
<file path=[Content_Types].xml><?xml version="1.0" encoding="utf-8"?>
<Types xmlns="http://schemas.openxmlformats.org/package/2006/content-types">
  <Default Extension="fntdata" ContentType="application/x-fontdata"/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Relationship Id="rId4" Type="http://schemas.openxmlformats.org/officeDocument/2006/relationships/custom-properties" Target="docProps/custom.xml" 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notesMasterIdLst>
    <p:notesMasterId r:id="rId14"/>
  </p:notesMasterIdLst>
  <p:sldSz cx="12192000" cy="6858000"/>
  <p:notesSz cx="6858000" cy="12192000"/>
  <p:embeddedFontLst>
    <p:embeddedFont>
      <p:font typeface="Liter" charset="-122" pitchFamily="34"/>
      <p:regular r:id="rId19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9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PTIST_MASTER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19191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web-img.moonshot.cn/img/media.istockphoto.com/6d8ffffa218a9db9714137a84c95d2271862abca.jpg">    </p:cNvPr>
          <p:cNvPicPr>
            <a:picLocks noChangeAspect="1"/>
          </p:cNvPicPr>
          <p:nvPr/>
        </p:nvPicPr>
        <p:blipFill>
          <a:blip r:embed="rId1">
            <a:alphaModFix amt="30000"/>
          </a:blip>
          <a:srcRect l="0" r="0" t="7813" b="7813"/>
          <a:stretch/>
        </p:blipFill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 rotWithShape="1" flip="none">
            <a:gsLst>
              <a:gs pos="0">
                <a:srgbClr val="191919">
                  <a:alpha val="90000"/>
                </a:srgbClr>
              </a:gs>
              <a:gs pos="50000">
                <a:srgbClr val="191919">
                  <a:alpha val="70000"/>
                </a:srgbClr>
              </a:gs>
              <a:gs pos="100000">
                <a:srgbClr val="000000">
                  <a:alpha val="0"/>
                </a:srgbClr>
              </a:gs>
            </a:gsLst>
            <a:lin ang="2700000" scaled="1"/>
          </a:gradFill>
          <a:ln/>
        </p:spPr>
      </p:sp>
      <p:sp>
        <p:nvSpPr>
          <p:cNvPr id="4" name="Shape 1"/>
          <p:cNvSpPr/>
          <p:nvPr/>
        </p:nvSpPr>
        <p:spPr>
          <a:xfrm>
            <a:off x="384810" y="1615440"/>
            <a:ext cx="2588895" cy="388620"/>
          </a:xfrm>
          <a:custGeom>
            <a:avLst/>
            <a:gdLst/>
            <a:ahLst/>
            <a:cxnLst/>
            <a:rect l="l" t="t" r="r" b="b"/>
            <a:pathLst>
              <a:path w="2588895" h="388620">
                <a:moveTo>
                  <a:pt x="38100" y="0"/>
                </a:moveTo>
                <a:lnTo>
                  <a:pt x="2550795" y="0"/>
                </a:lnTo>
                <a:cubicBezTo>
                  <a:pt x="2571837" y="0"/>
                  <a:pt x="2588895" y="17058"/>
                  <a:pt x="2588895" y="38100"/>
                </a:cubicBezTo>
                <a:lnTo>
                  <a:pt x="2588895" y="350520"/>
                </a:lnTo>
                <a:cubicBezTo>
                  <a:pt x="2588895" y="371562"/>
                  <a:pt x="2571837" y="388620"/>
                  <a:pt x="2550795" y="388620"/>
                </a:cubicBezTo>
                <a:lnTo>
                  <a:pt x="38100" y="388620"/>
                </a:lnTo>
                <a:cubicBezTo>
                  <a:pt x="17058" y="388620"/>
                  <a:pt x="0" y="371562"/>
                  <a:pt x="0" y="35052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6366F1">
              <a:alpha val="20000"/>
            </a:srgbClr>
          </a:solidFill>
          <a:ln w="10160">
            <a:solidFill>
              <a:srgbClr val="6366F1">
                <a:alpha val="40000"/>
              </a:srgbClr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541020" y="1718310"/>
            <a:ext cx="2343388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spc="105" kern="0" dirty="0">
                <a:solidFill>
                  <a:srgbClr val="6366F1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QUARTERLY BUSINESS REVIEW</a:t>
            </a:r>
            <a:endParaRPr lang="en-US" sz="1600" dirty="0"/>
          </a:p>
        </p:txBody>
      </p:sp>
      <p:sp>
        <p:nvSpPr>
          <p:cNvPr id="6" name="Text 3"/>
          <p:cNvSpPr/>
          <p:nvPr/>
        </p:nvSpPr>
        <p:spPr>
          <a:xfrm>
            <a:off x="381000" y="2312670"/>
            <a:ext cx="1188720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</a:pPr>
            <a:r>
              <a:rPr lang="en-US" sz="7200" b="1" spc="-180" kern="0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Q3 2024</a:t>
            </a:r>
            <a:endParaRPr lang="en-US" sz="1600" dirty="0"/>
          </a:p>
        </p:txBody>
      </p:sp>
      <p:sp>
        <p:nvSpPr>
          <p:cNvPr id="7" name="Text 4"/>
          <p:cNvSpPr/>
          <p:nvPr/>
        </p:nvSpPr>
        <p:spPr>
          <a:xfrm>
            <a:off x="381000" y="3455670"/>
            <a:ext cx="11658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</a:pPr>
            <a:r>
              <a:rPr lang="en-US" sz="3600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Financial Performance Report</a:t>
            </a:r>
            <a:endParaRPr lang="en-US" sz="1600" dirty="0"/>
          </a:p>
        </p:txBody>
      </p:sp>
      <p:sp>
        <p:nvSpPr>
          <p:cNvPr id="8" name="Shape 5"/>
          <p:cNvSpPr/>
          <p:nvPr/>
        </p:nvSpPr>
        <p:spPr>
          <a:xfrm>
            <a:off x="416719" y="4408170"/>
            <a:ext cx="166688" cy="190500"/>
          </a:xfrm>
          <a:custGeom>
            <a:avLst/>
            <a:gdLst/>
            <a:ahLst/>
            <a:cxnLst/>
            <a:rect l="l" t="t" r="r" b="b"/>
            <a:pathLst>
              <a:path w="166688" h="190500">
                <a:moveTo>
                  <a:pt x="47625" y="0"/>
                </a:moveTo>
                <a:cubicBezTo>
                  <a:pt x="54211" y="0"/>
                  <a:pt x="59531" y="5321"/>
                  <a:pt x="59531" y="11906"/>
                </a:cubicBezTo>
                <a:lnTo>
                  <a:pt x="59531" y="23812"/>
                </a:lnTo>
                <a:lnTo>
                  <a:pt x="107156" y="23812"/>
                </a:lnTo>
                <a:lnTo>
                  <a:pt x="107156" y="11906"/>
                </a:lnTo>
                <a:cubicBezTo>
                  <a:pt x="107156" y="5321"/>
                  <a:pt x="112477" y="0"/>
                  <a:pt x="119063" y="0"/>
                </a:cubicBezTo>
                <a:cubicBezTo>
                  <a:pt x="125648" y="0"/>
                  <a:pt x="130969" y="5321"/>
                  <a:pt x="130969" y="11906"/>
                </a:cubicBezTo>
                <a:lnTo>
                  <a:pt x="130969" y="23812"/>
                </a:lnTo>
                <a:lnTo>
                  <a:pt x="142875" y="23812"/>
                </a:lnTo>
                <a:cubicBezTo>
                  <a:pt x="156009" y="23812"/>
                  <a:pt x="166688" y="34491"/>
                  <a:pt x="166688" y="47625"/>
                </a:cubicBezTo>
                <a:lnTo>
                  <a:pt x="166688" y="154781"/>
                </a:lnTo>
                <a:cubicBezTo>
                  <a:pt x="166688" y="167915"/>
                  <a:pt x="156009" y="178594"/>
                  <a:pt x="142875" y="178594"/>
                </a:cubicBezTo>
                <a:lnTo>
                  <a:pt x="23812" y="178594"/>
                </a:lnTo>
                <a:cubicBezTo>
                  <a:pt x="10678" y="178594"/>
                  <a:pt x="0" y="167915"/>
                  <a:pt x="0" y="154781"/>
                </a:cubicBezTo>
                <a:lnTo>
                  <a:pt x="0" y="47625"/>
                </a:lnTo>
                <a:cubicBezTo>
                  <a:pt x="0" y="34491"/>
                  <a:pt x="10678" y="23812"/>
                  <a:pt x="23812" y="23812"/>
                </a:cubicBezTo>
                <a:lnTo>
                  <a:pt x="35719" y="23812"/>
                </a:lnTo>
                <a:lnTo>
                  <a:pt x="35719" y="11906"/>
                </a:lnTo>
                <a:cubicBezTo>
                  <a:pt x="35719" y="5321"/>
                  <a:pt x="41039" y="0"/>
                  <a:pt x="47625" y="0"/>
                </a:cubicBezTo>
                <a:close/>
                <a:moveTo>
                  <a:pt x="23812" y="89297"/>
                </a:moveTo>
                <a:lnTo>
                  <a:pt x="23812" y="101203"/>
                </a:lnTo>
                <a:cubicBezTo>
                  <a:pt x="23812" y="104477"/>
                  <a:pt x="26491" y="107156"/>
                  <a:pt x="29766" y="107156"/>
                </a:cubicBezTo>
                <a:lnTo>
                  <a:pt x="41672" y="107156"/>
                </a:lnTo>
                <a:cubicBezTo>
                  <a:pt x="44946" y="107156"/>
                  <a:pt x="47625" y="104477"/>
                  <a:pt x="47625" y="101203"/>
                </a:cubicBezTo>
                <a:lnTo>
                  <a:pt x="47625" y="89297"/>
                </a:lnTo>
                <a:cubicBezTo>
                  <a:pt x="47625" y="86023"/>
                  <a:pt x="44946" y="83344"/>
                  <a:pt x="41672" y="83344"/>
                </a:cubicBezTo>
                <a:lnTo>
                  <a:pt x="29766" y="83344"/>
                </a:lnTo>
                <a:cubicBezTo>
                  <a:pt x="26491" y="83344"/>
                  <a:pt x="23812" y="86023"/>
                  <a:pt x="23812" y="89297"/>
                </a:cubicBezTo>
                <a:close/>
                <a:moveTo>
                  <a:pt x="71438" y="89297"/>
                </a:moveTo>
                <a:lnTo>
                  <a:pt x="71438" y="101203"/>
                </a:lnTo>
                <a:cubicBezTo>
                  <a:pt x="71438" y="104477"/>
                  <a:pt x="74116" y="107156"/>
                  <a:pt x="77391" y="107156"/>
                </a:cubicBezTo>
                <a:lnTo>
                  <a:pt x="89297" y="107156"/>
                </a:lnTo>
                <a:cubicBezTo>
                  <a:pt x="92571" y="107156"/>
                  <a:pt x="95250" y="104477"/>
                  <a:pt x="95250" y="101203"/>
                </a:cubicBezTo>
                <a:lnTo>
                  <a:pt x="95250" y="89297"/>
                </a:lnTo>
                <a:cubicBezTo>
                  <a:pt x="95250" y="86023"/>
                  <a:pt x="92571" y="83344"/>
                  <a:pt x="89297" y="83344"/>
                </a:cubicBezTo>
                <a:lnTo>
                  <a:pt x="77391" y="83344"/>
                </a:lnTo>
                <a:cubicBezTo>
                  <a:pt x="74116" y="83344"/>
                  <a:pt x="71438" y="86023"/>
                  <a:pt x="71438" y="89297"/>
                </a:cubicBezTo>
                <a:close/>
                <a:moveTo>
                  <a:pt x="125016" y="83344"/>
                </a:moveTo>
                <a:cubicBezTo>
                  <a:pt x="121741" y="83344"/>
                  <a:pt x="119063" y="86023"/>
                  <a:pt x="119063" y="89297"/>
                </a:cubicBezTo>
                <a:lnTo>
                  <a:pt x="119063" y="101203"/>
                </a:lnTo>
                <a:cubicBezTo>
                  <a:pt x="119063" y="104477"/>
                  <a:pt x="121741" y="107156"/>
                  <a:pt x="125016" y="107156"/>
                </a:cubicBezTo>
                <a:lnTo>
                  <a:pt x="136922" y="107156"/>
                </a:lnTo>
                <a:cubicBezTo>
                  <a:pt x="140196" y="107156"/>
                  <a:pt x="142875" y="104477"/>
                  <a:pt x="142875" y="101203"/>
                </a:cubicBezTo>
                <a:lnTo>
                  <a:pt x="142875" y="89297"/>
                </a:lnTo>
                <a:cubicBezTo>
                  <a:pt x="142875" y="86023"/>
                  <a:pt x="140196" y="83344"/>
                  <a:pt x="136922" y="83344"/>
                </a:cubicBezTo>
                <a:lnTo>
                  <a:pt x="125016" y="83344"/>
                </a:lnTo>
                <a:close/>
                <a:moveTo>
                  <a:pt x="23812" y="136922"/>
                </a:moveTo>
                <a:lnTo>
                  <a:pt x="23812" y="148828"/>
                </a:lnTo>
                <a:cubicBezTo>
                  <a:pt x="23812" y="152102"/>
                  <a:pt x="26491" y="154781"/>
                  <a:pt x="29766" y="154781"/>
                </a:cubicBezTo>
                <a:lnTo>
                  <a:pt x="41672" y="154781"/>
                </a:lnTo>
                <a:cubicBezTo>
                  <a:pt x="44946" y="154781"/>
                  <a:pt x="47625" y="152102"/>
                  <a:pt x="47625" y="148828"/>
                </a:cubicBezTo>
                <a:lnTo>
                  <a:pt x="47625" y="136922"/>
                </a:lnTo>
                <a:cubicBezTo>
                  <a:pt x="47625" y="133648"/>
                  <a:pt x="44946" y="130969"/>
                  <a:pt x="41672" y="130969"/>
                </a:cubicBezTo>
                <a:lnTo>
                  <a:pt x="29766" y="130969"/>
                </a:lnTo>
                <a:cubicBezTo>
                  <a:pt x="26491" y="130969"/>
                  <a:pt x="23812" y="133648"/>
                  <a:pt x="23812" y="136922"/>
                </a:cubicBezTo>
                <a:close/>
                <a:moveTo>
                  <a:pt x="77391" y="130969"/>
                </a:moveTo>
                <a:cubicBezTo>
                  <a:pt x="74116" y="130969"/>
                  <a:pt x="71438" y="133648"/>
                  <a:pt x="71438" y="136922"/>
                </a:cubicBezTo>
                <a:lnTo>
                  <a:pt x="71438" y="148828"/>
                </a:lnTo>
                <a:cubicBezTo>
                  <a:pt x="71438" y="152102"/>
                  <a:pt x="74116" y="154781"/>
                  <a:pt x="77391" y="154781"/>
                </a:cubicBezTo>
                <a:lnTo>
                  <a:pt x="89297" y="154781"/>
                </a:lnTo>
                <a:cubicBezTo>
                  <a:pt x="92571" y="154781"/>
                  <a:pt x="95250" y="152102"/>
                  <a:pt x="95250" y="148828"/>
                </a:cubicBezTo>
                <a:lnTo>
                  <a:pt x="95250" y="136922"/>
                </a:lnTo>
                <a:cubicBezTo>
                  <a:pt x="95250" y="133648"/>
                  <a:pt x="92571" y="130969"/>
                  <a:pt x="89297" y="130969"/>
                </a:cubicBezTo>
                <a:lnTo>
                  <a:pt x="77391" y="130969"/>
                </a:lnTo>
                <a:close/>
                <a:moveTo>
                  <a:pt x="119063" y="136922"/>
                </a:moveTo>
                <a:lnTo>
                  <a:pt x="119063" y="148828"/>
                </a:lnTo>
                <a:cubicBezTo>
                  <a:pt x="119063" y="152102"/>
                  <a:pt x="121741" y="154781"/>
                  <a:pt x="125016" y="154781"/>
                </a:cubicBezTo>
                <a:lnTo>
                  <a:pt x="136922" y="154781"/>
                </a:lnTo>
                <a:cubicBezTo>
                  <a:pt x="140196" y="154781"/>
                  <a:pt x="142875" y="152102"/>
                  <a:pt x="142875" y="148828"/>
                </a:cubicBezTo>
                <a:lnTo>
                  <a:pt x="142875" y="136922"/>
                </a:lnTo>
                <a:cubicBezTo>
                  <a:pt x="142875" y="133648"/>
                  <a:pt x="140196" y="130969"/>
                  <a:pt x="136922" y="130969"/>
                </a:cubicBezTo>
                <a:lnTo>
                  <a:pt x="125016" y="130969"/>
                </a:lnTo>
                <a:cubicBezTo>
                  <a:pt x="121741" y="130969"/>
                  <a:pt x="119063" y="133648"/>
                  <a:pt x="119063" y="136922"/>
                </a:cubicBezTo>
                <a:close/>
              </a:path>
            </a:pathLst>
          </a:custGeom>
          <a:solidFill>
            <a:srgbClr val="6366F1"/>
          </a:solidFill>
          <a:ln/>
        </p:spPr>
      </p:sp>
      <p:sp>
        <p:nvSpPr>
          <p:cNvPr id="9" name="Text 6"/>
          <p:cNvSpPr/>
          <p:nvPr/>
        </p:nvSpPr>
        <p:spPr>
          <a:xfrm>
            <a:off x="733425" y="4370070"/>
            <a:ext cx="15335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Third Quarter 2024</a:t>
            </a:r>
            <a:endParaRPr lang="en-US" sz="1600" dirty="0"/>
          </a:p>
        </p:txBody>
      </p:sp>
      <p:sp>
        <p:nvSpPr>
          <p:cNvPr id="10" name="Shape 7"/>
          <p:cNvSpPr/>
          <p:nvPr/>
        </p:nvSpPr>
        <p:spPr>
          <a:xfrm>
            <a:off x="2486382" y="4389120"/>
            <a:ext cx="9525" cy="228600"/>
          </a:xfrm>
          <a:custGeom>
            <a:avLst/>
            <a:gdLst/>
            <a:ahLst/>
            <a:cxnLst/>
            <a:rect l="l" t="t" r="r" b="b"/>
            <a:pathLst>
              <a:path w="9525" h="228600">
                <a:moveTo>
                  <a:pt x="0" y="0"/>
                </a:moveTo>
                <a:lnTo>
                  <a:pt x="9525" y="0"/>
                </a:lnTo>
                <a:lnTo>
                  <a:pt x="9525" y="228600"/>
                </a:lnTo>
                <a:lnTo>
                  <a:pt x="0" y="228600"/>
                </a:lnTo>
                <a:lnTo>
                  <a:pt x="0" y="0"/>
                </a:lnTo>
                <a:close/>
              </a:path>
            </a:pathLst>
          </a:custGeom>
          <a:solidFill>
            <a:srgbClr val="333333"/>
          </a:solidFill>
          <a:ln/>
        </p:spPr>
      </p:sp>
      <p:sp>
        <p:nvSpPr>
          <p:cNvPr id="11" name="Shape 8"/>
          <p:cNvSpPr/>
          <p:nvPr/>
        </p:nvSpPr>
        <p:spPr>
          <a:xfrm>
            <a:off x="2824520" y="4408170"/>
            <a:ext cx="190500" cy="190500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23812" y="23812"/>
                </a:moveTo>
                <a:cubicBezTo>
                  <a:pt x="23812" y="17227"/>
                  <a:pt x="18492" y="11906"/>
                  <a:pt x="11906" y="11906"/>
                </a:cubicBezTo>
                <a:cubicBezTo>
                  <a:pt x="5321" y="11906"/>
                  <a:pt x="0" y="17227"/>
                  <a:pt x="0" y="23812"/>
                </a:cubicBezTo>
                <a:lnTo>
                  <a:pt x="0" y="148828"/>
                </a:lnTo>
                <a:cubicBezTo>
                  <a:pt x="0" y="165274"/>
                  <a:pt x="13320" y="178594"/>
                  <a:pt x="29766" y="178594"/>
                </a:cubicBezTo>
                <a:lnTo>
                  <a:pt x="178594" y="178594"/>
                </a:lnTo>
                <a:cubicBezTo>
                  <a:pt x="185179" y="178594"/>
                  <a:pt x="190500" y="173273"/>
                  <a:pt x="190500" y="166688"/>
                </a:cubicBezTo>
                <a:cubicBezTo>
                  <a:pt x="190500" y="160102"/>
                  <a:pt x="185179" y="154781"/>
                  <a:pt x="178594" y="154781"/>
                </a:cubicBezTo>
                <a:lnTo>
                  <a:pt x="29766" y="154781"/>
                </a:lnTo>
                <a:cubicBezTo>
                  <a:pt x="26491" y="154781"/>
                  <a:pt x="23812" y="152102"/>
                  <a:pt x="23812" y="148828"/>
                </a:cubicBezTo>
                <a:lnTo>
                  <a:pt x="23812" y="23812"/>
                </a:lnTo>
                <a:close/>
                <a:moveTo>
                  <a:pt x="175096" y="56034"/>
                </a:moveTo>
                <a:cubicBezTo>
                  <a:pt x="179747" y="51383"/>
                  <a:pt x="179747" y="43830"/>
                  <a:pt x="175096" y="39179"/>
                </a:cubicBezTo>
                <a:cubicBezTo>
                  <a:pt x="170445" y="34528"/>
                  <a:pt x="162892" y="34528"/>
                  <a:pt x="158242" y="39179"/>
                </a:cubicBezTo>
                <a:lnTo>
                  <a:pt x="119063" y="78395"/>
                </a:lnTo>
                <a:lnTo>
                  <a:pt x="97706" y="57076"/>
                </a:lnTo>
                <a:cubicBezTo>
                  <a:pt x="93055" y="52425"/>
                  <a:pt x="85502" y="52425"/>
                  <a:pt x="80851" y="57076"/>
                </a:cubicBezTo>
                <a:lnTo>
                  <a:pt x="45132" y="92794"/>
                </a:lnTo>
                <a:cubicBezTo>
                  <a:pt x="40481" y="97445"/>
                  <a:pt x="40481" y="104998"/>
                  <a:pt x="45132" y="109649"/>
                </a:cubicBezTo>
                <a:cubicBezTo>
                  <a:pt x="49783" y="114300"/>
                  <a:pt x="57336" y="114300"/>
                  <a:pt x="61987" y="109649"/>
                </a:cubicBezTo>
                <a:lnTo>
                  <a:pt x="89297" y="82339"/>
                </a:lnTo>
                <a:lnTo>
                  <a:pt x="110654" y="103696"/>
                </a:lnTo>
                <a:cubicBezTo>
                  <a:pt x="115305" y="108347"/>
                  <a:pt x="122858" y="108347"/>
                  <a:pt x="127508" y="103696"/>
                </a:cubicBezTo>
                <a:lnTo>
                  <a:pt x="175133" y="56071"/>
                </a:lnTo>
                <a:close/>
              </a:path>
            </a:pathLst>
          </a:custGeom>
          <a:solidFill>
            <a:srgbClr val="6366F1"/>
          </a:solidFill>
          <a:ln/>
        </p:spPr>
      </p:sp>
      <p:sp>
        <p:nvSpPr>
          <p:cNvPr id="12" name="Text 9"/>
          <p:cNvSpPr/>
          <p:nvPr/>
        </p:nvSpPr>
        <p:spPr>
          <a:xfrm>
            <a:off x="3153132" y="4370070"/>
            <a:ext cx="1828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Performance Summary</a:t>
            </a:r>
            <a:endParaRPr lang="en-US" sz="1600" dirty="0"/>
          </a:p>
        </p:txBody>
      </p:sp>
      <p:sp>
        <p:nvSpPr>
          <p:cNvPr id="13" name="Text 10"/>
          <p:cNvSpPr/>
          <p:nvPr/>
        </p:nvSpPr>
        <p:spPr>
          <a:xfrm>
            <a:off x="381000" y="6286500"/>
            <a:ext cx="18859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Confidential • Internal Use Only</a:t>
            </a:r>
            <a:endParaRPr lang="en-US" sz="1600" dirty="0"/>
          </a:p>
        </p:txBody>
      </p:sp>
      <p:sp>
        <p:nvSpPr>
          <p:cNvPr id="14" name="Text 11"/>
          <p:cNvSpPr/>
          <p:nvPr/>
        </p:nvSpPr>
        <p:spPr>
          <a:xfrm>
            <a:off x="9435346" y="5867400"/>
            <a:ext cx="135255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>
              <a:lnSpc>
                <a:spcPct val="90000"/>
              </a:lnSpc>
            </a:pPr>
            <a:r>
              <a:rPr lang="en-US" sz="2700" b="1" dirty="0">
                <a:solidFill>
                  <a:srgbClr val="6366F1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$47.3M</a:t>
            </a:r>
            <a:endParaRPr lang="en-US" sz="1600" dirty="0"/>
          </a:p>
        </p:txBody>
      </p:sp>
      <p:sp>
        <p:nvSpPr>
          <p:cNvPr id="15" name="Text 12"/>
          <p:cNvSpPr/>
          <p:nvPr/>
        </p:nvSpPr>
        <p:spPr>
          <a:xfrm>
            <a:off x="9540121" y="6286500"/>
            <a:ext cx="12477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>
              <a:lnSpc>
                <a:spcPct val="120000"/>
              </a:lnSpc>
            </a:pPr>
            <a:r>
              <a:rPr lang="en-US" sz="1050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Total Revenue</a:t>
            </a:r>
            <a:endParaRPr lang="en-US" sz="1600" dirty="0"/>
          </a:p>
        </p:txBody>
      </p:sp>
      <p:sp>
        <p:nvSpPr>
          <p:cNvPr id="16" name="Text 13"/>
          <p:cNvSpPr/>
          <p:nvPr/>
        </p:nvSpPr>
        <p:spPr>
          <a:xfrm>
            <a:off x="10841236" y="5867400"/>
            <a:ext cx="97155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>
              <a:lnSpc>
                <a:spcPct val="90000"/>
              </a:lnSpc>
            </a:pPr>
            <a:r>
              <a:rPr lang="en-US" sz="2700" b="1" dirty="0">
                <a:solidFill>
                  <a:srgbClr val="6366F1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+12%</a:t>
            </a:r>
            <a:endParaRPr lang="en-US" sz="1600" dirty="0"/>
          </a:p>
        </p:txBody>
      </p:sp>
      <p:sp>
        <p:nvSpPr>
          <p:cNvPr id="17" name="Text 14"/>
          <p:cNvSpPr/>
          <p:nvPr/>
        </p:nvSpPr>
        <p:spPr>
          <a:xfrm>
            <a:off x="10946011" y="6286500"/>
            <a:ext cx="8667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>
              <a:lnSpc>
                <a:spcPct val="120000"/>
              </a:lnSpc>
            </a:pPr>
            <a:r>
              <a:rPr lang="en-US" sz="1050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YoY Growth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19191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20675" y="320675"/>
            <a:ext cx="927100" cy="260350"/>
          </a:xfrm>
          <a:custGeom>
            <a:avLst/>
            <a:gdLst/>
            <a:ahLst/>
            <a:cxnLst/>
            <a:rect l="l" t="t" r="r" b="b"/>
            <a:pathLst>
              <a:path w="927100" h="260350">
                <a:moveTo>
                  <a:pt x="31750" y="0"/>
                </a:moveTo>
                <a:lnTo>
                  <a:pt x="895350" y="0"/>
                </a:lnTo>
                <a:cubicBezTo>
                  <a:pt x="912885" y="0"/>
                  <a:pt x="927100" y="14215"/>
                  <a:pt x="927100" y="31750"/>
                </a:cubicBezTo>
                <a:lnTo>
                  <a:pt x="927100" y="228600"/>
                </a:lnTo>
                <a:cubicBezTo>
                  <a:pt x="927100" y="246135"/>
                  <a:pt x="912885" y="260350"/>
                  <a:pt x="895350" y="260350"/>
                </a:cubicBezTo>
                <a:lnTo>
                  <a:pt x="31750" y="260350"/>
                </a:lnTo>
                <a:cubicBezTo>
                  <a:pt x="14215" y="260350"/>
                  <a:pt x="0" y="246135"/>
                  <a:pt x="0" y="228600"/>
                </a:cubicBezTo>
                <a:lnTo>
                  <a:pt x="0" y="31750"/>
                </a:lnTo>
                <a:cubicBezTo>
                  <a:pt x="0" y="14227"/>
                  <a:pt x="14227" y="0"/>
                  <a:pt x="31750" y="0"/>
                </a:cubicBezTo>
                <a:close/>
              </a:path>
            </a:pathLst>
          </a:custGeom>
          <a:solidFill>
            <a:srgbClr val="6366F1">
              <a:alpha val="20000"/>
            </a:srgbClr>
          </a:solidFill>
          <a:ln w="10160">
            <a:solidFill>
              <a:srgbClr val="6366F1">
                <a:alpha val="40000"/>
              </a:srgbClr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419100" y="374652"/>
            <a:ext cx="786011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75" b="1" spc="88" kern="0" dirty="0">
                <a:solidFill>
                  <a:srgbClr val="6366F1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SECTION 07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317500" y="647701"/>
            <a:ext cx="11699875" cy="3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250" b="1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Q4 2024 Outlook &amp; Full-Year Guidance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317500" y="996951"/>
            <a:ext cx="11628438" cy="222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25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Forward-looking projections and strategic priorities</a:t>
            </a:r>
            <a:endParaRPr lang="en-US" sz="1600" dirty="0"/>
          </a:p>
        </p:txBody>
      </p:sp>
      <p:sp>
        <p:nvSpPr>
          <p:cNvPr id="6" name="Shape 4"/>
          <p:cNvSpPr/>
          <p:nvPr/>
        </p:nvSpPr>
        <p:spPr>
          <a:xfrm>
            <a:off x="320675" y="1349376"/>
            <a:ext cx="5689600" cy="2482850"/>
          </a:xfrm>
          <a:custGeom>
            <a:avLst/>
            <a:gdLst/>
            <a:ahLst/>
            <a:cxnLst/>
            <a:rect l="l" t="t" r="r" b="b"/>
            <a:pathLst>
              <a:path w="5689600" h="2482850">
                <a:moveTo>
                  <a:pt x="63511" y="0"/>
                </a:moveTo>
                <a:lnTo>
                  <a:pt x="5626089" y="0"/>
                </a:lnTo>
                <a:cubicBezTo>
                  <a:pt x="5661165" y="0"/>
                  <a:pt x="5689600" y="28435"/>
                  <a:pt x="5689600" y="63511"/>
                </a:cubicBezTo>
                <a:lnTo>
                  <a:pt x="5689600" y="2419339"/>
                </a:lnTo>
                <a:cubicBezTo>
                  <a:pt x="5689600" y="2454415"/>
                  <a:pt x="5661165" y="2482850"/>
                  <a:pt x="5626089" y="2482850"/>
                </a:cubicBezTo>
                <a:lnTo>
                  <a:pt x="63511" y="2482850"/>
                </a:lnTo>
                <a:cubicBezTo>
                  <a:pt x="28435" y="2482850"/>
                  <a:pt x="0" y="2454415"/>
                  <a:pt x="0" y="2419339"/>
                </a:cubicBezTo>
                <a:lnTo>
                  <a:pt x="0" y="63511"/>
                </a:lnTo>
                <a:cubicBezTo>
                  <a:pt x="0" y="28458"/>
                  <a:pt x="28458" y="0"/>
                  <a:pt x="63511" y="0"/>
                </a:cubicBezTo>
                <a:close/>
              </a:path>
            </a:pathLst>
          </a:custGeom>
          <a:solidFill>
            <a:srgbClr val="262626"/>
          </a:solidFill>
          <a:ln w="10160">
            <a:solidFill>
              <a:srgbClr val="333333"/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482600" y="1511299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63501" y="0"/>
                </a:moveTo>
                <a:lnTo>
                  <a:pt x="317499" y="0"/>
                </a:lnTo>
                <a:cubicBezTo>
                  <a:pt x="352546" y="0"/>
                  <a:pt x="381000" y="28454"/>
                  <a:pt x="381000" y="63501"/>
                </a:cubicBezTo>
                <a:lnTo>
                  <a:pt x="381000" y="317499"/>
                </a:lnTo>
                <a:cubicBezTo>
                  <a:pt x="381000" y="352546"/>
                  <a:pt x="352546" y="381000"/>
                  <a:pt x="317499" y="381000"/>
                </a:cubicBezTo>
                <a:lnTo>
                  <a:pt x="63501" y="381000"/>
                </a:lnTo>
                <a:cubicBezTo>
                  <a:pt x="28454" y="381000"/>
                  <a:pt x="0" y="352546"/>
                  <a:pt x="0" y="317499"/>
                </a:cubicBezTo>
                <a:lnTo>
                  <a:pt x="0" y="63501"/>
                </a:lnTo>
                <a:cubicBezTo>
                  <a:pt x="0" y="28454"/>
                  <a:pt x="28454" y="0"/>
                  <a:pt x="63501" y="0"/>
                </a:cubicBezTo>
                <a:close/>
              </a:path>
            </a:pathLst>
          </a:custGeom>
          <a:solidFill>
            <a:srgbClr val="6366F1">
              <a:alpha val="20000"/>
            </a:srgbClr>
          </a:solidFill>
          <a:ln/>
        </p:spPr>
      </p:sp>
      <p:sp>
        <p:nvSpPr>
          <p:cNvPr id="8" name="Shape 6"/>
          <p:cNvSpPr/>
          <p:nvPr/>
        </p:nvSpPr>
        <p:spPr>
          <a:xfrm>
            <a:off x="603647" y="1622424"/>
            <a:ext cx="138906" cy="158750"/>
          </a:xfrm>
          <a:custGeom>
            <a:avLst/>
            <a:gdLst/>
            <a:ahLst/>
            <a:cxnLst/>
            <a:rect l="l" t="t" r="r" b="b"/>
            <a:pathLst>
              <a:path w="138906" h="158750">
                <a:moveTo>
                  <a:pt x="39688" y="0"/>
                </a:moveTo>
                <a:cubicBezTo>
                  <a:pt x="45176" y="0"/>
                  <a:pt x="49609" y="4434"/>
                  <a:pt x="49609" y="9922"/>
                </a:cubicBezTo>
                <a:lnTo>
                  <a:pt x="49609" y="19844"/>
                </a:lnTo>
                <a:lnTo>
                  <a:pt x="89297" y="19844"/>
                </a:lnTo>
                <a:lnTo>
                  <a:pt x="89297" y="9922"/>
                </a:lnTo>
                <a:cubicBezTo>
                  <a:pt x="89297" y="4434"/>
                  <a:pt x="93731" y="0"/>
                  <a:pt x="99219" y="0"/>
                </a:cubicBezTo>
                <a:cubicBezTo>
                  <a:pt x="104707" y="0"/>
                  <a:pt x="109141" y="4434"/>
                  <a:pt x="109141" y="9922"/>
                </a:cubicBezTo>
                <a:lnTo>
                  <a:pt x="109141" y="19844"/>
                </a:lnTo>
                <a:lnTo>
                  <a:pt x="119062" y="19844"/>
                </a:lnTo>
                <a:cubicBezTo>
                  <a:pt x="130008" y="19844"/>
                  <a:pt x="138906" y="28742"/>
                  <a:pt x="138906" y="39688"/>
                </a:cubicBezTo>
                <a:lnTo>
                  <a:pt x="138906" y="128984"/>
                </a:lnTo>
                <a:cubicBezTo>
                  <a:pt x="138906" y="139929"/>
                  <a:pt x="130008" y="148828"/>
                  <a:pt x="119062" y="148828"/>
                </a:cubicBezTo>
                <a:lnTo>
                  <a:pt x="19844" y="148828"/>
                </a:lnTo>
                <a:cubicBezTo>
                  <a:pt x="8899" y="148828"/>
                  <a:pt x="0" y="139929"/>
                  <a:pt x="0" y="128984"/>
                </a:cubicBezTo>
                <a:lnTo>
                  <a:pt x="0" y="39688"/>
                </a:lnTo>
                <a:cubicBezTo>
                  <a:pt x="0" y="28742"/>
                  <a:pt x="8899" y="19844"/>
                  <a:pt x="19844" y="19844"/>
                </a:cubicBezTo>
                <a:lnTo>
                  <a:pt x="29766" y="19844"/>
                </a:lnTo>
                <a:lnTo>
                  <a:pt x="29766" y="9922"/>
                </a:lnTo>
                <a:cubicBezTo>
                  <a:pt x="29766" y="4434"/>
                  <a:pt x="34199" y="0"/>
                  <a:pt x="39688" y="0"/>
                </a:cubicBezTo>
                <a:close/>
                <a:moveTo>
                  <a:pt x="19844" y="74414"/>
                </a:moveTo>
                <a:lnTo>
                  <a:pt x="19844" y="84336"/>
                </a:lnTo>
                <a:cubicBezTo>
                  <a:pt x="19844" y="87064"/>
                  <a:pt x="22076" y="89297"/>
                  <a:pt x="24805" y="89297"/>
                </a:cubicBezTo>
                <a:lnTo>
                  <a:pt x="34727" y="89297"/>
                </a:lnTo>
                <a:cubicBezTo>
                  <a:pt x="37455" y="89297"/>
                  <a:pt x="39688" y="87064"/>
                  <a:pt x="39688" y="84336"/>
                </a:cubicBezTo>
                <a:lnTo>
                  <a:pt x="39688" y="74414"/>
                </a:lnTo>
                <a:cubicBezTo>
                  <a:pt x="39688" y="71686"/>
                  <a:pt x="37455" y="69453"/>
                  <a:pt x="34727" y="69453"/>
                </a:cubicBezTo>
                <a:lnTo>
                  <a:pt x="24805" y="69453"/>
                </a:lnTo>
                <a:cubicBezTo>
                  <a:pt x="22076" y="69453"/>
                  <a:pt x="19844" y="71686"/>
                  <a:pt x="19844" y="74414"/>
                </a:cubicBezTo>
                <a:close/>
                <a:moveTo>
                  <a:pt x="59531" y="74414"/>
                </a:moveTo>
                <a:lnTo>
                  <a:pt x="59531" y="84336"/>
                </a:lnTo>
                <a:cubicBezTo>
                  <a:pt x="59531" y="87064"/>
                  <a:pt x="61764" y="89297"/>
                  <a:pt x="64492" y="89297"/>
                </a:cubicBezTo>
                <a:lnTo>
                  <a:pt x="74414" y="89297"/>
                </a:lnTo>
                <a:cubicBezTo>
                  <a:pt x="77143" y="89297"/>
                  <a:pt x="79375" y="87064"/>
                  <a:pt x="79375" y="84336"/>
                </a:cubicBezTo>
                <a:lnTo>
                  <a:pt x="79375" y="74414"/>
                </a:lnTo>
                <a:cubicBezTo>
                  <a:pt x="79375" y="71686"/>
                  <a:pt x="77143" y="69453"/>
                  <a:pt x="74414" y="69453"/>
                </a:cubicBezTo>
                <a:lnTo>
                  <a:pt x="64492" y="69453"/>
                </a:lnTo>
                <a:cubicBezTo>
                  <a:pt x="61764" y="69453"/>
                  <a:pt x="59531" y="71686"/>
                  <a:pt x="59531" y="74414"/>
                </a:cubicBezTo>
                <a:close/>
                <a:moveTo>
                  <a:pt x="104180" y="69453"/>
                </a:moveTo>
                <a:cubicBezTo>
                  <a:pt x="101451" y="69453"/>
                  <a:pt x="99219" y="71686"/>
                  <a:pt x="99219" y="74414"/>
                </a:cubicBezTo>
                <a:lnTo>
                  <a:pt x="99219" y="84336"/>
                </a:lnTo>
                <a:cubicBezTo>
                  <a:pt x="99219" y="87064"/>
                  <a:pt x="101451" y="89297"/>
                  <a:pt x="104180" y="89297"/>
                </a:cubicBezTo>
                <a:lnTo>
                  <a:pt x="114102" y="89297"/>
                </a:lnTo>
                <a:cubicBezTo>
                  <a:pt x="116830" y="89297"/>
                  <a:pt x="119062" y="87064"/>
                  <a:pt x="119062" y="84336"/>
                </a:cubicBezTo>
                <a:lnTo>
                  <a:pt x="119062" y="74414"/>
                </a:lnTo>
                <a:cubicBezTo>
                  <a:pt x="119062" y="71686"/>
                  <a:pt x="116830" y="69453"/>
                  <a:pt x="114102" y="69453"/>
                </a:cubicBezTo>
                <a:lnTo>
                  <a:pt x="104180" y="69453"/>
                </a:lnTo>
                <a:close/>
                <a:moveTo>
                  <a:pt x="19844" y="114102"/>
                </a:moveTo>
                <a:lnTo>
                  <a:pt x="19844" y="124023"/>
                </a:lnTo>
                <a:cubicBezTo>
                  <a:pt x="19844" y="126752"/>
                  <a:pt x="22076" y="128984"/>
                  <a:pt x="24805" y="128984"/>
                </a:cubicBezTo>
                <a:lnTo>
                  <a:pt x="34727" y="128984"/>
                </a:lnTo>
                <a:cubicBezTo>
                  <a:pt x="37455" y="128984"/>
                  <a:pt x="39688" y="126752"/>
                  <a:pt x="39688" y="124023"/>
                </a:cubicBezTo>
                <a:lnTo>
                  <a:pt x="39688" y="114102"/>
                </a:lnTo>
                <a:cubicBezTo>
                  <a:pt x="39688" y="111373"/>
                  <a:pt x="37455" y="109141"/>
                  <a:pt x="34727" y="109141"/>
                </a:cubicBezTo>
                <a:lnTo>
                  <a:pt x="24805" y="109141"/>
                </a:lnTo>
                <a:cubicBezTo>
                  <a:pt x="22076" y="109141"/>
                  <a:pt x="19844" y="111373"/>
                  <a:pt x="19844" y="114102"/>
                </a:cubicBezTo>
                <a:close/>
                <a:moveTo>
                  <a:pt x="64492" y="109141"/>
                </a:moveTo>
                <a:cubicBezTo>
                  <a:pt x="61764" y="109141"/>
                  <a:pt x="59531" y="111373"/>
                  <a:pt x="59531" y="114102"/>
                </a:cubicBezTo>
                <a:lnTo>
                  <a:pt x="59531" y="124023"/>
                </a:lnTo>
                <a:cubicBezTo>
                  <a:pt x="59531" y="126752"/>
                  <a:pt x="61764" y="128984"/>
                  <a:pt x="64492" y="128984"/>
                </a:cubicBezTo>
                <a:lnTo>
                  <a:pt x="74414" y="128984"/>
                </a:lnTo>
                <a:cubicBezTo>
                  <a:pt x="77143" y="128984"/>
                  <a:pt x="79375" y="126752"/>
                  <a:pt x="79375" y="124023"/>
                </a:cubicBezTo>
                <a:lnTo>
                  <a:pt x="79375" y="114102"/>
                </a:lnTo>
                <a:cubicBezTo>
                  <a:pt x="79375" y="111373"/>
                  <a:pt x="77143" y="109141"/>
                  <a:pt x="74414" y="109141"/>
                </a:cubicBezTo>
                <a:lnTo>
                  <a:pt x="64492" y="109141"/>
                </a:lnTo>
                <a:close/>
                <a:moveTo>
                  <a:pt x="99219" y="114102"/>
                </a:moveTo>
                <a:lnTo>
                  <a:pt x="99219" y="124023"/>
                </a:lnTo>
                <a:cubicBezTo>
                  <a:pt x="99219" y="126752"/>
                  <a:pt x="101451" y="128984"/>
                  <a:pt x="104180" y="128984"/>
                </a:cubicBezTo>
                <a:lnTo>
                  <a:pt x="114102" y="128984"/>
                </a:lnTo>
                <a:cubicBezTo>
                  <a:pt x="116830" y="128984"/>
                  <a:pt x="119062" y="126752"/>
                  <a:pt x="119062" y="124023"/>
                </a:cubicBezTo>
                <a:lnTo>
                  <a:pt x="119062" y="114102"/>
                </a:lnTo>
                <a:cubicBezTo>
                  <a:pt x="119062" y="111373"/>
                  <a:pt x="116830" y="109141"/>
                  <a:pt x="114102" y="109141"/>
                </a:cubicBezTo>
                <a:lnTo>
                  <a:pt x="104180" y="109141"/>
                </a:lnTo>
                <a:cubicBezTo>
                  <a:pt x="101451" y="109141"/>
                  <a:pt x="99219" y="111373"/>
                  <a:pt x="99219" y="114102"/>
                </a:cubicBezTo>
                <a:close/>
              </a:path>
            </a:pathLst>
          </a:custGeom>
          <a:solidFill>
            <a:srgbClr val="6366F1"/>
          </a:solidFill>
          <a:ln/>
        </p:spPr>
      </p:sp>
      <p:sp>
        <p:nvSpPr>
          <p:cNvPr id="9" name="Text 7"/>
          <p:cNvSpPr/>
          <p:nvPr/>
        </p:nvSpPr>
        <p:spPr>
          <a:xfrm>
            <a:off x="958850" y="1590674"/>
            <a:ext cx="1516063" cy="222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250" b="1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Q4 2024 Projections</a:t>
            </a:r>
            <a:endParaRPr lang="en-US" sz="1600" dirty="0"/>
          </a:p>
        </p:txBody>
      </p:sp>
      <p:sp>
        <p:nvSpPr>
          <p:cNvPr id="10" name="Shape 8"/>
          <p:cNvSpPr/>
          <p:nvPr/>
        </p:nvSpPr>
        <p:spPr>
          <a:xfrm>
            <a:off x="482600" y="2019299"/>
            <a:ext cx="5365750" cy="762000"/>
          </a:xfrm>
          <a:custGeom>
            <a:avLst/>
            <a:gdLst/>
            <a:ahLst/>
            <a:cxnLst/>
            <a:rect l="l" t="t" r="r" b="b"/>
            <a:pathLst>
              <a:path w="5365750" h="762000">
                <a:moveTo>
                  <a:pt x="63497" y="0"/>
                </a:moveTo>
                <a:lnTo>
                  <a:pt x="5302253" y="0"/>
                </a:lnTo>
                <a:cubicBezTo>
                  <a:pt x="5337321" y="0"/>
                  <a:pt x="5365750" y="28429"/>
                  <a:pt x="5365750" y="63497"/>
                </a:cubicBezTo>
                <a:lnTo>
                  <a:pt x="5365750" y="698503"/>
                </a:lnTo>
                <a:cubicBezTo>
                  <a:pt x="5365750" y="733571"/>
                  <a:pt x="5337321" y="762000"/>
                  <a:pt x="5302253" y="762000"/>
                </a:cubicBezTo>
                <a:lnTo>
                  <a:pt x="63497" y="762000"/>
                </a:lnTo>
                <a:cubicBezTo>
                  <a:pt x="28429" y="762000"/>
                  <a:pt x="0" y="733571"/>
                  <a:pt x="0" y="698503"/>
                </a:cubicBezTo>
                <a:lnTo>
                  <a:pt x="0" y="63497"/>
                </a:lnTo>
                <a:cubicBezTo>
                  <a:pt x="0" y="28452"/>
                  <a:pt x="28452" y="0"/>
                  <a:pt x="63497" y="0"/>
                </a:cubicBezTo>
                <a:close/>
              </a:path>
            </a:pathLst>
          </a:custGeom>
          <a:solidFill>
            <a:srgbClr val="191919"/>
          </a:solidFill>
          <a:ln/>
        </p:spPr>
      </p:sp>
      <p:sp>
        <p:nvSpPr>
          <p:cNvPr id="11" name="Text 9"/>
          <p:cNvSpPr/>
          <p:nvPr/>
        </p:nvSpPr>
        <p:spPr>
          <a:xfrm>
            <a:off x="609600" y="2193924"/>
            <a:ext cx="13652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Revenue Growth (QoQ)</a:t>
            </a:r>
            <a:endParaRPr lang="en-US" sz="1600" dirty="0"/>
          </a:p>
        </p:txBody>
      </p:sp>
      <p:sp>
        <p:nvSpPr>
          <p:cNvPr id="12" name="Text 10"/>
          <p:cNvSpPr/>
          <p:nvPr/>
        </p:nvSpPr>
        <p:spPr>
          <a:xfrm>
            <a:off x="5047258" y="2146299"/>
            <a:ext cx="793750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1875" b="1" dirty="0">
                <a:solidFill>
                  <a:srgbClr val="6366F1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8-10%</a:t>
            </a:r>
            <a:endParaRPr lang="en-US" sz="1600" dirty="0"/>
          </a:p>
        </p:txBody>
      </p:sp>
      <p:sp>
        <p:nvSpPr>
          <p:cNvPr id="13" name="Text 11"/>
          <p:cNvSpPr/>
          <p:nvPr/>
        </p:nvSpPr>
        <p:spPr>
          <a:xfrm>
            <a:off x="609600" y="2495549"/>
            <a:ext cx="5167313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75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Constrained partly by seasonal effects but supported by strong enterprise sales pipeline</a:t>
            </a:r>
            <a:endParaRPr lang="en-US" sz="1600" dirty="0"/>
          </a:p>
        </p:txBody>
      </p:sp>
      <p:sp>
        <p:nvSpPr>
          <p:cNvPr id="14" name="Shape 12"/>
          <p:cNvSpPr/>
          <p:nvPr/>
        </p:nvSpPr>
        <p:spPr>
          <a:xfrm>
            <a:off x="482600" y="2908299"/>
            <a:ext cx="5365750" cy="762000"/>
          </a:xfrm>
          <a:custGeom>
            <a:avLst/>
            <a:gdLst/>
            <a:ahLst/>
            <a:cxnLst/>
            <a:rect l="l" t="t" r="r" b="b"/>
            <a:pathLst>
              <a:path w="5365750" h="762000">
                <a:moveTo>
                  <a:pt x="63497" y="0"/>
                </a:moveTo>
                <a:lnTo>
                  <a:pt x="5302253" y="0"/>
                </a:lnTo>
                <a:cubicBezTo>
                  <a:pt x="5337321" y="0"/>
                  <a:pt x="5365750" y="28429"/>
                  <a:pt x="5365750" y="63497"/>
                </a:cubicBezTo>
                <a:lnTo>
                  <a:pt x="5365750" y="698503"/>
                </a:lnTo>
                <a:cubicBezTo>
                  <a:pt x="5365750" y="733571"/>
                  <a:pt x="5337321" y="762000"/>
                  <a:pt x="5302253" y="762000"/>
                </a:cubicBezTo>
                <a:lnTo>
                  <a:pt x="63497" y="762000"/>
                </a:lnTo>
                <a:cubicBezTo>
                  <a:pt x="28429" y="762000"/>
                  <a:pt x="0" y="733571"/>
                  <a:pt x="0" y="698503"/>
                </a:cubicBezTo>
                <a:lnTo>
                  <a:pt x="0" y="63497"/>
                </a:lnTo>
                <a:cubicBezTo>
                  <a:pt x="0" y="28452"/>
                  <a:pt x="28452" y="0"/>
                  <a:pt x="63497" y="0"/>
                </a:cubicBezTo>
                <a:close/>
              </a:path>
            </a:pathLst>
          </a:custGeom>
          <a:solidFill>
            <a:srgbClr val="191919"/>
          </a:solidFill>
          <a:ln/>
        </p:spPr>
      </p:sp>
      <p:sp>
        <p:nvSpPr>
          <p:cNvPr id="15" name="Text 13"/>
          <p:cNvSpPr/>
          <p:nvPr/>
        </p:nvSpPr>
        <p:spPr>
          <a:xfrm>
            <a:off x="609600" y="3082924"/>
            <a:ext cx="11112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Enterprise Pipeline</a:t>
            </a:r>
            <a:endParaRPr lang="en-US" sz="1600" dirty="0"/>
          </a:p>
        </p:txBody>
      </p:sp>
      <p:sp>
        <p:nvSpPr>
          <p:cNvPr id="16" name="Text 14"/>
          <p:cNvSpPr/>
          <p:nvPr/>
        </p:nvSpPr>
        <p:spPr>
          <a:xfrm>
            <a:off x="4933652" y="3035299"/>
            <a:ext cx="912813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1875" b="1" dirty="0">
                <a:solidFill>
                  <a:srgbClr val="6366F1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$16.2M</a:t>
            </a:r>
            <a:endParaRPr lang="en-US" sz="1600" dirty="0"/>
          </a:p>
        </p:txBody>
      </p:sp>
      <p:sp>
        <p:nvSpPr>
          <p:cNvPr id="17" name="Text 15"/>
          <p:cNvSpPr/>
          <p:nvPr/>
        </p:nvSpPr>
        <p:spPr>
          <a:xfrm>
            <a:off x="609600" y="3384549"/>
            <a:ext cx="5167313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75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Strong sales pipeline providing visibility into Q4 performance</a:t>
            </a:r>
            <a:endParaRPr lang="en-US" sz="1600" dirty="0"/>
          </a:p>
        </p:txBody>
      </p:sp>
      <p:sp>
        <p:nvSpPr>
          <p:cNvPr id="18" name="Shape 16"/>
          <p:cNvSpPr/>
          <p:nvPr/>
        </p:nvSpPr>
        <p:spPr>
          <a:xfrm>
            <a:off x="320675" y="3965577"/>
            <a:ext cx="5689600" cy="2768600"/>
          </a:xfrm>
          <a:custGeom>
            <a:avLst/>
            <a:gdLst/>
            <a:ahLst/>
            <a:cxnLst/>
            <a:rect l="l" t="t" r="r" b="b"/>
            <a:pathLst>
              <a:path w="5689600" h="2768600">
                <a:moveTo>
                  <a:pt x="63512" y="0"/>
                </a:moveTo>
                <a:lnTo>
                  <a:pt x="5626088" y="0"/>
                </a:lnTo>
                <a:cubicBezTo>
                  <a:pt x="5661165" y="0"/>
                  <a:pt x="5689600" y="28435"/>
                  <a:pt x="5689600" y="63512"/>
                </a:cubicBezTo>
                <a:lnTo>
                  <a:pt x="5689600" y="2705088"/>
                </a:lnTo>
                <a:cubicBezTo>
                  <a:pt x="5689600" y="2740165"/>
                  <a:pt x="5661165" y="2768600"/>
                  <a:pt x="5626088" y="2768600"/>
                </a:cubicBezTo>
                <a:lnTo>
                  <a:pt x="63512" y="2768600"/>
                </a:lnTo>
                <a:cubicBezTo>
                  <a:pt x="28435" y="2768600"/>
                  <a:pt x="0" y="2740165"/>
                  <a:pt x="0" y="2705088"/>
                </a:cubicBezTo>
                <a:lnTo>
                  <a:pt x="0" y="63512"/>
                </a:lnTo>
                <a:cubicBezTo>
                  <a:pt x="0" y="28459"/>
                  <a:pt x="28459" y="0"/>
                  <a:pt x="63512" y="0"/>
                </a:cubicBezTo>
                <a:close/>
              </a:path>
            </a:pathLst>
          </a:custGeom>
          <a:solidFill>
            <a:srgbClr val="262626"/>
          </a:solidFill>
          <a:ln w="10160">
            <a:solidFill>
              <a:srgbClr val="333333"/>
            </a:solidFill>
            <a:prstDash val="solid"/>
          </a:ln>
        </p:spPr>
      </p:sp>
      <p:sp>
        <p:nvSpPr>
          <p:cNvPr id="19" name="Shape 17"/>
          <p:cNvSpPr/>
          <p:nvPr/>
        </p:nvSpPr>
        <p:spPr>
          <a:xfrm>
            <a:off x="482600" y="41275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63501" y="0"/>
                </a:moveTo>
                <a:lnTo>
                  <a:pt x="317499" y="0"/>
                </a:lnTo>
                <a:cubicBezTo>
                  <a:pt x="352546" y="0"/>
                  <a:pt x="381000" y="28454"/>
                  <a:pt x="381000" y="63501"/>
                </a:cubicBezTo>
                <a:lnTo>
                  <a:pt x="381000" y="317499"/>
                </a:lnTo>
                <a:cubicBezTo>
                  <a:pt x="381000" y="352546"/>
                  <a:pt x="352546" y="381000"/>
                  <a:pt x="317499" y="381000"/>
                </a:cubicBezTo>
                <a:lnTo>
                  <a:pt x="63501" y="381000"/>
                </a:lnTo>
                <a:cubicBezTo>
                  <a:pt x="28454" y="381000"/>
                  <a:pt x="0" y="352546"/>
                  <a:pt x="0" y="317499"/>
                </a:cubicBezTo>
                <a:lnTo>
                  <a:pt x="0" y="63501"/>
                </a:lnTo>
                <a:cubicBezTo>
                  <a:pt x="0" y="28454"/>
                  <a:pt x="28454" y="0"/>
                  <a:pt x="63501" y="0"/>
                </a:cubicBezTo>
                <a:close/>
              </a:path>
            </a:pathLst>
          </a:custGeom>
          <a:solidFill>
            <a:srgbClr val="6366F1">
              <a:alpha val="20000"/>
            </a:srgbClr>
          </a:solidFill>
          <a:ln/>
        </p:spPr>
      </p:sp>
      <p:sp>
        <p:nvSpPr>
          <p:cNvPr id="20" name="Shape 18"/>
          <p:cNvSpPr/>
          <p:nvPr/>
        </p:nvSpPr>
        <p:spPr>
          <a:xfrm>
            <a:off x="593725" y="4238625"/>
            <a:ext cx="158750" cy="158750"/>
          </a:xfrm>
          <a:custGeom>
            <a:avLst/>
            <a:gdLst/>
            <a:ahLst/>
            <a:cxnLst/>
            <a:rect l="l" t="t" r="r" b="b"/>
            <a:pathLst>
              <a:path w="158750" h="158750">
                <a:moveTo>
                  <a:pt x="138906" y="79375"/>
                </a:moveTo>
                <a:cubicBezTo>
                  <a:pt x="138906" y="46519"/>
                  <a:pt x="112231" y="19844"/>
                  <a:pt x="79375" y="19844"/>
                </a:cubicBezTo>
                <a:cubicBezTo>
                  <a:pt x="46519" y="19844"/>
                  <a:pt x="19844" y="46519"/>
                  <a:pt x="19844" y="79375"/>
                </a:cubicBezTo>
                <a:cubicBezTo>
                  <a:pt x="19844" y="112231"/>
                  <a:pt x="46519" y="138906"/>
                  <a:pt x="79375" y="138906"/>
                </a:cubicBezTo>
                <a:cubicBezTo>
                  <a:pt x="112231" y="138906"/>
                  <a:pt x="138906" y="112231"/>
                  <a:pt x="138906" y="79375"/>
                </a:cubicBezTo>
                <a:close/>
                <a:moveTo>
                  <a:pt x="0" y="79375"/>
                </a:moveTo>
                <a:cubicBezTo>
                  <a:pt x="0" y="35567"/>
                  <a:pt x="35567" y="0"/>
                  <a:pt x="79375" y="0"/>
                </a:cubicBezTo>
                <a:cubicBezTo>
                  <a:pt x="123183" y="0"/>
                  <a:pt x="158750" y="35567"/>
                  <a:pt x="158750" y="79375"/>
                </a:cubicBezTo>
                <a:cubicBezTo>
                  <a:pt x="158750" y="123183"/>
                  <a:pt x="123183" y="158750"/>
                  <a:pt x="79375" y="158750"/>
                </a:cubicBezTo>
                <a:cubicBezTo>
                  <a:pt x="35567" y="158750"/>
                  <a:pt x="0" y="123183"/>
                  <a:pt x="0" y="79375"/>
                </a:cubicBezTo>
                <a:close/>
                <a:moveTo>
                  <a:pt x="79375" y="104180"/>
                </a:moveTo>
                <a:cubicBezTo>
                  <a:pt x="93065" y="104180"/>
                  <a:pt x="104180" y="93065"/>
                  <a:pt x="104180" y="79375"/>
                </a:cubicBezTo>
                <a:cubicBezTo>
                  <a:pt x="104180" y="65685"/>
                  <a:pt x="93065" y="54570"/>
                  <a:pt x="79375" y="54570"/>
                </a:cubicBezTo>
                <a:cubicBezTo>
                  <a:pt x="65685" y="54570"/>
                  <a:pt x="54570" y="65685"/>
                  <a:pt x="54570" y="79375"/>
                </a:cubicBezTo>
                <a:cubicBezTo>
                  <a:pt x="54570" y="93065"/>
                  <a:pt x="65685" y="104180"/>
                  <a:pt x="79375" y="104180"/>
                </a:cubicBezTo>
                <a:close/>
                <a:moveTo>
                  <a:pt x="79375" y="34727"/>
                </a:moveTo>
                <a:cubicBezTo>
                  <a:pt x="104017" y="34727"/>
                  <a:pt x="124023" y="54733"/>
                  <a:pt x="124023" y="79375"/>
                </a:cubicBezTo>
                <a:cubicBezTo>
                  <a:pt x="124023" y="104017"/>
                  <a:pt x="104017" y="124023"/>
                  <a:pt x="79375" y="124023"/>
                </a:cubicBezTo>
                <a:cubicBezTo>
                  <a:pt x="54733" y="124023"/>
                  <a:pt x="34727" y="104017"/>
                  <a:pt x="34727" y="79375"/>
                </a:cubicBezTo>
                <a:cubicBezTo>
                  <a:pt x="34727" y="54733"/>
                  <a:pt x="54733" y="34727"/>
                  <a:pt x="79375" y="34727"/>
                </a:cubicBezTo>
                <a:close/>
                <a:moveTo>
                  <a:pt x="69453" y="79375"/>
                </a:moveTo>
                <a:cubicBezTo>
                  <a:pt x="69453" y="73899"/>
                  <a:pt x="73899" y="69453"/>
                  <a:pt x="79375" y="69453"/>
                </a:cubicBezTo>
                <a:cubicBezTo>
                  <a:pt x="84851" y="69453"/>
                  <a:pt x="89297" y="73899"/>
                  <a:pt x="89297" y="79375"/>
                </a:cubicBezTo>
                <a:cubicBezTo>
                  <a:pt x="89297" y="84851"/>
                  <a:pt x="84851" y="89297"/>
                  <a:pt x="79375" y="89297"/>
                </a:cubicBezTo>
                <a:cubicBezTo>
                  <a:pt x="73899" y="89297"/>
                  <a:pt x="69453" y="84851"/>
                  <a:pt x="69453" y="79375"/>
                </a:cubicBezTo>
                <a:close/>
              </a:path>
            </a:pathLst>
          </a:custGeom>
          <a:solidFill>
            <a:srgbClr val="6366F1"/>
          </a:solidFill>
          <a:ln/>
        </p:spPr>
      </p:sp>
      <p:sp>
        <p:nvSpPr>
          <p:cNvPr id="21" name="Text 19"/>
          <p:cNvSpPr/>
          <p:nvPr/>
        </p:nvSpPr>
        <p:spPr>
          <a:xfrm>
            <a:off x="958850" y="4206875"/>
            <a:ext cx="1817688" cy="222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250" b="1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Full-Year 2024 Guidance</a:t>
            </a:r>
            <a:endParaRPr lang="en-US" sz="1600" dirty="0"/>
          </a:p>
        </p:txBody>
      </p:sp>
      <p:sp>
        <p:nvSpPr>
          <p:cNvPr id="22" name="Shape 20"/>
          <p:cNvSpPr/>
          <p:nvPr/>
        </p:nvSpPr>
        <p:spPr>
          <a:xfrm>
            <a:off x="482600" y="4635500"/>
            <a:ext cx="5365750" cy="1047750"/>
          </a:xfrm>
          <a:custGeom>
            <a:avLst/>
            <a:gdLst/>
            <a:ahLst/>
            <a:cxnLst/>
            <a:rect l="l" t="t" r="r" b="b"/>
            <a:pathLst>
              <a:path w="5365750" h="1047750">
                <a:moveTo>
                  <a:pt x="63504" y="0"/>
                </a:moveTo>
                <a:lnTo>
                  <a:pt x="5302246" y="0"/>
                </a:lnTo>
                <a:cubicBezTo>
                  <a:pt x="5337318" y="0"/>
                  <a:pt x="5365750" y="28432"/>
                  <a:pt x="5365750" y="63504"/>
                </a:cubicBezTo>
                <a:lnTo>
                  <a:pt x="5365750" y="984246"/>
                </a:lnTo>
                <a:cubicBezTo>
                  <a:pt x="5365750" y="1019318"/>
                  <a:pt x="5337318" y="1047750"/>
                  <a:pt x="5302246" y="1047750"/>
                </a:cubicBezTo>
                <a:lnTo>
                  <a:pt x="63504" y="1047750"/>
                </a:lnTo>
                <a:cubicBezTo>
                  <a:pt x="28432" y="1047750"/>
                  <a:pt x="0" y="1019318"/>
                  <a:pt x="0" y="984246"/>
                </a:cubicBezTo>
                <a:lnTo>
                  <a:pt x="0" y="63504"/>
                </a:lnTo>
                <a:cubicBezTo>
                  <a:pt x="0" y="28432"/>
                  <a:pt x="28432" y="0"/>
                  <a:pt x="63504" y="0"/>
                </a:cubicBezTo>
                <a:close/>
              </a:path>
            </a:pathLst>
          </a:custGeom>
          <a:solidFill>
            <a:srgbClr val="191919"/>
          </a:solidFill>
          <a:ln/>
        </p:spPr>
      </p:sp>
      <p:sp>
        <p:nvSpPr>
          <p:cNvPr id="23" name="Text 21"/>
          <p:cNvSpPr/>
          <p:nvPr/>
        </p:nvSpPr>
        <p:spPr>
          <a:xfrm>
            <a:off x="581819" y="4762500"/>
            <a:ext cx="5167313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875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Revenue Range</a:t>
            </a:r>
            <a:endParaRPr lang="en-US" sz="1600" dirty="0"/>
          </a:p>
        </p:txBody>
      </p:sp>
      <p:sp>
        <p:nvSpPr>
          <p:cNvPr id="24" name="Text 22"/>
          <p:cNvSpPr/>
          <p:nvPr/>
        </p:nvSpPr>
        <p:spPr>
          <a:xfrm>
            <a:off x="538163" y="4984750"/>
            <a:ext cx="5254625" cy="3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en-US" sz="2250" b="1" dirty="0">
                <a:solidFill>
                  <a:srgbClr val="6366F1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$185-190M</a:t>
            </a:r>
            <a:endParaRPr lang="en-US" sz="1600" dirty="0"/>
          </a:p>
        </p:txBody>
      </p:sp>
      <p:sp>
        <p:nvSpPr>
          <p:cNvPr id="25" name="Text 23"/>
          <p:cNvSpPr/>
          <p:nvPr/>
        </p:nvSpPr>
        <p:spPr>
          <a:xfrm>
            <a:off x="577850" y="5365750"/>
            <a:ext cx="51752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000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Approximately 11% annual growth</a:t>
            </a:r>
            <a:endParaRPr lang="en-US" sz="1600" dirty="0"/>
          </a:p>
        </p:txBody>
      </p:sp>
      <p:sp>
        <p:nvSpPr>
          <p:cNvPr id="26" name="Shape 24"/>
          <p:cNvSpPr/>
          <p:nvPr/>
        </p:nvSpPr>
        <p:spPr>
          <a:xfrm>
            <a:off x="482600" y="5810250"/>
            <a:ext cx="2635250" cy="762000"/>
          </a:xfrm>
          <a:custGeom>
            <a:avLst/>
            <a:gdLst/>
            <a:ahLst/>
            <a:cxnLst/>
            <a:rect l="l" t="t" r="r" b="b"/>
            <a:pathLst>
              <a:path w="2635250" h="762000">
                <a:moveTo>
                  <a:pt x="63497" y="0"/>
                </a:moveTo>
                <a:lnTo>
                  <a:pt x="2571753" y="0"/>
                </a:lnTo>
                <a:cubicBezTo>
                  <a:pt x="2606821" y="0"/>
                  <a:pt x="2635250" y="28429"/>
                  <a:pt x="2635250" y="63497"/>
                </a:cubicBezTo>
                <a:lnTo>
                  <a:pt x="2635250" y="698503"/>
                </a:lnTo>
                <a:cubicBezTo>
                  <a:pt x="2635250" y="733571"/>
                  <a:pt x="2606821" y="762000"/>
                  <a:pt x="2571753" y="762000"/>
                </a:cubicBezTo>
                <a:lnTo>
                  <a:pt x="63497" y="762000"/>
                </a:lnTo>
                <a:cubicBezTo>
                  <a:pt x="28429" y="762000"/>
                  <a:pt x="0" y="733571"/>
                  <a:pt x="0" y="698503"/>
                </a:cubicBezTo>
                <a:lnTo>
                  <a:pt x="0" y="63497"/>
                </a:lnTo>
                <a:cubicBezTo>
                  <a:pt x="0" y="28452"/>
                  <a:pt x="28452" y="0"/>
                  <a:pt x="63497" y="0"/>
                </a:cubicBezTo>
                <a:close/>
              </a:path>
            </a:pathLst>
          </a:custGeom>
          <a:solidFill>
            <a:srgbClr val="191919"/>
          </a:solidFill>
          <a:ln/>
        </p:spPr>
      </p:sp>
      <p:sp>
        <p:nvSpPr>
          <p:cNvPr id="27" name="Text 25"/>
          <p:cNvSpPr/>
          <p:nvPr/>
        </p:nvSpPr>
        <p:spPr>
          <a:xfrm>
            <a:off x="550069" y="5905500"/>
            <a:ext cx="2500313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875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Capex</a:t>
            </a:r>
            <a:endParaRPr lang="en-US" sz="1600" dirty="0"/>
          </a:p>
        </p:txBody>
      </p:sp>
      <p:sp>
        <p:nvSpPr>
          <p:cNvPr id="28" name="Text 26"/>
          <p:cNvSpPr/>
          <p:nvPr/>
        </p:nvSpPr>
        <p:spPr>
          <a:xfrm>
            <a:off x="530225" y="6096000"/>
            <a:ext cx="2540000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1500" b="1" dirty="0">
                <a:solidFill>
                  <a:srgbClr val="6366F1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8%</a:t>
            </a:r>
            <a:endParaRPr lang="en-US" sz="1600" dirty="0"/>
          </a:p>
        </p:txBody>
      </p:sp>
      <p:sp>
        <p:nvSpPr>
          <p:cNvPr id="29" name="Text 27"/>
          <p:cNvSpPr/>
          <p:nvPr/>
        </p:nvSpPr>
        <p:spPr>
          <a:xfrm>
            <a:off x="554038" y="6349903"/>
            <a:ext cx="2492375" cy="12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750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of revenue</a:t>
            </a:r>
            <a:endParaRPr lang="en-US" sz="1600" dirty="0"/>
          </a:p>
        </p:txBody>
      </p:sp>
      <p:sp>
        <p:nvSpPr>
          <p:cNvPr id="30" name="Shape 28"/>
          <p:cNvSpPr/>
          <p:nvPr/>
        </p:nvSpPr>
        <p:spPr>
          <a:xfrm>
            <a:off x="3214688" y="5810250"/>
            <a:ext cx="2635250" cy="762000"/>
          </a:xfrm>
          <a:custGeom>
            <a:avLst/>
            <a:gdLst/>
            <a:ahLst/>
            <a:cxnLst/>
            <a:rect l="l" t="t" r="r" b="b"/>
            <a:pathLst>
              <a:path w="2635250" h="762000">
                <a:moveTo>
                  <a:pt x="63497" y="0"/>
                </a:moveTo>
                <a:lnTo>
                  <a:pt x="2571753" y="0"/>
                </a:lnTo>
                <a:cubicBezTo>
                  <a:pt x="2606821" y="0"/>
                  <a:pt x="2635250" y="28429"/>
                  <a:pt x="2635250" y="63497"/>
                </a:cubicBezTo>
                <a:lnTo>
                  <a:pt x="2635250" y="698503"/>
                </a:lnTo>
                <a:cubicBezTo>
                  <a:pt x="2635250" y="733571"/>
                  <a:pt x="2606821" y="762000"/>
                  <a:pt x="2571753" y="762000"/>
                </a:cubicBezTo>
                <a:lnTo>
                  <a:pt x="63497" y="762000"/>
                </a:lnTo>
                <a:cubicBezTo>
                  <a:pt x="28429" y="762000"/>
                  <a:pt x="0" y="733571"/>
                  <a:pt x="0" y="698503"/>
                </a:cubicBezTo>
                <a:lnTo>
                  <a:pt x="0" y="63497"/>
                </a:lnTo>
                <a:cubicBezTo>
                  <a:pt x="0" y="28452"/>
                  <a:pt x="28452" y="0"/>
                  <a:pt x="63497" y="0"/>
                </a:cubicBezTo>
                <a:close/>
              </a:path>
            </a:pathLst>
          </a:custGeom>
          <a:solidFill>
            <a:srgbClr val="191919"/>
          </a:solidFill>
          <a:ln/>
        </p:spPr>
      </p:sp>
      <p:sp>
        <p:nvSpPr>
          <p:cNvPr id="31" name="Text 29"/>
          <p:cNvSpPr/>
          <p:nvPr/>
        </p:nvSpPr>
        <p:spPr>
          <a:xfrm>
            <a:off x="3282156" y="5905500"/>
            <a:ext cx="2500313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875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Op. Margin</a:t>
            </a:r>
            <a:endParaRPr lang="en-US" sz="1600" dirty="0"/>
          </a:p>
        </p:txBody>
      </p:sp>
      <p:sp>
        <p:nvSpPr>
          <p:cNvPr id="32" name="Text 30"/>
          <p:cNvSpPr/>
          <p:nvPr/>
        </p:nvSpPr>
        <p:spPr>
          <a:xfrm>
            <a:off x="3262313" y="6096000"/>
            <a:ext cx="2540000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1500" b="1" dirty="0">
                <a:solidFill>
                  <a:srgbClr val="6366F1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18-19%</a:t>
            </a:r>
            <a:endParaRPr lang="en-US" sz="1600" dirty="0"/>
          </a:p>
        </p:txBody>
      </p:sp>
      <p:sp>
        <p:nvSpPr>
          <p:cNvPr id="33" name="Text 31"/>
          <p:cNvSpPr/>
          <p:nvPr/>
        </p:nvSpPr>
        <p:spPr>
          <a:xfrm>
            <a:off x="3286125" y="6349903"/>
            <a:ext cx="2492375" cy="12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750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stabilized</a:t>
            </a:r>
            <a:endParaRPr lang="en-US" sz="1600" dirty="0"/>
          </a:p>
        </p:txBody>
      </p:sp>
      <p:sp>
        <p:nvSpPr>
          <p:cNvPr id="34" name="Shape 32"/>
          <p:cNvSpPr/>
          <p:nvPr/>
        </p:nvSpPr>
        <p:spPr>
          <a:xfrm>
            <a:off x="6178550" y="1349376"/>
            <a:ext cx="5689600" cy="3752850"/>
          </a:xfrm>
          <a:custGeom>
            <a:avLst/>
            <a:gdLst/>
            <a:ahLst/>
            <a:cxnLst/>
            <a:rect l="l" t="t" r="r" b="b"/>
            <a:pathLst>
              <a:path w="5689600" h="3752850">
                <a:moveTo>
                  <a:pt x="63498" y="0"/>
                </a:moveTo>
                <a:lnTo>
                  <a:pt x="5626102" y="0"/>
                </a:lnTo>
                <a:cubicBezTo>
                  <a:pt x="5661171" y="0"/>
                  <a:pt x="5689600" y="28429"/>
                  <a:pt x="5689600" y="63498"/>
                </a:cubicBezTo>
                <a:lnTo>
                  <a:pt x="5689600" y="3689352"/>
                </a:lnTo>
                <a:cubicBezTo>
                  <a:pt x="5689600" y="3724421"/>
                  <a:pt x="5661171" y="3752850"/>
                  <a:pt x="5626102" y="3752850"/>
                </a:cubicBezTo>
                <a:lnTo>
                  <a:pt x="63498" y="3752850"/>
                </a:lnTo>
                <a:cubicBezTo>
                  <a:pt x="28429" y="3752850"/>
                  <a:pt x="0" y="3724421"/>
                  <a:pt x="0" y="3689352"/>
                </a:cubicBezTo>
                <a:lnTo>
                  <a:pt x="0" y="63498"/>
                </a:lnTo>
                <a:cubicBezTo>
                  <a:pt x="0" y="28453"/>
                  <a:pt x="28453" y="0"/>
                  <a:pt x="63498" y="0"/>
                </a:cubicBezTo>
                <a:close/>
              </a:path>
            </a:pathLst>
          </a:custGeom>
          <a:solidFill>
            <a:srgbClr val="262626"/>
          </a:solidFill>
          <a:ln w="10160">
            <a:solidFill>
              <a:srgbClr val="333333"/>
            </a:solidFill>
            <a:prstDash val="solid"/>
          </a:ln>
        </p:spPr>
      </p:sp>
      <p:sp>
        <p:nvSpPr>
          <p:cNvPr id="35" name="Text 33"/>
          <p:cNvSpPr/>
          <p:nvPr/>
        </p:nvSpPr>
        <p:spPr>
          <a:xfrm>
            <a:off x="6340475" y="1511299"/>
            <a:ext cx="5437188" cy="222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25" b="1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Capital Allocation Priorities</a:t>
            </a:r>
            <a:endParaRPr lang="en-US" sz="1600" dirty="0"/>
          </a:p>
        </p:txBody>
      </p:sp>
      <p:sp>
        <p:nvSpPr>
          <p:cNvPr id="36" name="Shape 34"/>
          <p:cNvSpPr/>
          <p:nvPr/>
        </p:nvSpPr>
        <p:spPr>
          <a:xfrm>
            <a:off x="6340475" y="1860549"/>
            <a:ext cx="5365750" cy="571500"/>
          </a:xfrm>
          <a:custGeom>
            <a:avLst/>
            <a:gdLst/>
            <a:ahLst/>
            <a:cxnLst/>
            <a:rect l="l" t="t" r="r" b="b"/>
            <a:pathLst>
              <a:path w="5365750" h="571500">
                <a:moveTo>
                  <a:pt x="63499" y="0"/>
                </a:moveTo>
                <a:lnTo>
                  <a:pt x="5302251" y="0"/>
                </a:lnTo>
                <a:cubicBezTo>
                  <a:pt x="5337320" y="0"/>
                  <a:pt x="5365750" y="28430"/>
                  <a:pt x="5365750" y="63499"/>
                </a:cubicBezTo>
                <a:lnTo>
                  <a:pt x="5365750" y="508001"/>
                </a:lnTo>
                <a:cubicBezTo>
                  <a:pt x="5365750" y="543070"/>
                  <a:pt x="5337320" y="571500"/>
                  <a:pt x="5302251" y="571500"/>
                </a:cubicBezTo>
                <a:lnTo>
                  <a:pt x="63499" y="571500"/>
                </a:lnTo>
                <a:cubicBezTo>
                  <a:pt x="28430" y="571500"/>
                  <a:pt x="0" y="543070"/>
                  <a:pt x="0" y="508001"/>
                </a:cubicBezTo>
                <a:lnTo>
                  <a:pt x="0" y="63499"/>
                </a:lnTo>
                <a:cubicBezTo>
                  <a:pt x="0" y="28453"/>
                  <a:pt x="28453" y="0"/>
                  <a:pt x="63499" y="0"/>
                </a:cubicBezTo>
                <a:close/>
              </a:path>
            </a:pathLst>
          </a:custGeom>
          <a:solidFill>
            <a:srgbClr val="191919"/>
          </a:solidFill>
          <a:ln/>
        </p:spPr>
      </p:sp>
      <p:sp>
        <p:nvSpPr>
          <p:cNvPr id="37" name="Shape 35"/>
          <p:cNvSpPr/>
          <p:nvPr/>
        </p:nvSpPr>
        <p:spPr>
          <a:xfrm>
            <a:off x="6435725" y="1955799"/>
            <a:ext cx="317500" cy="317500"/>
          </a:xfrm>
          <a:custGeom>
            <a:avLst/>
            <a:gdLst/>
            <a:ahLst/>
            <a:cxnLst/>
            <a:rect l="l" t="t" r="r" b="b"/>
            <a:pathLst>
              <a:path w="317500" h="317500">
                <a:moveTo>
                  <a:pt x="63500" y="0"/>
                </a:moveTo>
                <a:lnTo>
                  <a:pt x="254000" y="0"/>
                </a:lnTo>
                <a:cubicBezTo>
                  <a:pt x="289047" y="0"/>
                  <a:pt x="317500" y="28453"/>
                  <a:pt x="317500" y="63500"/>
                </a:cubicBezTo>
                <a:lnTo>
                  <a:pt x="317500" y="254000"/>
                </a:lnTo>
                <a:cubicBezTo>
                  <a:pt x="317500" y="289047"/>
                  <a:pt x="289047" y="317500"/>
                  <a:pt x="254000" y="317500"/>
                </a:cubicBezTo>
                <a:lnTo>
                  <a:pt x="63500" y="317500"/>
                </a:lnTo>
                <a:cubicBezTo>
                  <a:pt x="28453" y="317500"/>
                  <a:pt x="0" y="289047"/>
                  <a:pt x="0" y="254000"/>
                </a:cubicBezTo>
                <a:lnTo>
                  <a:pt x="0" y="63500"/>
                </a:lnTo>
                <a:cubicBezTo>
                  <a:pt x="0" y="28453"/>
                  <a:pt x="28453" y="0"/>
                  <a:pt x="63500" y="0"/>
                </a:cubicBezTo>
                <a:close/>
              </a:path>
            </a:pathLst>
          </a:custGeom>
          <a:solidFill>
            <a:srgbClr val="6366F1">
              <a:alpha val="20000"/>
            </a:srgbClr>
          </a:solidFill>
          <a:ln/>
        </p:spPr>
      </p:sp>
      <p:sp>
        <p:nvSpPr>
          <p:cNvPr id="38" name="Shape 36"/>
          <p:cNvSpPr/>
          <p:nvPr/>
        </p:nvSpPr>
        <p:spPr>
          <a:xfrm>
            <a:off x="6538912" y="2051049"/>
            <a:ext cx="111125" cy="127000"/>
          </a:xfrm>
          <a:custGeom>
            <a:avLst/>
            <a:gdLst/>
            <a:ahLst/>
            <a:cxnLst/>
            <a:rect l="l" t="t" r="r" b="b"/>
            <a:pathLst>
              <a:path w="111125" h="127000">
                <a:moveTo>
                  <a:pt x="15875" y="7938"/>
                </a:moveTo>
                <a:cubicBezTo>
                  <a:pt x="7119" y="7938"/>
                  <a:pt x="0" y="15056"/>
                  <a:pt x="0" y="23812"/>
                </a:cubicBezTo>
                <a:lnTo>
                  <a:pt x="0" y="39688"/>
                </a:lnTo>
                <a:cubicBezTo>
                  <a:pt x="0" y="48444"/>
                  <a:pt x="7119" y="55563"/>
                  <a:pt x="15875" y="55563"/>
                </a:cubicBezTo>
                <a:lnTo>
                  <a:pt x="95250" y="55563"/>
                </a:lnTo>
                <a:cubicBezTo>
                  <a:pt x="104006" y="55563"/>
                  <a:pt x="111125" y="48444"/>
                  <a:pt x="111125" y="39688"/>
                </a:cubicBezTo>
                <a:lnTo>
                  <a:pt x="111125" y="23812"/>
                </a:lnTo>
                <a:cubicBezTo>
                  <a:pt x="111125" y="15056"/>
                  <a:pt x="104006" y="7938"/>
                  <a:pt x="95250" y="7938"/>
                </a:cubicBezTo>
                <a:lnTo>
                  <a:pt x="15875" y="7938"/>
                </a:lnTo>
                <a:close/>
                <a:moveTo>
                  <a:pt x="69453" y="25797"/>
                </a:moveTo>
                <a:cubicBezTo>
                  <a:pt x="72739" y="25797"/>
                  <a:pt x="75406" y="28464"/>
                  <a:pt x="75406" y="31750"/>
                </a:cubicBezTo>
                <a:cubicBezTo>
                  <a:pt x="75406" y="35036"/>
                  <a:pt x="72739" y="37703"/>
                  <a:pt x="69453" y="37703"/>
                </a:cubicBezTo>
                <a:cubicBezTo>
                  <a:pt x="66168" y="37703"/>
                  <a:pt x="63500" y="35036"/>
                  <a:pt x="63500" y="31750"/>
                </a:cubicBezTo>
                <a:cubicBezTo>
                  <a:pt x="63500" y="28464"/>
                  <a:pt x="66168" y="25797"/>
                  <a:pt x="69453" y="25797"/>
                </a:cubicBezTo>
                <a:close/>
                <a:moveTo>
                  <a:pt x="83344" y="31750"/>
                </a:moveTo>
                <a:cubicBezTo>
                  <a:pt x="83344" y="28464"/>
                  <a:pt x="86011" y="25797"/>
                  <a:pt x="89297" y="25797"/>
                </a:cubicBezTo>
                <a:cubicBezTo>
                  <a:pt x="92582" y="25797"/>
                  <a:pt x="95250" y="28464"/>
                  <a:pt x="95250" y="31750"/>
                </a:cubicBezTo>
                <a:cubicBezTo>
                  <a:pt x="95250" y="35036"/>
                  <a:pt x="92582" y="37703"/>
                  <a:pt x="89297" y="37703"/>
                </a:cubicBezTo>
                <a:cubicBezTo>
                  <a:pt x="86011" y="37703"/>
                  <a:pt x="83344" y="35036"/>
                  <a:pt x="83344" y="31750"/>
                </a:cubicBezTo>
                <a:close/>
                <a:moveTo>
                  <a:pt x="15875" y="71438"/>
                </a:moveTo>
                <a:cubicBezTo>
                  <a:pt x="7119" y="71438"/>
                  <a:pt x="0" y="78556"/>
                  <a:pt x="0" y="87313"/>
                </a:cubicBezTo>
                <a:lnTo>
                  <a:pt x="0" y="103188"/>
                </a:lnTo>
                <a:cubicBezTo>
                  <a:pt x="0" y="111944"/>
                  <a:pt x="7119" y="119063"/>
                  <a:pt x="15875" y="119063"/>
                </a:cubicBezTo>
                <a:lnTo>
                  <a:pt x="95250" y="119063"/>
                </a:lnTo>
                <a:cubicBezTo>
                  <a:pt x="104006" y="119063"/>
                  <a:pt x="111125" y="111944"/>
                  <a:pt x="111125" y="103188"/>
                </a:cubicBezTo>
                <a:lnTo>
                  <a:pt x="111125" y="87313"/>
                </a:lnTo>
                <a:cubicBezTo>
                  <a:pt x="111125" y="78556"/>
                  <a:pt x="104006" y="71438"/>
                  <a:pt x="95250" y="71438"/>
                </a:cubicBezTo>
                <a:lnTo>
                  <a:pt x="15875" y="71438"/>
                </a:lnTo>
                <a:close/>
                <a:moveTo>
                  <a:pt x="69453" y="89297"/>
                </a:moveTo>
                <a:cubicBezTo>
                  <a:pt x="72739" y="89297"/>
                  <a:pt x="75406" y="91964"/>
                  <a:pt x="75406" y="95250"/>
                </a:cubicBezTo>
                <a:cubicBezTo>
                  <a:pt x="75406" y="98536"/>
                  <a:pt x="72739" y="101203"/>
                  <a:pt x="69453" y="101203"/>
                </a:cubicBezTo>
                <a:cubicBezTo>
                  <a:pt x="66168" y="101203"/>
                  <a:pt x="63500" y="98536"/>
                  <a:pt x="63500" y="95250"/>
                </a:cubicBezTo>
                <a:cubicBezTo>
                  <a:pt x="63500" y="91964"/>
                  <a:pt x="66168" y="89297"/>
                  <a:pt x="69453" y="89297"/>
                </a:cubicBezTo>
                <a:close/>
                <a:moveTo>
                  <a:pt x="83344" y="95250"/>
                </a:moveTo>
                <a:cubicBezTo>
                  <a:pt x="83344" y="91964"/>
                  <a:pt x="86011" y="89297"/>
                  <a:pt x="89297" y="89297"/>
                </a:cubicBezTo>
                <a:cubicBezTo>
                  <a:pt x="92582" y="89297"/>
                  <a:pt x="95250" y="91964"/>
                  <a:pt x="95250" y="95250"/>
                </a:cubicBezTo>
                <a:cubicBezTo>
                  <a:pt x="95250" y="98536"/>
                  <a:pt x="92582" y="101203"/>
                  <a:pt x="89297" y="101203"/>
                </a:cubicBezTo>
                <a:cubicBezTo>
                  <a:pt x="86011" y="101203"/>
                  <a:pt x="83344" y="98536"/>
                  <a:pt x="83344" y="95250"/>
                </a:cubicBezTo>
                <a:close/>
              </a:path>
            </a:pathLst>
          </a:custGeom>
          <a:solidFill>
            <a:srgbClr val="6366F1"/>
          </a:solidFill>
          <a:ln/>
        </p:spPr>
      </p:sp>
      <p:sp>
        <p:nvSpPr>
          <p:cNvPr id="39" name="Text 37"/>
          <p:cNvSpPr/>
          <p:nvPr/>
        </p:nvSpPr>
        <p:spPr>
          <a:xfrm>
            <a:off x="6848475" y="1955799"/>
            <a:ext cx="22701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Technology Infrastructure</a:t>
            </a:r>
            <a:endParaRPr lang="en-US" sz="1600" dirty="0"/>
          </a:p>
        </p:txBody>
      </p:sp>
      <p:sp>
        <p:nvSpPr>
          <p:cNvPr id="40" name="Text 38"/>
          <p:cNvSpPr/>
          <p:nvPr/>
        </p:nvSpPr>
        <p:spPr>
          <a:xfrm>
            <a:off x="6848475" y="2178049"/>
            <a:ext cx="2262188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75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Modernization of core systems and platforms</a:t>
            </a:r>
            <a:endParaRPr lang="en-US" sz="1600" dirty="0"/>
          </a:p>
        </p:txBody>
      </p:sp>
      <p:sp>
        <p:nvSpPr>
          <p:cNvPr id="41" name="Shape 39"/>
          <p:cNvSpPr/>
          <p:nvPr/>
        </p:nvSpPr>
        <p:spPr>
          <a:xfrm>
            <a:off x="6340475" y="2527299"/>
            <a:ext cx="5365750" cy="571500"/>
          </a:xfrm>
          <a:custGeom>
            <a:avLst/>
            <a:gdLst/>
            <a:ahLst/>
            <a:cxnLst/>
            <a:rect l="l" t="t" r="r" b="b"/>
            <a:pathLst>
              <a:path w="5365750" h="571500">
                <a:moveTo>
                  <a:pt x="63499" y="0"/>
                </a:moveTo>
                <a:lnTo>
                  <a:pt x="5302251" y="0"/>
                </a:lnTo>
                <a:cubicBezTo>
                  <a:pt x="5337320" y="0"/>
                  <a:pt x="5365750" y="28430"/>
                  <a:pt x="5365750" y="63499"/>
                </a:cubicBezTo>
                <a:lnTo>
                  <a:pt x="5365750" y="508001"/>
                </a:lnTo>
                <a:cubicBezTo>
                  <a:pt x="5365750" y="543070"/>
                  <a:pt x="5337320" y="571500"/>
                  <a:pt x="5302251" y="571500"/>
                </a:cubicBezTo>
                <a:lnTo>
                  <a:pt x="63499" y="571500"/>
                </a:lnTo>
                <a:cubicBezTo>
                  <a:pt x="28430" y="571500"/>
                  <a:pt x="0" y="543070"/>
                  <a:pt x="0" y="508001"/>
                </a:cubicBezTo>
                <a:lnTo>
                  <a:pt x="0" y="63499"/>
                </a:lnTo>
                <a:cubicBezTo>
                  <a:pt x="0" y="28453"/>
                  <a:pt x="28453" y="0"/>
                  <a:pt x="63499" y="0"/>
                </a:cubicBezTo>
                <a:close/>
              </a:path>
            </a:pathLst>
          </a:custGeom>
          <a:solidFill>
            <a:srgbClr val="191919"/>
          </a:solidFill>
          <a:ln/>
        </p:spPr>
      </p:sp>
      <p:sp>
        <p:nvSpPr>
          <p:cNvPr id="42" name="Shape 40"/>
          <p:cNvSpPr/>
          <p:nvPr/>
        </p:nvSpPr>
        <p:spPr>
          <a:xfrm>
            <a:off x="6435725" y="2622549"/>
            <a:ext cx="317500" cy="317500"/>
          </a:xfrm>
          <a:custGeom>
            <a:avLst/>
            <a:gdLst/>
            <a:ahLst/>
            <a:cxnLst/>
            <a:rect l="l" t="t" r="r" b="b"/>
            <a:pathLst>
              <a:path w="317500" h="317500">
                <a:moveTo>
                  <a:pt x="63500" y="0"/>
                </a:moveTo>
                <a:lnTo>
                  <a:pt x="254000" y="0"/>
                </a:lnTo>
                <a:cubicBezTo>
                  <a:pt x="289047" y="0"/>
                  <a:pt x="317500" y="28453"/>
                  <a:pt x="317500" y="63500"/>
                </a:cubicBezTo>
                <a:lnTo>
                  <a:pt x="317500" y="254000"/>
                </a:lnTo>
                <a:cubicBezTo>
                  <a:pt x="317500" y="289047"/>
                  <a:pt x="289047" y="317500"/>
                  <a:pt x="254000" y="317500"/>
                </a:cubicBezTo>
                <a:lnTo>
                  <a:pt x="63500" y="317500"/>
                </a:lnTo>
                <a:cubicBezTo>
                  <a:pt x="28453" y="317500"/>
                  <a:pt x="0" y="289047"/>
                  <a:pt x="0" y="254000"/>
                </a:cubicBezTo>
                <a:lnTo>
                  <a:pt x="0" y="63500"/>
                </a:lnTo>
                <a:cubicBezTo>
                  <a:pt x="0" y="28453"/>
                  <a:pt x="28453" y="0"/>
                  <a:pt x="63500" y="0"/>
                </a:cubicBezTo>
                <a:close/>
              </a:path>
            </a:pathLst>
          </a:custGeom>
          <a:solidFill>
            <a:srgbClr val="6366F1">
              <a:alpha val="20000"/>
            </a:srgbClr>
          </a:solidFill>
          <a:ln/>
        </p:spPr>
      </p:sp>
      <p:sp>
        <p:nvSpPr>
          <p:cNvPr id="43" name="Shape 41"/>
          <p:cNvSpPr/>
          <p:nvPr/>
        </p:nvSpPr>
        <p:spPr>
          <a:xfrm>
            <a:off x="6530975" y="2717799"/>
            <a:ext cx="127000" cy="127000"/>
          </a:xfrm>
          <a:custGeom>
            <a:avLst/>
            <a:gdLst/>
            <a:ahLst/>
            <a:cxnLst/>
            <a:rect l="l" t="t" r="r" b="b"/>
            <a:pathLst>
              <a:path w="127000" h="127000">
                <a:moveTo>
                  <a:pt x="7938" y="7938"/>
                </a:moveTo>
                <a:cubicBezTo>
                  <a:pt x="3547" y="7938"/>
                  <a:pt x="0" y="11485"/>
                  <a:pt x="0" y="15875"/>
                </a:cubicBezTo>
                <a:lnTo>
                  <a:pt x="0" y="107156"/>
                </a:lnTo>
                <a:cubicBezTo>
                  <a:pt x="0" y="113729"/>
                  <a:pt x="5333" y="119063"/>
                  <a:pt x="11906" y="119063"/>
                </a:cubicBezTo>
                <a:lnTo>
                  <a:pt x="115094" y="119063"/>
                </a:lnTo>
                <a:cubicBezTo>
                  <a:pt x="121667" y="119063"/>
                  <a:pt x="127000" y="113729"/>
                  <a:pt x="127000" y="107156"/>
                </a:cubicBezTo>
                <a:lnTo>
                  <a:pt x="127000" y="37753"/>
                </a:lnTo>
                <a:cubicBezTo>
                  <a:pt x="127000" y="33238"/>
                  <a:pt x="122188" y="30386"/>
                  <a:pt x="118219" y="32519"/>
                </a:cubicBezTo>
                <a:lnTo>
                  <a:pt x="79375" y="53429"/>
                </a:lnTo>
                <a:lnTo>
                  <a:pt x="79375" y="37753"/>
                </a:lnTo>
                <a:cubicBezTo>
                  <a:pt x="79375" y="33238"/>
                  <a:pt x="74563" y="30386"/>
                  <a:pt x="70594" y="32519"/>
                </a:cubicBezTo>
                <a:lnTo>
                  <a:pt x="31750" y="53429"/>
                </a:lnTo>
                <a:lnTo>
                  <a:pt x="31750" y="15875"/>
                </a:lnTo>
                <a:cubicBezTo>
                  <a:pt x="31750" y="11485"/>
                  <a:pt x="28203" y="7938"/>
                  <a:pt x="23812" y="7938"/>
                </a:cubicBezTo>
                <a:lnTo>
                  <a:pt x="7938" y="7938"/>
                </a:lnTo>
                <a:close/>
              </a:path>
            </a:pathLst>
          </a:custGeom>
          <a:solidFill>
            <a:srgbClr val="6366F1"/>
          </a:solidFill>
          <a:ln/>
        </p:spPr>
      </p:sp>
      <p:sp>
        <p:nvSpPr>
          <p:cNvPr id="44" name="Text 42"/>
          <p:cNvSpPr/>
          <p:nvPr/>
        </p:nvSpPr>
        <p:spPr>
          <a:xfrm>
            <a:off x="6848475" y="2622549"/>
            <a:ext cx="1690688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Manufacturing Capacity</a:t>
            </a:r>
            <a:endParaRPr lang="en-US" sz="1600" dirty="0"/>
          </a:p>
        </p:txBody>
      </p:sp>
      <p:sp>
        <p:nvSpPr>
          <p:cNvPr id="45" name="Text 43"/>
          <p:cNvSpPr/>
          <p:nvPr/>
        </p:nvSpPr>
        <p:spPr>
          <a:xfrm>
            <a:off x="6848475" y="2844799"/>
            <a:ext cx="1682750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75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Expansion in high-growth regions</a:t>
            </a:r>
            <a:endParaRPr lang="en-US" sz="1600" dirty="0"/>
          </a:p>
        </p:txBody>
      </p:sp>
      <p:sp>
        <p:nvSpPr>
          <p:cNvPr id="46" name="Shape 44"/>
          <p:cNvSpPr/>
          <p:nvPr/>
        </p:nvSpPr>
        <p:spPr>
          <a:xfrm>
            <a:off x="6340475" y="3194049"/>
            <a:ext cx="5365750" cy="571500"/>
          </a:xfrm>
          <a:custGeom>
            <a:avLst/>
            <a:gdLst/>
            <a:ahLst/>
            <a:cxnLst/>
            <a:rect l="l" t="t" r="r" b="b"/>
            <a:pathLst>
              <a:path w="5365750" h="571500">
                <a:moveTo>
                  <a:pt x="63499" y="0"/>
                </a:moveTo>
                <a:lnTo>
                  <a:pt x="5302251" y="0"/>
                </a:lnTo>
                <a:cubicBezTo>
                  <a:pt x="5337320" y="0"/>
                  <a:pt x="5365750" y="28430"/>
                  <a:pt x="5365750" y="63499"/>
                </a:cubicBezTo>
                <a:lnTo>
                  <a:pt x="5365750" y="508001"/>
                </a:lnTo>
                <a:cubicBezTo>
                  <a:pt x="5365750" y="543070"/>
                  <a:pt x="5337320" y="571500"/>
                  <a:pt x="5302251" y="571500"/>
                </a:cubicBezTo>
                <a:lnTo>
                  <a:pt x="63499" y="571500"/>
                </a:lnTo>
                <a:cubicBezTo>
                  <a:pt x="28430" y="571500"/>
                  <a:pt x="0" y="543070"/>
                  <a:pt x="0" y="508001"/>
                </a:cubicBezTo>
                <a:lnTo>
                  <a:pt x="0" y="63499"/>
                </a:lnTo>
                <a:cubicBezTo>
                  <a:pt x="0" y="28453"/>
                  <a:pt x="28453" y="0"/>
                  <a:pt x="63499" y="0"/>
                </a:cubicBezTo>
                <a:close/>
              </a:path>
            </a:pathLst>
          </a:custGeom>
          <a:solidFill>
            <a:srgbClr val="191919"/>
          </a:solidFill>
          <a:ln/>
        </p:spPr>
      </p:sp>
      <p:sp>
        <p:nvSpPr>
          <p:cNvPr id="47" name="Shape 45"/>
          <p:cNvSpPr/>
          <p:nvPr/>
        </p:nvSpPr>
        <p:spPr>
          <a:xfrm>
            <a:off x="6435725" y="3289299"/>
            <a:ext cx="317500" cy="317500"/>
          </a:xfrm>
          <a:custGeom>
            <a:avLst/>
            <a:gdLst/>
            <a:ahLst/>
            <a:cxnLst/>
            <a:rect l="l" t="t" r="r" b="b"/>
            <a:pathLst>
              <a:path w="317500" h="317500">
                <a:moveTo>
                  <a:pt x="63500" y="0"/>
                </a:moveTo>
                <a:lnTo>
                  <a:pt x="254000" y="0"/>
                </a:lnTo>
                <a:cubicBezTo>
                  <a:pt x="289047" y="0"/>
                  <a:pt x="317500" y="28453"/>
                  <a:pt x="317500" y="63500"/>
                </a:cubicBezTo>
                <a:lnTo>
                  <a:pt x="317500" y="254000"/>
                </a:lnTo>
                <a:cubicBezTo>
                  <a:pt x="317500" y="289047"/>
                  <a:pt x="289047" y="317500"/>
                  <a:pt x="254000" y="317500"/>
                </a:cubicBezTo>
                <a:lnTo>
                  <a:pt x="63500" y="317500"/>
                </a:lnTo>
                <a:cubicBezTo>
                  <a:pt x="28453" y="317500"/>
                  <a:pt x="0" y="289047"/>
                  <a:pt x="0" y="254000"/>
                </a:cubicBezTo>
                <a:lnTo>
                  <a:pt x="0" y="63500"/>
                </a:lnTo>
                <a:cubicBezTo>
                  <a:pt x="0" y="28453"/>
                  <a:pt x="28453" y="0"/>
                  <a:pt x="63500" y="0"/>
                </a:cubicBezTo>
                <a:close/>
              </a:path>
            </a:pathLst>
          </a:custGeom>
          <a:solidFill>
            <a:srgbClr val="6366F1">
              <a:alpha val="20000"/>
            </a:srgbClr>
          </a:solidFill>
          <a:ln/>
        </p:spPr>
      </p:sp>
      <p:sp>
        <p:nvSpPr>
          <p:cNvPr id="48" name="Shape 46"/>
          <p:cNvSpPr/>
          <p:nvPr/>
        </p:nvSpPr>
        <p:spPr>
          <a:xfrm>
            <a:off x="6530975" y="3384549"/>
            <a:ext cx="127000" cy="127000"/>
          </a:xfrm>
          <a:custGeom>
            <a:avLst/>
            <a:gdLst/>
            <a:ahLst/>
            <a:cxnLst/>
            <a:rect l="l" t="t" r="r" b="b"/>
            <a:pathLst>
              <a:path w="127000" h="127000">
                <a:moveTo>
                  <a:pt x="15875" y="15875"/>
                </a:moveTo>
                <a:cubicBezTo>
                  <a:pt x="15875" y="11485"/>
                  <a:pt x="12328" y="7938"/>
                  <a:pt x="7938" y="7938"/>
                </a:cubicBezTo>
                <a:cubicBezTo>
                  <a:pt x="3547" y="7938"/>
                  <a:pt x="0" y="11485"/>
                  <a:pt x="0" y="15875"/>
                </a:cubicBezTo>
                <a:lnTo>
                  <a:pt x="0" y="99219"/>
                </a:lnTo>
                <a:cubicBezTo>
                  <a:pt x="0" y="110182"/>
                  <a:pt x="8880" y="119063"/>
                  <a:pt x="19844" y="119063"/>
                </a:cubicBezTo>
                <a:lnTo>
                  <a:pt x="119063" y="119063"/>
                </a:lnTo>
                <a:cubicBezTo>
                  <a:pt x="123453" y="119063"/>
                  <a:pt x="127000" y="115515"/>
                  <a:pt x="127000" y="111125"/>
                </a:cubicBezTo>
                <a:cubicBezTo>
                  <a:pt x="127000" y="106735"/>
                  <a:pt x="123453" y="103188"/>
                  <a:pt x="119063" y="103188"/>
                </a:cubicBezTo>
                <a:lnTo>
                  <a:pt x="19844" y="103188"/>
                </a:lnTo>
                <a:cubicBezTo>
                  <a:pt x="17661" y="103188"/>
                  <a:pt x="15875" y="101402"/>
                  <a:pt x="15875" y="99219"/>
                </a:cubicBezTo>
                <a:lnTo>
                  <a:pt x="15875" y="15875"/>
                </a:lnTo>
                <a:close/>
                <a:moveTo>
                  <a:pt x="116731" y="37356"/>
                </a:moveTo>
                <a:cubicBezTo>
                  <a:pt x="119831" y="34255"/>
                  <a:pt x="119831" y="29220"/>
                  <a:pt x="116731" y="26119"/>
                </a:cubicBezTo>
                <a:cubicBezTo>
                  <a:pt x="113630" y="23019"/>
                  <a:pt x="108595" y="23019"/>
                  <a:pt x="105494" y="26119"/>
                </a:cubicBezTo>
                <a:lnTo>
                  <a:pt x="79375" y="52263"/>
                </a:lnTo>
                <a:lnTo>
                  <a:pt x="65137" y="38050"/>
                </a:lnTo>
                <a:cubicBezTo>
                  <a:pt x="62037" y="34950"/>
                  <a:pt x="57001" y="34950"/>
                  <a:pt x="53901" y="38050"/>
                </a:cubicBezTo>
                <a:lnTo>
                  <a:pt x="30088" y="61863"/>
                </a:lnTo>
                <a:cubicBezTo>
                  <a:pt x="26988" y="64963"/>
                  <a:pt x="26988" y="69999"/>
                  <a:pt x="30088" y="73099"/>
                </a:cubicBezTo>
                <a:cubicBezTo>
                  <a:pt x="33189" y="76200"/>
                  <a:pt x="38224" y="76200"/>
                  <a:pt x="41325" y="73099"/>
                </a:cubicBezTo>
                <a:lnTo>
                  <a:pt x="59531" y="54893"/>
                </a:lnTo>
                <a:lnTo>
                  <a:pt x="73769" y="69131"/>
                </a:lnTo>
                <a:cubicBezTo>
                  <a:pt x="76870" y="72231"/>
                  <a:pt x="81905" y="72231"/>
                  <a:pt x="85006" y="69131"/>
                </a:cubicBezTo>
                <a:lnTo>
                  <a:pt x="116756" y="37381"/>
                </a:lnTo>
                <a:close/>
              </a:path>
            </a:pathLst>
          </a:custGeom>
          <a:solidFill>
            <a:srgbClr val="6366F1"/>
          </a:solidFill>
          <a:ln/>
        </p:spPr>
      </p:sp>
      <p:sp>
        <p:nvSpPr>
          <p:cNvPr id="49" name="Text 47"/>
          <p:cNvSpPr/>
          <p:nvPr/>
        </p:nvSpPr>
        <p:spPr>
          <a:xfrm>
            <a:off x="6848475" y="3289299"/>
            <a:ext cx="2341563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Margin Stabilization</a:t>
            </a:r>
            <a:endParaRPr lang="en-US" sz="1600" dirty="0"/>
          </a:p>
        </p:txBody>
      </p:sp>
      <p:sp>
        <p:nvSpPr>
          <p:cNvPr id="50" name="Text 48"/>
          <p:cNvSpPr/>
          <p:nvPr/>
        </p:nvSpPr>
        <p:spPr>
          <a:xfrm>
            <a:off x="6848475" y="3511549"/>
            <a:ext cx="2333625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75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Scale benefits offsetting inflationary pressures</a:t>
            </a:r>
            <a:endParaRPr lang="en-US" sz="1600" dirty="0"/>
          </a:p>
        </p:txBody>
      </p:sp>
      <p:sp>
        <p:nvSpPr>
          <p:cNvPr id="51" name="Shape 49"/>
          <p:cNvSpPr/>
          <p:nvPr/>
        </p:nvSpPr>
        <p:spPr>
          <a:xfrm>
            <a:off x="6178550" y="5235379"/>
            <a:ext cx="5689600" cy="1498600"/>
          </a:xfrm>
          <a:custGeom>
            <a:avLst/>
            <a:gdLst/>
            <a:ahLst/>
            <a:cxnLst/>
            <a:rect l="l" t="t" r="r" b="b"/>
            <a:pathLst>
              <a:path w="5689600" h="1498600">
                <a:moveTo>
                  <a:pt x="63496" y="0"/>
                </a:moveTo>
                <a:lnTo>
                  <a:pt x="5626104" y="0"/>
                </a:lnTo>
                <a:cubicBezTo>
                  <a:pt x="5661172" y="0"/>
                  <a:pt x="5689600" y="28428"/>
                  <a:pt x="5689600" y="63496"/>
                </a:cubicBezTo>
                <a:lnTo>
                  <a:pt x="5689600" y="1435104"/>
                </a:lnTo>
                <a:cubicBezTo>
                  <a:pt x="5689600" y="1470172"/>
                  <a:pt x="5661172" y="1498600"/>
                  <a:pt x="5626104" y="1498600"/>
                </a:cubicBezTo>
                <a:lnTo>
                  <a:pt x="63496" y="1498600"/>
                </a:lnTo>
                <a:cubicBezTo>
                  <a:pt x="28428" y="1498600"/>
                  <a:pt x="0" y="1470172"/>
                  <a:pt x="0" y="1435104"/>
                </a:cubicBezTo>
                <a:lnTo>
                  <a:pt x="0" y="63496"/>
                </a:lnTo>
                <a:cubicBezTo>
                  <a:pt x="0" y="28451"/>
                  <a:pt x="28451" y="0"/>
                  <a:pt x="63496" y="0"/>
                </a:cubicBezTo>
                <a:close/>
              </a:path>
            </a:pathLst>
          </a:custGeom>
          <a:solidFill>
            <a:srgbClr val="262626"/>
          </a:solidFill>
          <a:ln w="10160">
            <a:solidFill>
              <a:srgbClr val="333333"/>
            </a:solidFill>
            <a:prstDash val="solid"/>
          </a:ln>
        </p:spPr>
      </p:sp>
      <p:sp>
        <p:nvSpPr>
          <p:cNvPr id="52" name="Text 50"/>
          <p:cNvSpPr/>
          <p:nvPr/>
        </p:nvSpPr>
        <p:spPr>
          <a:xfrm>
            <a:off x="6340475" y="5397302"/>
            <a:ext cx="5437188" cy="222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25" b="1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Investment Focus Areas</a:t>
            </a:r>
            <a:endParaRPr lang="en-US" sz="1600" dirty="0"/>
          </a:p>
        </p:txBody>
      </p:sp>
      <p:sp>
        <p:nvSpPr>
          <p:cNvPr id="53" name="Shape 51"/>
          <p:cNvSpPr/>
          <p:nvPr/>
        </p:nvSpPr>
        <p:spPr>
          <a:xfrm>
            <a:off x="6340475" y="5746552"/>
            <a:ext cx="5365750" cy="381000"/>
          </a:xfrm>
          <a:custGeom>
            <a:avLst/>
            <a:gdLst/>
            <a:ahLst/>
            <a:cxnLst/>
            <a:rect l="l" t="t" r="r" b="b"/>
            <a:pathLst>
              <a:path w="5365750" h="381000">
                <a:moveTo>
                  <a:pt x="63501" y="0"/>
                </a:moveTo>
                <a:lnTo>
                  <a:pt x="5302249" y="0"/>
                </a:lnTo>
                <a:cubicBezTo>
                  <a:pt x="5337320" y="0"/>
                  <a:pt x="5365750" y="28430"/>
                  <a:pt x="5365750" y="63501"/>
                </a:cubicBezTo>
                <a:lnTo>
                  <a:pt x="5365750" y="317499"/>
                </a:lnTo>
                <a:cubicBezTo>
                  <a:pt x="5365750" y="352570"/>
                  <a:pt x="5337320" y="381000"/>
                  <a:pt x="5302249" y="381000"/>
                </a:cubicBezTo>
                <a:lnTo>
                  <a:pt x="63501" y="381000"/>
                </a:lnTo>
                <a:cubicBezTo>
                  <a:pt x="28454" y="381000"/>
                  <a:pt x="0" y="352546"/>
                  <a:pt x="0" y="317499"/>
                </a:cubicBezTo>
                <a:lnTo>
                  <a:pt x="0" y="63501"/>
                </a:lnTo>
                <a:cubicBezTo>
                  <a:pt x="0" y="28454"/>
                  <a:pt x="28454" y="0"/>
                  <a:pt x="63501" y="0"/>
                </a:cubicBezTo>
                <a:close/>
              </a:path>
            </a:pathLst>
          </a:custGeom>
          <a:solidFill>
            <a:srgbClr val="191919"/>
          </a:solidFill>
          <a:ln/>
        </p:spPr>
      </p:sp>
      <p:sp>
        <p:nvSpPr>
          <p:cNvPr id="54" name="Shape 52"/>
          <p:cNvSpPr/>
          <p:nvPr/>
        </p:nvSpPr>
        <p:spPr>
          <a:xfrm>
            <a:off x="6443662" y="5873552"/>
            <a:ext cx="142875" cy="127000"/>
          </a:xfrm>
          <a:custGeom>
            <a:avLst/>
            <a:gdLst/>
            <a:ahLst/>
            <a:cxnLst/>
            <a:rect l="l" t="t" r="r" b="b"/>
            <a:pathLst>
              <a:path w="142875" h="127000">
                <a:moveTo>
                  <a:pt x="0" y="83344"/>
                </a:moveTo>
                <a:cubicBezTo>
                  <a:pt x="0" y="103063"/>
                  <a:pt x="15999" y="119063"/>
                  <a:pt x="35719" y="119063"/>
                </a:cubicBezTo>
                <a:lnTo>
                  <a:pt x="111125" y="119063"/>
                </a:lnTo>
                <a:cubicBezTo>
                  <a:pt x="128662" y="119063"/>
                  <a:pt x="142875" y="104849"/>
                  <a:pt x="142875" y="87313"/>
                </a:cubicBezTo>
                <a:cubicBezTo>
                  <a:pt x="142875" y="74513"/>
                  <a:pt x="135310" y="63475"/>
                  <a:pt x="124396" y="58465"/>
                </a:cubicBezTo>
                <a:cubicBezTo>
                  <a:pt x="126057" y="55215"/>
                  <a:pt x="127000" y="51519"/>
                  <a:pt x="127000" y="47625"/>
                </a:cubicBezTo>
                <a:cubicBezTo>
                  <a:pt x="127000" y="34479"/>
                  <a:pt x="116334" y="23812"/>
                  <a:pt x="103188" y="23812"/>
                </a:cubicBezTo>
                <a:cubicBezTo>
                  <a:pt x="98797" y="23812"/>
                  <a:pt x="94704" y="25003"/>
                  <a:pt x="91182" y="27062"/>
                </a:cubicBezTo>
                <a:cubicBezTo>
                  <a:pt x="85204" y="15701"/>
                  <a:pt x="73273" y="7938"/>
                  <a:pt x="59531" y="7938"/>
                </a:cubicBezTo>
                <a:cubicBezTo>
                  <a:pt x="39812" y="7938"/>
                  <a:pt x="23813" y="23937"/>
                  <a:pt x="23813" y="43656"/>
                </a:cubicBezTo>
                <a:cubicBezTo>
                  <a:pt x="23813" y="45641"/>
                  <a:pt x="23986" y="47600"/>
                  <a:pt x="24284" y="49485"/>
                </a:cubicBezTo>
                <a:cubicBezTo>
                  <a:pt x="10170" y="54248"/>
                  <a:pt x="0" y="67618"/>
                  <a:pt x="0" y="83344"/>
                </a:cubicBezTo>
                <a:close/>
              </a:path>
            </a:pathLst>
          </a:custGeom>
          <a:solidFill>
            <a:srgbClr val="6366F1"/>
          </a:solidFill>
          <a:ln/>
        </p:spPr>
      </p:sp>
      <p:sp>
        <p:nvSpPr>
          <p:cNvPr id="55" name="Text 53"/>
          <p:cNvSpPr/>
          <p:nvPr/>
        </p:nvSpPr>
        <p:spPr>
          <a:xfrm>
            <a:off x="6689725" y="5841802"/>
            <a:ext cx="1214438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Digital Infrastructure</a:t>
            </a:r>
            <a:endParaRPr lang="en-US" sz="1600" dirty="0"/>
          </a:p>
        </p:txBody>
      </p:sp>
      <p:sp>
        <p:nvSpPr>
          <p:cNvPr id="56" name="Text 54"/>
          <p:cNvSpPr/>
          <p:nvPr/>
        </p:nvSpPr>
        <p:spPr>
          <a:xfrm>
            <a:off x="11004848" y="5857677"/>
            <a:ext cx="666750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75" b="1" dirty="0">
                <a:solidFill>
                  <a:srgbClr val="6366F1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High Priority</a:t>
            </a:r>
            <a:endParaRPr lang="en-US" sz="1600" dirty="0"/>
          </a:p>
        </p:txBody>
      </p:sp>
      <p:sp>
        <p:nvSpPr>
          <p:cNvPr id="57" name="Shape 55"/>
          <p:cNvSpPr/>
          <p:nvPr/>
        </p:nvSpPr>
        <p:spPr>
          <a:xfrm>
            <a:off x="6340475" y="6191052"/>
            <a:ext cx="5365750" cy="381000"/>
          </a:xfrm>
          <a:custGeom>
            <a:avLst/>
            <a:gdLst/>
            <a:ahLst/>
            <a:cxnLst/>
            <a:rect l="l" t="t" r="r" b="b"/>
            <a:pathLst>
              <a:path w="5365750" h="381000">
                <a:moveTo>
                  <a:pt x="63501" y="0"/>
                </a:moveTo>
                <a:lnTo>
                  <a:pt x="5302249" y="0"/>
                </a:lnTo>
                <a:cubicBezTo>
                  <a:pt x="5337320" y="0"/>
                  <a:pt x="5365750" y="28430"/>
                  <a:pt x="5365750" y="63501"/>
                </a:cubicBezTo>
                <a:lnTo>
                  <a:pt x="5365750" y="317499"/>
                </a:lnTo>
                <a:cubicBezTo>
                  <a:pt x="5365750" y="352570"/>
                  <a:pt x="5337320" y="381000"/>
                  <a:pt x="5302249" y="381000"/>
                </a:cubicBezTo>
                <a:lnTo>
                  <a:pt x="63501" y="381000"/>
                </a:lnTo>
                <a:cubicBezTo>
                  <a:pt x="28454" y="381000"/>
                  <a:pt x="0" y="352546"/>
                  <a:pt x="0" y="317499"/>
                </a:cubicBezTo>
                <a:lnTo>
                  <a:pt x="0" y="63501"/>
                </a:lnTo>
                <a:cubicBezTo>
                  <a:pt x="0" y="28454"/>
                  <a:pt x="28454" y="0"/>
                  <a:pt x="63501" y="0"/>
                </a:cubicBezTo>
                <a:close/>
              </a:path>
            </a:pathLst>
          </a:custGeom>
          <a:solidFill>
            <a:srgbClr val="191919"/>
          </a:solidFill>
          <a:ln/>
        </p:spPr>
      </p:sp>
      <p:sp>
        <p:nvSpPr>
          <p:cNvPr id="58" name="Shape 56"/>
          <p:cNvSpPr/>
          <p:nvPr/>
        </p:nvSpPr>
        <p:spPr>
          <a:xfrm>
            <a:off x="6451600" y="6318052"/>
            <a:ext cx="127000" cy="127000"/>
          </a:xfrm>
          <a:custGeom>
            <a:avLst/>
            <a:gdLst/>
            <a:ahLst/>
            <a:cxnLst/>
            <a:rect l="l" t="t" r="r" b="b"/>
            <a:pathLst>
              <a:path w="127000" h="127000">
                <a:moveTo>
                  <a:pt x="87288" y="69453"/>
                </a:moveTo>
                <a:lnTo>
                  <a:pt x="39936" y="69453"/>
                </a:lnTo>
                <a:cubicBezTo>
                  <a:pt x="40655" y="85452"/>
                  <a:pt x="44202" y="100186"/>
                  <a:pt x="49237" y="110976"/>
                </a:cubicBezTo>
                <a:cubicBezTo>
                  <a:pt x="52065" y="117053"/>
                  <a:pt x="55116" y="121345"/>
                  <a:pt x="57944" y="123974"/>
                </a:cubicBezTo>
                <a:cubicBezTo>
                  <a:pt x="60722" y="126578"/>
                  <a:pt x="62632" y="127000"/>
                  <a:pt x="63624" y="127000"/>
                </a:cubicBezTo>
                <a:cubicBezTo>
                  <a:pt x="64616" y="127000"/>
                  <a:pt x="66526" y="126578"/>
                  <a:pt x="69304" y="123974"/>
                </a:cubicBezTo>
                <a:cubicBezTo>
                  <a:pt x="72132" y="121345"/>
                  <a:pt x="75183" y="117029"/>
                  <a:pt x="78011" y="110976"/>
                </a:cubicBezTo>
                <a:cubicBezTo>
                  <a:pt x="83046" y="100186"/>
                  <a:pt x="86593" y="85452"/>
                  <a:pt x="87313" y="69453"/>
                </a:cubicBezTo>
                <a:close/>
                <a:moveTo>
                  <a:pt x="39911" y="57547"/>
                </a:moveTo>
                <a:lnTo>
                  <a:pt x="87263" y="57547"/>
                </a:lnTo>
                <a:cubicBezTo>
                  <a:pt x="86568" y="41548"/>
                  <a:pt x="83021" y="26814"/>
                  <a:pt x="77986" y="16024"/>
                </a:cubicBezTo>
                <a:cubicBezTo>
                  <a:pt x="75158" y="9971"/>
                  <a:pt x="72107" y="5655"/>
                  <a:pt x="69279" y="3026"/>
                </a:cubicBezTo>
                <a:cubicBezTo>
                  <a:pt x="66501" y="422"/>
                  <a:pt x="64591" y="0"/>
                  <a:pt x="63599" y="0"/>
                </a:cubicBezTo>
                <a:cubicBezTo>
                  <a:pt x="62607" y="0"/>
                  <a:pt x="60697" y="422"/>
                  <a:pt x="57919" y="3026"/>
                </a:cubicBezTo>
                <a:cubicBezTo>
                  <a:pt x="55091" y="5655"/>
                  <a:pt x="52040" y="9971"/>
                  <a:pt x="49212" y="16024"/>
                </a:cubicBezTo>
                <a:cubicBezTo>
                  <a:pt x="44177" y="26814"/>
                  <a:pt x="40630" y="41548"/>
                  <a:pt x="39911" y="57547"/>
                </a:cubicBezTo>
                <a:close/>
                <a:moveTo>
                  <a:pt x="28004" y="57547"/>
                </a:moveTo>
                <a:cubicBezTo>
                  <a:pt x="28873" y="36314"/>
                  <a:pt x="34354" y="16594"/>
                  <a:pt x="42366" y="3646"/>
                </a:cubicBezTo>
                <a:cubicBezTo>
                  <a:pt x="19521" y="11733"/>
                  <a:pt x="2704" y="32544"/>
                  <a:pt x="372" y="57547"/>
                </a:cubicBezTo>
                <a:lnTo>
                  <a:pt x="28004" y="57547"/>
                </a:lnTo>
                <a:close/>
                <a:moveTo>
                  <a:pt x="372" y="69453"/>
                </a:moveTo>
                <a:cubicBezTo>
                  <a:pt x="2704" y="94456"/>
                  <a:pt x="19521" y="115267"/>
                  <a:pt x="42366" y="123354"/>
                </a:cubicBezTo>
                <a:cubicBezTo>
                  <a:pt x="34354" y="110406"/>
                  <a:pt x="28873" y="90686"/>
                  <a:pt x="28004" y="69453"/>
                </a:cubicBezTo>
                <a:lnTo>
                  <a:pt x="372" y="69453"/>
                </a:lnTo>
                <a:close/>
                <a:moveTo>
                  <a:pt x="99194" y="69453"/>
                </a:moveTo>
                <a:cubicBezTo>
                  <a:pt x="98326" y="90686"/>
                  <a:pt x="92844" y="110406"/>
                  <a:pt x="84832" y="123354"/>
                </a:cubicBezTo>
                <a:cubicBezTo>
                  <a:pt x="107677" y="115243"/>
                  <a:pt x="124495" y="94456"/>
                  <a:pt x="126826" y="69453"/>
                </a:cubicBezTo>
                <a:lnTo>
                  <a:pt x="99194" y="69453"/>
                </a:lnTo>
                <a:close/>
                <a:moveTo>
                  <a:pt x="126826" y="57547"/>
                </a:moveTo>
                <a:cubicBezTo>
                  <a:pt x="124495" y="32544"/>
                  <a:pt x="107677" y="11733"/>
                  <a:pt x="84832" y="3646"/>
                </a:cubicBezTo>
                <a:cubicBezTo>
                  <a:pt x="92844" y="16594"/>
                  <a:pt x="98326" y="36314"/>
                  <a:pt x="99194" y="57547"/>
                </a:cubicBezTo>
                <a:lnTo>
                  <a:pt x="126826" y="57547"/>
                </a:lnTo>
                <a:close/>
              </a:path>
            </a:pathLst>
          </a:custGeom>
          <a:solidFill>
            <a:srgbClr val="6366F1"/>
          </a:solidFill>
          <a:ln/>
        </p:spPr>
      </p:sp>
      <p:sp>
        <p:nvSpPr>
          <p:cNvPr id="59" name="Text 57"/>
          <p:cNvSpPr/>
          <p:nvPr/>
        </p:nvSpPr>
        <p:spPr>
          <a:xfrm>
            <a:off x="6689725" y="6286302"/>
            <a:ext cx="13176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Geographic Expansion</a:t>
            </a:r>
            <a:endParaRPr lang="en-US" sz="1600" dirty="0"/>
          </a:p>
        </p:txBody>
      </p:sp>
      <p:sp>
        <p:nvSpPr>
          <p:cNvPr id="60" name="Text 58"/>
          <p:cNvSpPr/>
          <p:nvPr/>
        </p:nvSpPr>
        <p:spPr>
          <a:xfrm>
            <a:off x="11004848" y="6302177"/>
            <a:ext cx="666750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75" b="1" dirty="0">
                <a:solidFill>
                  <a:srgbClr val="6366F1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High Priority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19191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37368" y="337368"/>
            <a:ext cx="983711" cy="273902"/>
          </a:xfrm>
          <a:custGeom>
            <a:avLst/>
            <a:gdLst/>
            <a:ahLst/>
            <a:cxnLst/>
            <a:rect l="l" t="t" r="r" b="b"/>
            <a:pathLst>
              <a:path w="983711" h="273902">
                <a:moveTo>
                  <a:pt x="33402" y="0"/>
                </a:moveTo>
                <a:lnTo>
                  <a:pt x="950308" y="0"/>
                </a:lnTo>
                <a:cubicBezTo>
                  <a:pt x="968756" y="0"/>
                  <a:pt x="983711" y="14955"/>
                  <a:pt x="983711" y="33402"/>
                </a:cubicBezTo>
                <a:lnTo>
                  <a:pt x="983711" y="240500"/>
                </a:lnTo>
                <a:cubicBezTo>
                  <a:pt x="983711" y="258948"/>
                  <a:pt x="968756" y="273902"/>
                  <a:pt x="950308" y="273902"/>
                </a:cubicBezTo>
                <a:lnTo>
                  <a:pt x="33402" y="273902"/>
                </a:lnTo>
                <a:cubicBezTo>
                  <a:pt x="14967" y="273902"/>
                  <a:pt x="0" y="258935"/>
                  <a:pt x="0" y="240500"/>
                </a:cubicBezTo>
                <a:lnTo>
                  <a:pt x="0" y="33402"/>
                </a:lnTo>
                <a:cubicBezTo>
                  <a:pt x="0" y="14967"/>
                  <a:pt x="14967" y="0"/>
                  <a:pt x="33402" y="0"/>
                </a:cubicBezTo>
                <a:close/>
              </a:path>
            </a:pathLst>
          </a:custGeom>
          <a:solidFill>
            <a:srgbClr val="6366F1">
              <a:alpha val="20000"/>
            </a:srgbClr>
          </a:solidFill>
          <a:ln w="10160">
            <a:solidFill>
              <a:srgbClr val="6366F1">
                <a:alpha val="40000"/>
              </a:srgbClr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440916" y="394154"/>
            <a:ext cx="838826" cy="16701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21" b="1" spc="92" kern="0" dirty="0">
                <a:solidFill>
                  <a:srgbClr val="6366F1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SECTION 08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334027" y="681417"/>
            <a:ext cx="11674258" cy="33402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367" b="1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Risk Factors &amp; Mitigation Strategies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334027" y="1048851"/>
            <a:ext cx="11599101" cy="2338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84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Proactive risk management ensuring business resilience</a:t>
            </a:r>
            <a:endParaRPr lang="en-US" sz="1600" dirty="0"/>
          </a:p>
        </p:txBody>
      </p:sp>
      <p:sp>
        <p:nvSpPr>
          <p:cNvPr id="6" name="Shape 4"/>
          <p:cNvSpPr/>
          <p:nvPr/>
        </p:nvSpPr>
        <p:spPr>
          <a:xfrm>
            <a:off x="337368" y="1419621"/>
            <a:ext cx="5668445" cy="2645497"/>
          </a:xfrm>
          <a:custGeom>
            <a:avLst/>
            <a:gdLst/>
            <a:ahLst/>
            <a:cxnLst/>
            <a:rect l="l" t="t" r="r" b="b"/>
            <a:pathLst>
              <a:path w="5668445" h="2645497">
                <a:moveTo>
                  <a:pt x="66799" y="0"/>
                </a:moveTo>
                <a:lnTo>
                  <a:pt x="5601646" y="0"/>
                </a:lnTo>
                <a:cubicBezTo>
                  <a:pt x="5638538" y="0"/>
                  <a:pt x="5668445" y="29907"/>
                  <a:pt x="5668445" y="66799"/>
                </a:cubicBezTo>
                <a:lnTo>
                  <a:pt x="5668445" y="2578698"/>
                </a:lnTo>
                <a:cubicBezTo>
                  <a:pt x="5668445" y="2615590"/>
                  <a:pt x="5638538" y="2645497"/>
                  <a:pt x="5601646" y="2645497"/>
                </a:cubicBezTo>
                <a:lnTo>
                  <a:pt x="66799" y="2645497"/>
                </a:lnTo>
                <a:cubicBezTo>
                  <a:pt x="29907" y="2645497"/>
                  <a:pt x="0" y="2615590"/>
                  <a:pt x="0" y="2578698"/>
                </a:cubicBezTo>
                <a:lnTo>
                  <a:pt x="0" y="66799"/>
                </a:lnTo>
                <a:cubicBezTo>
                  <a:pt x="0" y="29932"/>
                  <a:pt x="29932" y="0"/>
                  <a:pt x="66799" y="0"/>
                </a:cubicBezTo>
                <a:close/>
              </a:path>
            </a:pathLst>
          </a:custGeom>
          <a:solidFill>
            <a:srgbClr val="262626"/>
          </a:solidFill>
          <a:ln w="10160">
            <a:solidFill>
              <a:srgbClr val="333333"/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507722" y="1589974"/>
            <a:ext cx="400833" cy="400833"/>
          </a:xfrm>
          <a:custGeom>
            <a:avLst/>
            <a:gdLst/>
            <a:ahLst/>
            <a:cxnLst/>
            <a:rect l="l" t="t" r="r" b="b"/>
            <a:pathLst>
              <a:path w="400833" h="400833">
                <a:moveTo>
                  <a:pt x="66807" y="0"/>
                </a:moveTo>
                <a:lnTo>
                  <a:pt x="334026" y="0"/>
                </a:lnTo>
                <a:cubicBezTo>
                  <a:pt x="370898" y="0"/>
                  <a:pt x="400833" y="29935"/>
                  <a:pt x="400833" y="66807"/>
                </a:cubicBezTo>
                <a:lnTo>
                  <a:pt x="400833" y="334026"/>
                </a:lnTo>
                <a:cubicBezTo>
                  <a:pt x="400833" y="370922"/>
                  <a:pt x="370922" y="400833"/>
                  <a:pt x="334026" y="400833"/>
                </a:cubicBezTo>
                <a:lnTo>
                  <a:pt x="66807" y="400833"/>
                </a:lnTo>
                <a:cubicBezTo>
                  <a:pt x="29935" y="400833"/>
                  <a:pt x="0" y="370898"/>
                  <a:pt x="0" y="334026"/>
                </a:cubicBezTo>
                <a:lnTo>
                  <a:pt x="0" y="66807"/>
                </a:lnTo>
                <a:cubicBezTo>
                  <a:pt x="0" y="29935"/>
                  <a:pt x="29935" y="0"/>
                  <a:pt x="66807" y="0"/>
                </a:cubicBezTo>
                <a:close/>
              </a:path>
            </a:pathLst>
          </a:custGeom>
          <a:solidFill>
            <a:srgbClr val="FB2C36">
              <a:alpha val="20000"/>
            </a:srgbClr>
          </a:solidFill>
          <a:ln/>
        </p:spPr>
      </p:sp>
      <p:sp>
        <p:nvSpPr>
          <p:cNvPr id="8" name="Shape 6"/>
          <p:cNvSpPr/>
          <p:nvPr/>
        </p:nvSpPr>
        <p:spPr>
          <a:xfrm>
            <a:off x="624631" y="1706883"/>
            <a:ext cx="167014" cy="167014"/>
          </a:xfrm>
          <a:custGeom>
            <a:avLst/>
            <a:gdLst/>
            <a:ahLst/>
            <a:cxnLst/>
            <a:rect l="l" t="t" r="r" b="b"/>
            <a:pathLst>
              <a:path w="167014" h="167014">
                <a:moveTo>
                  <a:pt x="83507" y="0"/>
                </a:moveTo>
                <a:cubicBezTo>
                  <a:pt x="88302" y="0"/>
                  <a:pt x="92706" y="2642"/>
                  <a:pt x="94989" y="6850"/>
                </a:cubicBezTo>
                <a:lnTo>
                  <a:pt x="165448" y="137330"/>
                </a:lnTo>
                <a:cubicBezTo>
                  <a:pt x="167633" y="141374"/>
                  <a:pt x="167536" y="146267"/>
                  <a:pt x="165187" y="150214"/>
                </a:cubicBezTo>
                <a:cubicBezTo>
                  <a:pt x="162838" y="154161"/>
                  <a:pt x="158565" y="156575"/>
                  <a:pt x="153966" y="156575"/>
                </a:cubicBezTo>
                <a:lnTo>
                  <a:pt x="13048" y="156575"/>
                </a:lnTo>
                <a:cubicBezTo>
                  <a:pt x="8449" y="156575"/>
                  <a:pt x="4208" y="154161"/>
                  <a:pt x="1827" y="150214"/>
                </a:cubicBezTo>
                <a:cubicBezTo>
                  <a:pt x="-555" y="146267"/>
                  <a:pt x="-620" y="141374"/>
                  <a:pt x="1566" y="137330"/>
                </a:cubicBezTo>
                <a:lnTo>
                  <a:pt x="72025" y="6850"/>
                </a:lnTo>
                <a:cubicBezTo>
                  <a:pt x="74308" y="2642"/>
                  <a:pt x="78712" y="0"/>
                  <a:pt x="83507" y="0"/>
                </a:cubicBezTo>
                <a:close/>
                <a:moveTo>
                  <a:pt x="83507" y="54801"/>
                </a:moveTo>
                <a:cubicBezTo>
                  <a:pt x="79168" y="54801"/>
                  <a:pt x="75678" y="58292"/>
                  <a:pt x="75678" y="62630"/>
                </a:cubicBezTo>
                <a:lnTo>
                  <a:pt x="75678" y="99164"/>
                </a:lnTo>
                <a:cubicBezTo>
                  <a:pt x="75678" y="103503"/>
                  <a:pt x="79168" y="106993"/>
                  <a:pt x="83507" y="106993"/>
                </a:cubicBezTo>
                <a:cubicBezTo>
                  <a:pt x="87845" y="106993"/>
                  <a:pt x="91336" y="103503"/>
                  <a:pt x="91336" y="99164"/>
                </a:cubicBezTo>
                <a:lnTo>
                  <a:pt x="91336" y="62630"/>
                </a:lnTo>
                <a:cubicBezTo>
                  <a:pt x="91336" y="58292"/>
                  <a:pt x="87845" y="54801"/>
                  <a:pt x="83507" y="54801"/>
                </a:cubicBezTo>
                <a:close/>
                <a:moveTo>
                  <a:pt x="92216" y="125260"/>
                </a:moveTo>
                <a:cubicBezTo>
                  <a:pt x="92414" y="122027"/>
                  <a:pt x="90802" y="118952"/>
                  <a:pt x="88031" y="117275"/>
                </a:cubicBezTo>
                <a:cubicBezTo>
                  <a:pt x="85260" y="115599"/>
                  <a:pt x="81787" y="115599"/>
                  <a:pt x="79015" y="117275"/>
                </a:cubicBezTo>
                <a:cubicBezTo>
                  <a:pt x="76244" y="118952"/>
                  <a:pt x="74632" y="122027"/>
                  <a:pt x="74830" y="125260"/>
                </a:cubicBezTo>
                <a:cubicBezTo>
                  <a:pt x="74632" y="128493"/>
                  <a:pt x="76244" y="131569"/>
                  <a:pt x="79015" y="133245"/>
                </a:cubicBezTo>
                <a:cubicBezTo>
                  <a:pt x="81787" y="134922"/>
                  <a:pt x="85260" y="134922"/>
                  <a:pt x="88031" y="133245"/>
                </a:cubicBezTo>
                <a:cubicBezTo>
                  <a:pt x="90802" y="131569"/>
                  <a:pt x="92414" y="128493"/>
                  <a:pt x="92216" y="125260"/>
                </a:cubicBezTo>
                <a:close/>
              </a:path>
            </a:pathLst>
          </a:custGeom>
          <a:solidFill>
            <a:srgbClr val="FF6467"/>
          </a:solidFill>
          <a:ln/>
        </p:spPr>
      </p:sp>
      <p:sp>
        <p:nvSpPr>
          <p:cNvPr id="9" name="Text 7"/>
          <p:cNvSpPr/>
          <p:nvPr/>
        </p:nvSpPr>
        <p:spPr>
          <a:xfrm>
            <a:off x="1008763" y="1673481"/>
            <a:ext cx="2179529" cy="2338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315" b="1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Macroeconomic Uncertainty</a:t>
            </a:r>
            <a:endParaRPr lang="en-US" sz="1600" dirty="0"/>
          </a:p>
        </p:txBody>
      </p:sp>
      <p:sp>
        <p:nvSpPr>
          <p:cNvPr id="10" name="Shape 8"/>
          <p:cNvSpPr/>
          <p:nvPr/>
        </p:nvSpPr>
        <p:spPr>
          <a:xfrm>
            <a:off x="507722" y="2124418"/>
            <a:ext cx="5327737" cy="801666"/>
          </a:xfrm>
          <a:custGeom>
            <a:avLst/>
            <a:gdLst/>
            <a:ahLst/>
            <a:cxnLst/>
            <a:rect l="l" t="t" r="r" b="b"/>
            <a:pathLst>
              <a:path w="5327737" h="801666">
                <a:moveTo>
                  <a:pt x="66803" y="0"/>
                </a:moveTo>
                <a:lnTo>
                  <a:pt x="5260934" y="0"/>
                </a:lnTo>
                <a:cubicBezTo>
                  <a:pt x="5297828" y="0"/>
                  <a:pt x="5327737" y="29909"/>
                  <a:pt x="5327737" y="66803"/>
                </a:cubicBezTo>
                <a:lnTo>
                  <a:pt x="5327737" y="734863"/>
                </a:lnTo>
                <a:cubicBezTo>
                  <a:pt x="5327737" y="771757"/>
                  <a:pt x="5297828" y="801666"/>
                  <a:pt x="5260934" y="801666"/>
                </a:cubicBezTo>
                <a:lnTo>
                  <a:pt x="66803" y="801666"/>
                </a:lnTo>
                <a:cubicBezTo>
                  <a:pt x="29909" y="801666"/>
                  <a:pt x="0" y="771757"/>
                  <a:pt x="0" y="734863"/>
                </a:cubicBezTo>
                <a:lnTo>
                  <a:pt x="0" y="66803"/>
                </a:lnTo>
                <a:cubicBezTo>
                  <a:pt x="0" y="29933"/>
                  <a:pt x="29933" y="0"/>
                  <a:pt x="66803" y="0"/>
                </a:cubicBezTo>
                <a:close/>
              </a:path>
            </a:pathLst>
          </a:custGeom>
          <a:solidFill>
            <a:srgbClr val="191919"/>
          </a:solidFill>
          <a:ln/>
        </p:spPr>
      </p:sp>
      <p:sp>
        <p:nvSpPr>
          <p:cNvPr id="11" name="Text 9"/>
          <p:cNvSpPr/>
          <p:nvPr/>
        </p:nvSpPr>
        <p:spPr>
          <a:xfrm>
            <a:off x="607930" y="2224626"/>
            <a:ext cx="5194126" cy="2004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52" b="1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Risk Description</a:t>
            </a:r>
            <a:endParaRPr lang="en-US" sz="1600" dirty="0"/>
          </a:p>
        </p:txBody>
      </p:sp>
      <p:sp>
        <p:nvSpPr>
          <p:cNvPr id="12" name="Text 10"/>
          <p:cNvSpPr/>
          <p:nvPr/>
        </p:nvSpPr>
        <p:spPr>
          <a:xfrm>
            <a:off x="607930" y="2491848"/>
            <a:ext cx="5185775" cy="33402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21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Economic uncertainty in developed markets could impact enterprise spending decisions and investment cycles</a:t>
            </a:r>
            <a:endParaRPr lang="en-US" sz="1600" dirty="0"/>
          </a:p>
        </p:txBody>
      </p:sp>
      <p:sp>
        <p:nvSpPr>
          <p:cNvPr id="13" name="Shape 11"/>
          <p:cNvSpPr/>
          <p:nvPr/>
        </p:nvSpPr>
        <p:spPr>
          <a:xfrm>
            <a:off x="524423" y="3026291"/>
            <a:ext cx="5311036" cy="868471"/>
          </a:xfrm>
          <a:custGeom>
            <a:avLst/>
            <a:gdLst/>
            <a:ahLst/>
            <a:cxnLst/>
            <a:rect l="l" t="t" r="r" b="b"/>
            <a:pathLst>
              <a:path w="5311036" h="868471">
                <a:moveTo>
                  <a:pt x="33403" y="0"/>
                </a:moveTo>
                <a:lnTo>
                  <a:pt x="5244233" y="0"/>
                </a:lnTo>
                <a:cubicBezTo>
                  <a:pt x="5281127" y="0"/>
                  <a:pt x="5311036" y="29909"/>
                  <a:pt x="5311036" y="66803"/>
                </a:cubicBezTo>
                <a:lnTo>
                  <a:pt x="5311036" y="801668"/>
                </a:lnTo>
                <a:cubicBezTo>
                  <a:pt x="5311036" y="838563"/>
                  <a:pt x="5281127" y="868471"/>
                  <a:pt x="5244233" y="868471"/>
                </a:cubicBezTo>
                <a:lnTo>
                  <a:pt x="33403" y="868471"/>
                </a:lnTo>
                <a:cubicBezTo>
                  <a:pt x="14955" y="868471"/>
                  <a:pt x="0" y="853516"/>
                  <a:pt x="0" y="835068"/>
                </a:cubicBezTo>
                <a:lnTo>
                  <a:pt x="0" y="33403"/>
                </a:lnTo>
                <a:cubicBezTo>
                  <a:pt x="0" y="14967"/>
                  <a:pt x="14967" y="0"/>
                  <a:pt x="33403" y="0"/>
                </a:cubicBezTo>
                <a:close/>
              </a:path>
            </a:pathLst>
          </a:custGeom>
          <a:solidFill>
            <a:srgbClr val="191919"/>
          </a:solidFill>
          <a:ln/>
        </p:spPr>
      </p:sp>
      <p:sp>
        <p:nvSpPr>
          <p:cNvPr id="14" name="Shape 12"/>
          <p:cNvSpPr/>
          <p:nvPr/>
        </p:nvSpPr>
        <p:spPr>
          <a:xfrm>
            <a:off x="524423" y="3026291"/>
            <a:ext cx="33403" cy="868471"/>
          </a:xfrm>
          <a:custGeom>
            <a:avLst/>
            <a:gdLst/>
            <a:ahLst/>
            <a:cxnLst/>
            <a:rect l="l" t="t" r="r" b="b"/>
            <a:pathLst>
              <a:path w="33403" h="868471">
                <a:moveTo>
                  <a:pt x="33403" y="0"/>
                </a:moveTo>
                <a:lnTo>
                  <a:pt x="33403" y="0"/>
                </a:lnTo>
                <a:lnTo>
                  <a:pt x="33403" y="868471"/>
                </a:lnTo>
                <a:lnTo>
                  <a:pt x="33403" y="868471"/>
                </a:lnTo>
                <a:cubicBezTo>
                  <a:pt x="14955" y="868471"/>
                  <a:pt x="0" y="853516"/>
                  <a:pt x="0" y="835068"/>
                </a:cubicBezTo>
                <a:lnTo>
                  <a:pt x="0" y="33403"/>
                </a:lnTo>
                <a:cubicBezTo>
                  <a:pt x="0" y="14955"/>
                  <a:pt x="14955" y="0"/>
                  <a:pt x="33403" y="0"/>
                </a:cubicBezTo>
                <a:close/>
              </a:path>
            </a:pathLst>
          </a:custGeom>
          <a:solidFill>
            <a:srgbClr val="6366F1"/>
          </a:solidFill>
          <a:ln/>
        </p:spPr>
      </p:sp>
      <p:sp>
        <p:nvSpPr>
          <p:cNvPr id="15" name="Text 13"/>
          <p:cNvSpPr/>
          <p:nvPr/>
        </p:nvSpPr>
        <p:spPr>
          <a:xfrm>
            <a:off x="641333" y="3126500"/>
            <a:ext cx="5160723" cy="2004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52" b="1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Mitigation Strategies</a:t>
            </a:r>
            <a:endParaRPr lang="en-US" sz="1600" dirty="0"/>
          </a:p>
        </p:txBody>
      </p:sp>
      <p:sp>
        <p:nvSpPr>
          <p:cNvPr id="16" name="Shape 14"/>
          <p:cNvSpPr/>
          <p:nvPr/>
        </p:nvSpPr>
        <p:spPr>
          <a:xfrm>
            <a:off x="658034" y="3427124"/>
            <a:ext cx="133611" cy="133611"/>
          </a:xfrm>
          <a:custGeom>
            <a:avLst/>
            <a:gdLst/>
            <a:ahLst/>
            <a:cxnLst/>
            <a:rect l="l" t="t" r="r" b="b"/>
            <a:pathLst>
              <a:path w="133611" h="133611">
                <a:moveTo>
                  <a:pt x="66805" y="0"/>
                </a:moveTo>
                <a:cubicBezTo>
                  <a:pt x="68006" y="0"/>
                  <a:pt x="69206" y="261"/>
                  <a:pt x="70302" y="757"/>
                </a:cubicBezTo>
                <a:lnTo>
                  <a:pt x="119467" y="21607"/>
                </a:lnTo>
                <a:cubicBezTo>
                  <a:pt x="125208" y="24034"/>
                  <a:pt x="129488" y="29697"/>
                  <a:pt x="129462" y="36534"/>
                </a:cubicBezTo>
                <a:cubicBezTo>
                  <a:pt x="129331" y="62421"/>
                  <a:pt x="118684" y="109785"/>
                  <a:pt x="73721" y="131315"/>
                </a:cubicBezTo>
                <a:cubicBezTo>
                  <a:pt x="69363" y="133402"/>
                  <a:pt x="64300" y="133402"/>
                  <a:pt x="59942" y="131315"/>
                </a:cubicBezTo>
                <a:cubicBezTo>
                  <a:pt x="14953" y="109785"/>
                  <a:pt x="4332" y="62421"/>
                  <a:pt x="4201" y="36534"/>
                </a:cubicBezTo>
                <a:cubicBezTo>
                  <a:pt x="4175" y="29697"/>
                  <a:pt x="8455" y="24034"/>
                  <a:pt x="14196" y="21607"/>
                </a:cubicBezTo>
                <a:lnTo>
                  <a:pt x="63335" y="757"/>
                </a:lnTo>
                <a:cubicBezTo>
                  <a:pt x="64431" y="261"/>
                  <a:pt x="65605" y="0"/>
                  <a:pt x="66805" y="0"/>
                </a:cubicBezTo>
                <a:close/>
                <a:moveTo>
                  <a:pt x="66805" y="17432"/>
                </a:moveTo>
                <a:lnTo>
                  <a:pt x="66805" y="116101"/>
                </a:lnTo>
                <a:cubicBezTo>
                  <a:pt x="102818" y="98669"/>
                  <a:pt x="112499" y="60047"/>
                  <a:pt x="112734" y="36926"/>
                </a:cubicBezTo>
                <a:lnTo>
                  <a:pt x="66805" y="17458"/>
                </a:lnTo>
                <a:lnTo>
                  <a:pt x="66805" y="17458"/>
                </a:lnTo>
                <a:close/>
              </a:path>
            </a:pathLst>
          </a:custGeom>
          <a:solidFill>
            <a:srgbClr val="6366F1"/>
          </a:solidFill>
          <a:ln/>
        </p:spPr>
      </p:sp>
      <p:sp>
        <p:nvSpPr>
          <p:cNvPr id="17" name="Text 15"/>
          <p:cNvSpPr/>
          <p:nvPr/>
        </p:nvSpPr>
        <p:spPr>
          <a:xfrm>
            <a:off x="875152" y="3393722"/>
            <a:ext cx="3691003" cy="16701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21" b="1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High Customer Retention:</a:t>
            </a:r>
            <a:pPr>
              <a:lnSpc>
                <a:spcPct val="120000"/>
              </a:lnSpc>
            </a:pPr>
            <a:r>
              <a:rPr lang="en-US" sz="921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 94% retention rate provides revenue stability</a:t>
            </a:r>
            <a:endParaRPr lang="en-US" sz="1600" dirty="0"/>
          </a:p>
        </p:txBody>
      </p:sp>
      <p:sp>
        <p:nvSpPr>
          <p:cNvPr id="18" name="Shape 16"/>
          <p:cNvSpPr/>
          <p:nvPr/>
        </p:nvSpPr>
        <p:spPr>
          <a:xfrm>
            <a:off x="658034" y="3660944"/>
            <a:ext cx="133611" cy="133611"/>
          </a:xfrm>
          <a:custGeom>
            <a:avLst/>
            <a:gdLst/>
            <a:ahLst/>
            <a:cxnLst/>
            <a:rect l="l" t="t" r="r" b="b"/>
            <a:pathLst>
              <a:path w="133611" h="133611">
                <a:moveTo>
                  <a:pt x="91831" y="73068"/>
                </a:moveTo>
                <a:lnTo>
                  <a:pt x="42014" y="73068"/>
                </a:lnTo>
                <a:cubicBezTo>
                  <a:pt x="42771" y="89900"/>
                  <a:pt x="46503" y="105401"/>
                  <a:pt x="51800" y="116753"/>
                </a:cubicBezTo>
                <a:cubicBezTo>
                  <a:pt x="54775" y="123147"/>
                  <a:pt x="57985" y="127661"/>
                  <a:pt x="60960" y="130427"/>
                </a:cubicBezTo>
                <a:cubicBezTo>
                  <a:pt x="63883" y="133167"/>
                  <a:pt x="65892" y="133611"/>
                  <a:pt x="66936" y="133611"/>
                </a:cubicBezTo>
                <a:cubicBezTo>
                  <a:pt x="67980" y="133611"/>
                  <a:pt x="69989" y="133167"/>
                  <a:pt x="72912" y="130427"/>
                </a:cubicBezTo>
                <a:cubicBezTo>
                  <a:pt x="75887" y="127661"/>
                  <a:pt x="79097" y="123120"/>
                  <a:pt x="82072" y="116753"/>
                </a:cubicBezTo>
                <a:cubicBezTo>
                  <a:pt x="87369" y="105401"/>
                  <a:pt x="91101" y="89900"/>
                  <a:pt x="91858" y="73068"/>
                </a:cubicBezTo>
                <a:close/>
                <a:moveTo>
                  <a:pt x="41988" y="60542"/>
                </a:moveTo>
                <a:lnTo>
                  <a:pt x="91805" y="60542"/>
                </a:lnTo>
                <a:cubicBezTo>
                  <a:pt x="91075" y="43711"/>
                  <a:pt x="87343" y="28210"/>
                  <a:pt x="82045" y="16858"/>
                </a:cubicBezTo>
                <a:cubicBezTo>
                  <a:pt x="79071" y="10491"/>
                  <a:pt x="75861" y="5950"/>
                  <a:pt x="72886" y="3184"/>
                </a:cubicBezTo>
                <a:cubicBezTo>
                  <a:pt x="69963" y="444"/>
                  <a:pt x="67954" y="0"/>
                  <a:pt x="66910" y="0"/>
                </a:cubicBezTo>
                <a:cubicBezTo>
                  <a:pt x="65866" y="0"/>
                  <a:pt x="63857" y="444"/>
                  <a:pt x="60934" y="3184"/>
                </a:cubicBezTo>
                <a:cubicBezTo>
                  <a:pt x="57959" y="5950"/>
                  <a:pt x="54749" y="10491"/>
                  <a:pt x="51774" y="16858"/>
                </a:cubicBezTo>
                <a:cubicBezTo>
                  <a:pt x="46477" y="28210"/>
                  <a:pt x="42745" y="43711"/>
                  <a:pt x="41988" y="60542"/>
                </a:cubicBezTo>
                <a:close/>
                <a:moveTo>
                  <a:pt x="29462" y="60542"/>
                </a:moveTo>
                <a:cubicBezTo>
                  <a:pt x="30376" y="38204"/>
                  <a:pt x="36143" y="17458"/>
                  <a:pt x="44572" y="3836"/>
                </a:cubicBezTo>
                <a:cubicBezTo>
                  <a:pt x="20537" y="12343"/>
                  <a:pt x="2844" y="34238"/>
                  <a:pt x="391" y="60542"/>
                </a:cubicBezTo>
                <a:lnTo>
                  <a:pt x="29462" y="60542"/>
                </a:lnTo>
                <a:close/>
                <a:moveTo>
                  <a:pt x="391" y="73068"/>
                </a:moveTo>
                <a:cubicBezTo>
                  <a:pt x="2844" y="99373"/>
                  <a:pt x="20537" y="121268"/>
                  <a:pt x="44572" y="129775"/>
                </a:cubicBezTo>
                <a:cubicBezTo>
                  <a:pt x="36143" y="116153"/>
                  <a:pt x="30376" y="95407"/>
                  <a:pt x="29462" y="73068"/>
                </a:cubicBezTo>
                <a:lnTo>
                  <a:pt x="391" y="73068"/>
                </a:lnTo>
                <a:close/>
                <a:moveTo>
                  <a:pt x="104357" y="73068"/>
                </a:moveTo>
                <a:cubicBezTo>
                  <a:pt x="103444" y="95407"/>
                  <a:pt x="97677" y="116153"/>
                  <a:pt x="89248" y="129775"/>
                </a:cubicBezTo>
                <a:cubicBezTo>
                  <a:pt x="113282" y="121242"/>
                  <a:pt x="130975" y="99373"/>
                  <a:pt x="133428" y="73068"/>
                </a:cubicBezTo>
                <a:lnTo>
                  <a:pt x="104357" y="73068"/>
                </a:lnTo>
                <a:close/>
                <a:moveTo>
                  <a:pt x="133428" y="60542"/>
                </a:moveTo>
                <a:cubicBezTo>
                  <a:pt x="130975" y="34238"/>
                  <a:pt x="113282" y="12343"/>
                  <a:pt x="89248" y="3836"/>
                </a:cubicBezTo>
                <a:cubicBezTo>
                  <a:pt x="97677" y="17458"/>
                  <a:pt x="103444" y="38204"/>
                  <a:pt x="104357" y="60542"/>
                </a:cubicBezTo>
                <a:lnTo>
                  <a:pt x="133428" y="60542"/>
                </a:lnTo>
                <a:close/>
              </a:path>
            </a:pathLst>
          </a:custGeom>
          <a:solidFill>
            <a:srgbClr val="6366F1"/>
          </a:solidFill>
          <a:ln/>
        </p:spPr>
      </p:sp>
      <p:sp>
        <p:nvSpPr>
          <p:cNvPr id="19" name="Text 17"/>
          <p:cNvSpPr/>
          <p:nvPr/>
        </p:nvSpPr>
        <p:spPr>
          <a:xfrm>
            <a:off x="875152" y="3627541"/>
            <a:ext cx="3899770" cy="16701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21" b="1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Diversified Footprint:</a:t>
            </a:r>
            <a:pPr>
              <a:lnSpc>
                <a:spcPct val="120000"/>
              </a:lnSpc>
            </a:pPr>
            <a:r>
              <a:rPr lang="en-US" sz="921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 Geographic diversification reduces concentration risk</a:t>
            </a:r>
            <a:endParaRPr lang="en-US" sz="1600" dirty="0"/>
          </a:p>
        </p:txBody>
      </p:sp>
      <p:sp>
        <p:nvSpPr>
          <p:cNvPr id="20" name="Shape 18"/>
          <p:cNvSpPr/>
          <p:nvPr/>
        </p:nvSpPr>
        <p:spPr>
          <a:xfrm>
            <a:off x="337368" y="4205407"/>
            <a:ext cx="5668445" cy="2612094"/>
          </a:xfrm>
          <a:custGeom>
            <a:avLst/>
            <a:gdLst/>
            <a:ahLst/>
            <a:cxnLst/>
            <a:rect l="l" t="t" r="r" b="b"/>
            <a:pathLst>
              <a:path w="5668445" h="2612094">
                <a:moveTo>
                  <a:pt x="66817" y="0"/>
                </a:moveTo>
                <a:lnTo>
                  <a:pt x="5601628" y="0"/>
                </a:lnTo>
                <a:cubicBezTo>
                  <a:pt x="5638530" y="0"/>
                  <a:pt x="5668445" y="29915"/>
                  <a:pt x="5668445" y="66817"/>
                </a:cubicBezTo>
                <a:lnTo>
                  <a:pt x="5668445" y="2545277"/>
                </a:lnTo>
                <a:cubicBezTo>
                  <a:pt x="5668445" y="2582179"/>
                  <a:pt x="5638530" y="2612094"/>
                  <a:pt x="5601628" y="2612094"/>
                </a:cubicBezTo>
                <a:lnTo>
                  <a:pt x="66817" y="2612094"/>
                </a:lnTo>
                <a:cubicBezTo>
                  <a:pt x="29915" y="2612094"/>
                  <a:pt x="0" y="2582179"/>
                  <a:pt x="0" y="2545277"/>
                </a:cubicBezTo>
                <a:lnTo>
                  <a:pt x="0" y="66817"/>
                </a:lnTo>
                <a:cubicBezTo>
                  <a:pt x="0" y="29915"/>
                  <a:pt x="29915" y="0"/>
                  <a:pt x="66817" y="0"/>
                </a:cubicBezTo>
                <a:close/>
              </a:path>
            </a:pathLst>
          </a:custGeom>
          <a:solidFill>
            <a:srgbClr val="262626"/>
          </a:solidFill>
          <a:ln w="10160">
            <a:solidFill>
              <a:srgbClr val="333333"/>
            </a:solidFill>
            <a:prstDash val="solid"/>
          </a:ln>
        </p:spPr>
      </p:sp>
      <p:sp>
        <p:nvSpPr>
          <p:cNvPr id="21" name="Shape 19"/>
          <p:cNvSpPr/>
          <p:nvPr/>
        </p:nvSpPr>
        <p:spPr>
          <a:xfrm>
            <a:off x="507722" y="4375759"/>
            <a:ext cx="400833" cy="400833"/>
          </a:xfrm>
          <a:custGeom>
            <a:avLst/>
            <a:gdLst/>
            <a:ahLst/>
            <a:cxnLst/>
            <a:rect l="l" t="t" r="r" b="b"/>
            <a:pathLst>
              <a:path w="400833" h="400833">
                <a:moveTo>
                  <a:pt x="66807" y="0"/>
                </a:moveTo>
                <a:lnTo>
                  <a:pt x="334026" y="0"/>
                </a:lnTo>
                <a:cubicBezTo>
                  <a:pt x="370898" y="0"/>
                  <a:pt x="400833" y="29935"/>
                  <a:pt x="400833" y="66807"/>
                </a:cubicBezTo>
                <a:lnTo>
                  <a:pt x="400833" y="334026"/>
                </a:lnTo>
                <a:cubicBezTo>
                  <a:pt x="400833" y="370922"/>
                  <a:pt x="370922" y="400833"/>
                  <a:pt x="334026" y="400833"/>
                </a:cubicBezTo>
                <a:lnTo>
                  <a:pt x="66807" y="400833"/>
                </a:lnTo>
                <a:cubicBezTo>
                  <a:pt x="29935" y="400833"/>
                  <a:pt x="0" y="370898"/>
                  <a:pt x="0" y="334026"/>
                </a:cubicBezTo>
                <a:lnTo>
                  <a:pt x="0" y="66807"/>
                </a:lnTo>
                <a:cubicBezTo>
                  <a:pt x="0" y="29935"/>
                  <a:pt x="29935" y="0"/>
                  <a:pt x="66807" y="0"/>
                </a:cubicBezTo>
                <a:close/>
              </a:path>
            </a:pathLst>
          </a:custGeom>
          <a:solidFill>
            <a:srgbClr val="F0B100">
              <a:alpha val="20000"/>
            </a:srgbClr>
          </a:solidFill>
          <a:ln/>
        </p:spPr>
      </p:sp>
      <p:sp>
        <p:nvSpPr>
          <p:cNvPr id="22" name="Shape 20"/>
          <p:cNvSpPr/>
          <p:nvPr/>
        </p:nvSpPr>
        <p:spPr>
          <a:xfrm>
            <a:off x="624631" y="4492668"/>
            <a:ext cx="167014" cy="167014"/>
          </a:xfrm>
          <a:custGeom>
            <a:avLst/>
            <a:gdLst/>
            <a:ahLst/>
            <a:cxnLst/>
            <a:rect l="l" t="t" r="r" b="b"/>
            <a:pathLst>
              <a:path w="167014" h="167014">
                <a:moveTo>
                  <a:pt x="57411" y="7829"/>
                </a:moveTo>
                <a:cubicBezTo>
                  <a:pt x="57411" y="3490"/>
                  <a:pt x="53921" y="0"/>
                  <a:pt x="49582" y="0"/>
                </a:cubicBezTo>
                <a:cubicBezTo>
                  <a:pt x="45244" y="0"/>
                  <a:pt x="41753" y="3490"/>
                  <a:pt x="41753" y="7829"/>
                </a:cubicBezTo>
                <a:lnTo>
                  <a:pt x="41753" y="20877"/>
                </a:lnTo>
                <a:cubicBezTo>
                  <a:pt x="30239" y="20877"/>
                  <a:pt x="20877" y="30239"/>
                  <a:pt x="20877" y="41753"/>
                </a:cubicBezTo>
                <a:lnTo>
                  <a:pt x="7829" y="41753"/>
                </a:lnTo>
                <a:cubicBezTo>
                  <a:pt x="3490" y="41753"/>
                  <a:pt x="0" y="45244"/>
                  <a:pt x="0" y="49582"/>
                </a:cubicBezTo>
                <a:cubicBezTo>
                  <a:pt x="0" y="53921"/>
                  <a:pt x="3490" y="57411"/>
                  <a:pt x="7829" y="57411"/>
                </a:cubicBezTo>
                <a:lnTo>
                  <a:pt x="20877" y="57411"/>
                </a:lnTo>
                <a:lnTo>
                  <a:pt x="20877" y="75678"/>
                </a:lnTo>
                <a:lnTo>
                  <a:pt x="7829" y="75678"/>
                </a:lnTo>
                <a:cubicBezTo>
                  <a:pt x="3490" y="75678"/>
                  <a:pt x="0" y="79168"/>
                  <a:pt x="0" y="83507"/>
                </a:cubicBezTo>
                <a:cubicBezTo>
                  <a:pt x="0" y="87845"/>
                  <a:pt x="3490" y="91336"/>
                  <a:pt x="7829" y="91336"/>
                </a:cubicBezTo>
                <a:lnTo>
                  <a:pt x="20877" y="91336"/>
                </a:lnTo>
                <a:lnTo>
                  <a:pt x="20877" y="109603"/>
                </a:lnTo>
                <a:lnTo>
                  <a:pt x="7829" y="109603"/>
                </a:lnTo>
                <a:cubicBezTo>
                  <a:pt x="3490" y="109603"/>
                  <a:pt x="0" y="113093"/>
                  <a:pt x="0" y="117432"/>
                </a:cubicBezTo>
                <a:cubicBezTo>
                  <a:pt x="0" y="121770"/>
                  <a:pt x="3490" y="125260"/>
                  <a:pt x="7829" y="125260"/>
                </a:cubicBezTo>
                <a:lnTo>
                  <a:pt x="20877" y="125260"/>
                </a:lnTo>
                <a:cubicBezTo>
                  <a:pt x="20877" y="136775"/>
                  <a:pt x="30239" y="146137"/>
                  <a:pt x="41753" y="146137"/>
                </a:cubicBezTo>
                <a:lnTo>
                  <a:pt x="41753" y="159185"/>
                </a:lnTo>
                <a:cubicBezTo>
                  <a:pt x="41753" y="163523"/>
                  <a:pt x="45244" y="167014"/>
                  <a:pt x="49582" y="167014"/>
                </a:cubicBezTo>
                <a:cubicBezTo>
                  <a:pt x="53921" y="167014"/>
                  <a:pt x="57411" y="163523"/>
                  <a:pt x="57411" y="159185"/>
                </a:cubicBezTo>
                <a:lnTo>
                  <a:pt x="57411" y="146137"/>
                </a:lnTo>
                <a:lnTo>
                  <a:pt x="75678" y="146137"/>
                </a:lnTo>
                <a:lnTo>
                  <a:pt x="75678" y="159185"/>
                </a:lnTo>
                <a:cubicBezTo>
                  <a:pt x="75678" y="163523"/>
                  <a:pt x="79168" y="167014"/>
                  <a:pt x="83507" y="167014"/>
                </a:cubicBezTo>
                <a:cubicBezTo>
                  <a:pt x="87845" y="167014"/>
                  <a:pt x="91336" y="163523"/>
                  <a:pt x="91336" y="159185"/>
                </a:cubicBezTo>
                <a:lnTo>
                  <a:pt x="91336" y="146137"/>
                </a:lnTo>
                <a:lnTo>
                  <a:pt x="109603" y="146137"/>
                </a:lnTo>
                <a:lnTo>
                  <a:pt x="109603" y="159185"/>
                </a:lnTo>
                <a:cubicBezTo>
                  <a:pt x="109603" y="163523"/>
                  <a:pt x="113093" y="167014"/>
                  <a:pt x="117432" y="167014"/>
                </a:cubicBezTo>
                <a:cubicBezTo>
                  <a:pt x="121770" y="167014"/>
                  <a:pt x="125260" y="163523"/>
                  <a:pt x="125260" y="159185"/>
                </a:cubicBezTo>
                <a:lnTo>
                  <a:pt x="125260" y="146137"/>
                </a:lnTo>
                <a:cubicBezTo>
                  <a:pt x="136775" y="146137"/>
                  <a:pt x="146137" y="136775"/>
                  <a:pt x="146137" y="125260"/>
                </a:cubicBezTo>
                <a:lnTo>
                  <a:pt x="159185" y="125260"/>
                </a:lnTo>
                <a:cubicBezTo>
                  <a:pt x="163523" y="125260"/>
                  <a:pt x="167014" y="121770"/>
                  <a:pt x="167014" y="117432"/>
                </a:cubicBezTo>
                <a:cubicBezTo>
                  <a:pt x="167014" y="113093"/>
                  <a:pt x="163523" y="109603"/>
                  <a:pt x="159185" y="109603"/>
                </a:cubicBezTo>
                <a:lnTo>
                  <a:pt x="146137" y="109603"/>
                </a:lnTo>
                <a:lnTo>
                  <a:pt x="146137" y="91336"/>
                </a:lnTo>
                <a:lnTo>
                  <a:pt x="159185" y="91336"/>
                </a:lnTo>
                <a:cubicBezTo>
                  <a:pt x="163523" y="91336"/>
                  <a:pt x="167014" y="87845"/>
                  <a:pt x="167014" y="83507"/>
                </a:cubicBezTo>
                <a:cubicBezTo>
                  <a:pt x="167014" y="79168"/>
                  <a:pt x="163523" y="75678"/>
                  <a:pt x="159185" y="75678"/>
                </a:cubicBezTo>
                <a:lnTo>
                  <a:pt x="146137" y="75678"/>
                </a:lnTo>
                <a:lnTo>
                  <a:pt x="146137" y="57411"/>
                </a:lnTo>
                <a:lnTo>
                  <a:pt x="159185" y="57411"/>
                </a:lnTo>
                <a:cubicBezTo>
                  <a:pt x="163523" y="57411"/>
                  <a:pt x="167014" y="53921"/>
                  <a:pt x="167014" y="49582"/>
                </a:cubicBezTo>
                <a:cubicBezTo>
                  <a:pt x="167014" y="45244"/>
                  <a:pt x="163523" y="41753"/>
                  <a:pt x="159185" y="41753"/>
                </a:cubicBezTo>
                <a:lnTo>
                  <a:pt x="146137" y="41753"/>
                </a:lnTo>
                <a:cubicBezTo>
                  <a:pt x="146137" y="30239"/>
                  <a:pt x="136775" y="20877"/>
                  <a:pt x="125260" y="20877"/>
                </a:cubicBezTo>
                <a:lnTo>
                  <a:pt x="125260" y="7829"/>
                </a:lnTo>
                <a:cubicBezTo>
                  <a:pt x="125260" y="3490"/>
                  <a:pt x="121770" y="0"/>
                  <a:pt x="117432" y="0"/>
                </a:cubicBezTo>
                <a:cubicBezTo>
                  <a:pt x="113093" y="0"/>
                  <a:pt x="109603" y="3490"/>
                  <a:pt x="109603" y="7829"/>
                </a:cubicBezTo>
                <a:lnTo>
                  <a:pt x="109603" y="20877"/>
                </a:lnTo>
                <a:lnTo>
                  <a:pt x="91336" y="20877"/>
                </a:lnTo>
                <a:lnTo>
                  <a:pt x="91336" y="7829"/>
                </a:lnTo>
                <a:cubicBezTo>
                  <a:pt x="91336" y="3490"/>
                  <a:pt x="87845" y="0"/>
                  <a:pt x="83507" y="0"/>
                </a:cubicBezTo>
                <a:cubicBezTo>
                  <a:pt x="79168" y="0"/>
                  <a:pt x="75678" y="3490"/>
                  <a:pt x="75678" y="7829"/>
                </a:cubicBezTo>
                <a:lnTo>
                  <a:pt x="75678" y="20877"/>
                </a:lnTo>
                <a:lnTo>
                  <a:pt x="57411" y="20877"/>
                </a:lnTo>
                <a:lnTo>
                  <a:pt x="57411" y="7829"/>
                </a:lnTo>
                <a:close/>
                <a:moveTo>
                  <a:pt x="52192" y="41753"/>
                </a:moveTo>
                <a:lnTo>
                  <a:pt x="114822" y="41753"/>
                </a:lnTo>
                <a:cubicBezTo>
                  <a:pt x="120596" y="41753"/>
                  <a:pt x="125260" y="46418"/>
                  <a:pt x="125260" y="52192"/>
                </a:cubicBezTo>
                <a:lnTo>
                  <a:pt x="125260" y="114822"/>
                </a:lnTo>
                <a:cubicBezTo>
                  <a:pt x="125260" y="120596"/>
                  <a:pt x="120596" y="125260"/>
                  <a:pt x="114822" y="125260"/>
                </a:cubicBezTo>
                <a:lnTo>
                  <a:pt x="52192" y="125260"/>
                </a:lnTo>
                <a:cubicBezTo>
                  <a:pt x="46418" y="125260"/>
                  <a:pt x="41753" y="120596"/>
                  <a:pt x="41753" y="114822"/>
                </a:cubicBezTo>
                <a:lnTo>
                  <a:pt x="41753" y="52192"/>
                </a:lnTo>
                <a:cubicBezTo>
                  <a:pt x="41753" y="46418"/>
                  <a:pt x="46418" y="41753"/>
                  <a:pt x="52192" y="41753"/>
                </a:cubicBezTo>
                <a:close/>
                <a:moveTo>
                  <a:pt x="57411" y="57411"/>
                </a:moveTo>
                <a:lnTo>
                  <a:pt x="57411" y="109603"/>
                </a:lnTo>
                <a:lnTo>
                  <a:pt x="109603" y="109603"/>
                </a:lnTo>
                <a:lnTo>
                  <a:pt x="109603" y="57411"/>
                </a:lnTo>
                <a:lnTo>
                  <a:pt x="57411" y="57411"/>
                </a:lnTo>
                <a:close/>
              </a:path>
            </a:pathLst>
          </a:custGeom>
          <a:solidFill>
            <a:srgbClr val="FDC700"/>
          </a:solidFill>
          <a:ln/>
        </p:spPr>
      </p:sp>
      <p:sp>
        <p:nvSpPr>
          <p:cNvPr id="23" name="Text 21"/>
          <p:cNvSpPr/>
          <p:nvPr/>
        </p:nvSpPr>
        <p:spPr>
          <a:xfrm>
            <a:off x="1008763" y="4459266"/>
            <a:ext cx="2137775" cy="2338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315" b="1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Supply Chain Vulnerabilities</a:t>
            </a:r>
            <a:endParaRPr lang="en-US" sz="1600" dirty="0"/>
          </a:p>
        </p:txBody>
      </p:sp>
      <p:sp>
        <p:nvSpPr>
          <p:cNvPr id="24" name="Shape 22"/>
          <p:cNvSpPr/>
          <p:nvPr/>
        </p:nvSpPr>
        <p:spPr>
          <a:xfrm>
            <a:off x="507722" y="4910203"/>
            <a:ext cx="5327737" cy="634652"/>
          </a:xfrm>
          <a:custGeom>
            <a:avLst/>
            <a:gdLst/>
            <a:ahLst/>
            <a:cxnLst/>
            <a:rect l="l" t="t" r="r" b="b"/>
            <a:pathLst>
              <a:path w="5327737" h="634652">
                <a:moveTo>
                  <a:pt x="66803" y="0"/>
                </a:moveTo>
                <a:lnTo>
                  <a:pt x="5260934" y="0"/>
                </a:lnTo>
                <a:cubicBezTo>
                  <a:pt x="5297828" y="0"/>
                  <a:pt x="5327737" y="29909"/>
                  <a:pt x="5327737" y="66803"/>
                </a:cubicBezTo>
                <a:lnTo>
                  <a:pt x="5327737" y="567849"/>
                </a:lnTo>
                <a:cubicBezTo>
                  <a:pt x="5327737" y="604743"/>
                  <a:pt x="5297828" y="634652"/>
                  <a:pt x="5260934" y="634652"/>
                </a:cubicBezTo>
                <a:lnTo>
                  <a:pt x="66803" y="634652"/>
                </a:lnTo>
                <a:cubicBezTo>
                  <a:pt x="29934" y="634652"/>
                  <a:pt x="0" y="604718"/>
                  <a:pt x="0" y="567849"/>
                </a:cubicBezTo>
                <a:lnTo>
                  <a:pt x="0" y="66803"/>
                </a:lnTo>
                <a:cubicBezTo>
                  <a:pt x="0" y="29909"/>
                  <a:pt x="29909" y="0"/>
                  <a:pt x="66803" y="0"/>
                </a:cubicBezTo>
                <a:close/>
              </a:path>
            </a:pathLst>
          </a:custGeom>
          <a:solidFill>
            <a:srgbClr val="191919"/>
          </a:solidFill>
          <a:ln/>
        </p:spPr>
      </p:sp>
      <p:sp>
        <p:nvSpPr>
          <p:cNvPr id="25" name="Text 23"/>
          <p:cNvSpPr/>
          <p:nvPr/>
        </p:nvSpPr>
        <p:spPr>
          <a:xfrm>
            <a:off x="607930" y="5010411"/>
            <a:ext cx="5194126" cy="2004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52" b="1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Risk Description</a:t>
            </a:r>
            <a:endParaRPr lang="en-US" sz="1600" dirty="0"/>
          </a:p>
        </p:txBody>
      </p:sp>
      <p:sp>
        <p:nvSpPr>
          <p:cNvPr id="26" name="Text 24"/>
          <p:cNvSpPr/>
          <p:nvPr/>
        </p:nvSpPr>
        <p:spPr>
          <a:xfrm>
            <a:off x="607930" y="5277633"/>
            <a:ext cx="5185775" cy="16701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21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Semiconductor sourcing challenges and supply chain disruptions could impact production capacity</a:t>
            </a:r>
            <a:endParaRPr lang="en-US" sz="1600" dirty="0"/>
          </a:p>
        </p:txBody>
      </p:sp>
      <p:sp>
        <p:nvSpPr>
          <p:cNvPr id="27" name="Shape 25"/>
          <p:cNvSpPr/>
          <p:nvPr/>
        </p:nvSpPr>
        <p:spPr>
          <a:xfrm>
            <a:off x="524423" y="5645063"/>
            <a:ext cx="5311036" cy="868471"/>
          </a:xfrm>
          <a:custGeom>
            <a:avLst/>
            <a:gdLst/>
            <a:ahLst/>
            <a:cxnLst/>
            <a:rect l="l" t="t" r="r" b="b"/>
            <a:pathLst>
              <a:path w="5311036" h="868471">
                <a:moveTo>
                  <a:pt x="33403" y="0"/>
                </a:moveTo>
                <a:lnTo>
                  <a:pt x="5244233" y="0"/>
                </a:lnTo>
                <a:cubicBezTo>
                  <a:pt x="5281127" y="0"/>
                  <a:pt x="5311036" y="29909"/>
                  <a:pt x="5311036" y="66803"/>
                </a:cubicBezTo>
                <a:lnTo>
                  <a:pt x="5311036" y="801668"/>
                </a:lnTo>
                <a:cubicBezTo>
                  <a:pt x="5311036" y="838563"/>
                  <a:pt x="5281127" y="868471"/>
                  <a:pt x="5244233" y="868471"/>
                </a:cubicBezTo>
                <a:lnTo>
                  <a:pt x="33403" y="868471"/>
                </a:lnTo>
                <a:cubicBezTo>
                  <a:pt x="14955" y="868471"/>
                  <a:pt x="0" y="853516"/>
                  <a:pt x="0" y="835068"/>
                </a:cubicBezTo>
                <a:lnTo>
                  <a:pt x="0" y="33403"/>
                </a:lnTo>
                <a:cubicBezTo>
                  <a:pt x="0" y="14967"/>
                  <a:pt x="14967" y="0"/>
                  <a:pt x="33403" y="0"/>
                </a:cubicBezTo>
                <a:close/>
              </a:path>
            </a:pathLst>
          </a:custGeom>
          <a:solidFill>
            <a:srgbClr val="191919"/>
          </a:solidFill>
          <a:ln/>
        </p:spPr>
      </p:sp>
      <p:sp>
        <p:nvSpPr>
          <p:cNvPr id="28" name="Shape 26"/>
          <p:cNvSpPr/>
          <p:nvPr/>
        </p:nvSpPr>
        <p:spPr>
          <a:xfrm>
            <a:off x="524423" y="5645063"/>
            <a:ext cx="33403" cy="868471"/>
          </a:xfrm>
          <a:custGeom>
            <a:avLst/>
            <a:gdLst/>
            <a:ahLst/>
            <a:cxnLst/>
            <a:rect l="l" t="t" r="r" b="b"/>
            <a:pathLst>
              <a:path w="33403" h="868471">
                <a:moveTo>
                  <a:pt x="33403" y="0"/>
                </a:moveTo>
                <a:lnTo>
                  <a:pt x="33403" y="0"/>
                </a:lnTo>
                <a:lnTo>
                  <a:pt x="33403" y="868471"/>
                </a:lnTo>
                <a:lnTo>
                  <a:pt x="33403" y="868471"/>
                </a:lnTo>
                <a:cubicBezTo>
                  <a:pt x="14955" y="868471"/>
                  <a:pt x="0" y="853516"/>
                  <a:pt x="0" y="835068"/>
                </a:cubicBezTo>
                <a:lnTo>
                  <a:pt x="0" y="33403"/>
                </a:lnTo>
                <a:cubicBezTo>
                  <a:pt x="0" y="14955"/>
                  <a:pt x="14955" y="0"/>
                  <a:pt x="33403" y="0"/>
                </a:cubicBezTo>
                <a:close/>
              </a:path>
            </a:pathLst>
          </a:custGeom>
          <a:solidFill>
            <a:srgbClr val="6366F1"/>
          </a:solidFill>
          <a:ln/>
        </p:spPr>
      </p:sp>
      <p:sp>
        <p:nvSpPr>
          <p:cNvPr id="29" name="Text 27"/>
          <p:cNvSpPr/>
          <p:nvPr/>
        </p:nvSpPr>
        <p:spPr>
          <a:xfrm>
            <a:off x="641333" y="5745271"/>
            <a:ext cx="5160723" cy="2004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52" b="1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Mitigation Strategies</a:t>
            </a:r>
            <a:endParaRPr lang="en-US" sz="1600" dirty="0"/>
          </a:p>
        </p:txBody>
      </p:sp>
      <p:sp>
        <p:nvSpPr>
          <p:cNvPr id="30" name="Shape 28"/>
          <p:cNvSpPr/>
          <p:nvPr/>
        </p:nvSpPr>
        <p:spPr>
          <a:xfrm>
            <a:off x="666385" y="6045896"/>
            <a:ext cx="116910" cy="133611"/>
          </a:xfrm>
          <a:custGeom>
            <a:avLst/>
            <a:gdLst/>
            <a:ahLst/>
            <a:cxnLst/>
            <a:rect l="l" t="t" r="r" b="b"/>
            <a:pathLst>
              <a:path w="116910" h="133611">
                <a:moveTo>
                  <a:pt x="50104" y="0"/>
                </a:moveTo>
                <a:cubicBezTo>
                  <a:pt x="40892" y="0"/>
                  <a:pt x="33403" y="7490"/>
                  <a:pt x="33403" y="16701"/>
                </a:cubicBezTo>
                <a:lnTo>
                  <a:pt x="33403" y="83507"/>
                </a:lnTo>
                <a:cubicBezTo>
                  <a:pt x="33403" y="92719"/>
                  <a:pt x="40892" y="100208"/>
                  <a:pt x="50104" y="100208"/>
                </a:cubicBezTo>
                <a:lnTo>
                  <a:pt x="100208" y="100208"/>
                </a:lnTo>
                <a:cubicBezTo>
                  <a:pt x="109420" y="100208"/>
                  <a:pt x="116910" y="92719"/>
                  <a:pt x="116910" y="83507"/>
                </a:cubicBezTo>
                <a:lnTo>
                  <a:pt x="116910" y="31158"/>
                </a:lnTo>
                <a:cubicBezTo>
                  <a:pt x="116910" y="26618"/>
                  <a:pt x="115057" y="22260"/>
                  <a:pt x="111769" y="19102"/>
                </a:cubicBezTo>
                <a:lnTo>
                  <a:pt x="96711" y="4645"/>
                </a:lnTo>
                <a:cubicBezTo>
                  <a:pt x="93606" y="1670"/>
                  <a:pt x="89457" y="0"/>
                  <a:pt x="85151" y="0"/>
                </a:cubicBezTo>
                <a:lnTo>
                  <a:pt x="50104" y="0"/>
                </a:lnTo>
                <a:close/>
                <a:moveTo>
                  <a:pt x="16701" y="33403"/>
                </a:moveTo>
                <a:cubicBezTo>
                  <a:pt x="7490" y="33403"/>
                  <a:pt x="0" y="40892"/>
                  <a:pt x="0" y="50104"/>
                </a:cubicBezTo>
                <a:lnTo>
                  <a:pt x="0" y="116910"/>
                </a:lnTo>
                <a:cubicBezTo>
                  <a:pt x="0" y="126121"/>
                  <a:pt x="7490" y="133611"/>
                  <a:pt x="16701" y="133611"/>
                </a:cubicBezTo>
                <a:lnTo>
                  <a:pt x="66805" y="133611"/>
                </a:lnTo>
                <a:cubicBezTo>
                  <a:pt x="76017" y="133611"/>
                  <a:pt x="83507" y="126121"/>
                  <a:pt x="83507" y="116910"/>
                </a:cubicBezTo>
                <a:lnTo>
                  <a:pt x="83507" y="112734"/>
                </a:lnTo>
                <a:lnTo>
                  <a:pt x="66805" y="112734"/>
                </a:lnTo>
                <a:lnTo>
                  <a:pt x="66805" y="116910"/>
                </a:lnTo>
                <a:lnTo>
                  <a:pt x="16701" y="116910"/>
                </a:lnTo>
                <a:lnTo>
                  <a:pt x="16701" y="50104"/>
                </a:lnTo>
                <a:lnTo>
                  <a:pt x="20877" y="50104"/>
                </a:lnTo>
                <a:lnTo>
                  <a:pt x="20877" y="33403"/>
                </a:lnTo>
                <a:lnTo>
                  <a:pt x="16701" y="33403"/>
                </a:lnTo>
                <a:close/>
              </a:path>
            </a:pathLst>
          </a:custGeom>
          <a:solidFill>
            <a:srgbClr val="6366F1"/>
          </a:solidFill>
          <a:ln/>
        </p:spPr>
      </p:sp>
      <p:sp>
        <p:nvSpPr>
          <p:cNvPr id="31" name="Text 29"/>
          <p:cNvSpPr/>
          <p:nvPr/>
        </p:nvSpPr>
        <p:spPr>
          <a:xfrm>
            <a:off x="875152" y="6012493"/>
            <a:ext cx="2972844" cy="16701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21" b="1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Dual-Sourcing:</a:t>
            </a:r>
            <a:pPr>
              <a:lnSpc>
                <a:spcPct val="120000"/>
              </a:lnSpc>
            </a:pPr>
            <a:r>
              <a:rPr lang="en-US" sz="921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 Multiple suppliers for critical components</a:t>
            </a:r>
            <a:endParaRPr lang="en-US" sz="1600" dirty="0"/>
          </a:p>
        </p:txBody>
      </p:sp>
      <p:sp>
        <p:nvSpPr>
          <p:cNvPr id="32" name="Shape 30"/>
          <p:cNvSpPr/>
          <p:nvPr/>
        </p:nvSpPr>
        <p:spPr>
          <a:xfrm>
            <a:off x="649683" y="6279715"/>
            <a:ext cx="150312" cy="133611"/>
          </a:xfrm>
          <a:custGeom>
            <a:avLst/>
            <a:gdLst/>
            <a:ahLst/>
            <a:cxnLst/>
            <a:rect l="l" t="t" r="r" b="b"/>
            <a:pathLst>
              <a:path w="150312" h="133611">
                <a:moveTo>
                  <a:pt x="0" y="37082"/>
                </a:moveTo>
                <a:lnTo>
                  <a:pt x="0" y="125260"/>
                </a:lnTo>
                <a:cubicBezTo>
                  <a:pt x="0" y="129879"/>
                  <a:pt x="3732" y="133611"/>
                  <a:pt x="8351" y="133611"/>
                </a:cubicBezTo>
                <a:cubicBezTo>
                  <a:pt x="12970" y="133611"/>
                  <a:pt x="16701" y="129879"/>
                  <a:pt x="16701" y="125260"/>
                </a:cubicBezTo>
                <a:lnTo>
                  <a:pt x="16701" y="62630"/>
                </a:lnTo>
                <a:cubicBezTo>
                  <a:pt x="16701" y="58011"/>
                  <a:pt x="20433" y="54279"/>
                  <a:pt x="25052" y="54279"/>
                </a:cubicBezTo>
                <a:lnTo>
                  <a:pt x="125260" y="54279"/>
                </a:lnTo>
                <a:cubicBezTo>
                  <a:pt x="129879" y="54279"/>
                  <a:pt x="133611" y="58011"/>
                  <a:pt x="133611" y="62630"/>
                </a:cubicBezTo>
                <a:lnTo>
                  <a:pt x="133611" y="125260"/>
                </a:lnTo>
                <a:cubicBezTo>
                  <a:pt x="133611" y="129879"/>
                  <a:pt x="137343" y="133611"/>
                  <a:pt x="141962" y="133611"/>
                </a:cubicBezTo>
                <a:cubicBezTo>
                  <a:pt x="146581" y="133611"/>
                  <a:pt x="150312" y="129879"/>
                  <a:pt x="150312" y="125260"/>
                </a:cubicBezTo>
                <a:lnTo>
                  <a:pt x="150312" y="37082"/>
                </a:lnTo>
                <a:cubicBezTo>
                  <a:pt x="150312" y="29906"/>
                  <a:pt x="145719" y="23512"/>
                  <a:pt x="138882" y="21242"/>
                </a:cubicBezTo>
                <a:lnTo>
                  <a:pt x="79123" y="1331"/>
                </a:lnTo>
                <a:cubicBezTo>
                  <a:pt x="76539" y="470"/>
                  <a:pt x="73773" y="470"/>
                  <a:pt x="71190" y="1331"/>
                </a:cubicBezTo>
                <a:lnTo>
                  <a:pt x="11430" y="21242"/>
                </a:lnTo>
                <a:cubicBezTo>
                  <a:pt x="4593" y="23512"/>
                  <a:pt x="0" y="29906"/>
                  <a:pt x="0" y="37082"/>
                </a:cubicBezTo>
                <a:close/>
                <a:moveTo>
                  <a:pt x="121085" y="66805"/>
                </a:moveTo>
                <a:lnTo>
                  <a:pt x="29227" y="66805"/>
                </a:lnTo>
                <a:lnTo>
                  <a:pt x="29227" y="83507"/>
                </a:lnTo>
                <a:lnTo>
                  <a:pt x="121085" y="83507"/>
                </a:lnTo>
                <a:lnTo>
                  <a:pt x="121085" y="66805"/>
                </a:lnTo>
                <a:close/>
                <a:moveTo>
                  <a:pt x="29227" y="108559"/>
                </a:moveTo>
                <a:lnTo>
                  <a:pt x="121085" y="108559"/>
                </a:lnTo>
                <a:lnTo>
                  <a:pt x="121085" y="91858"/>
                </a:lnTo>
                <a:lnTo>
                  <a:pt x="29227" y="91858"/>
                </a:lnTo>
                <a:lnTo>
                  <a:pt x="29227" y="108559"/>
                </a:lnTo>
                <a:close/>
                <a:moveTo>
                  <a:pt x="121085" y="116910"/>
                </a:moveTo>
                <a:lnTo>
                  <a:pt x="29227" y="116910"/>
                </a:lnTo>
                <a:lnTo>
                  <a:pt x="29227" y="133611"/>
                </a:lnTo>
                <a:lnTo>
                  <a:pt x="121085" y="133611"/>
                </a:lnTo>
                <a:lnTo>
                  <a:pt x="121085" y="116910"/>
                </a:lnTo>
                <a:close/>
              </a:path>
            </a:pathLst>
          </a:custGeom>
          <a:solidFill>
            <a:srgbClr val="6366F1"/>
          </a:solidFill>
          <a:ln/>
        </p:spPr>
      </p:sp>
      <p:sp>
        <p:nvSpPr>
          <p:cNvPr id="33" name="Text 31"/>
          <p:cNvSpPr/>
          <p:nvPr/>
        </p:nvSpPr>
        <p:spPr>
          <a:xfrm>
            <a:off x="875152" y="6246312"/>
            <a:ext cx="2964493" cy="16701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21" b="1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Inventory Buffers:</a:t>
            </a:r>
            <a:pPr>
              <a:lnSpc>
                <a:spcPct val="120000"/>
              </a:lnSpc>
            </a:pPr>
            <a:r>
              <a:rPr lang="en-US" sz="921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 90-day buffers for high-demand items</a:t>
            </a:r>
            <a:endParaRPr lang="en-US" sz="1600" dirty="0"/>
          </a:p>
        </p:txBody>
      </p:sp>
      <p:sp>
        <p:nvSpPr>
          <p:cNvPr id="34" name="Shape 32"/>
          <p:cNvSpPr/>
          <p:nvPr/>
        </p:nvSpPr>
        <p:spPr>
          <a:xfrm>
            <a:off x="6180968" y="1419621"/>
            <a:ext cx="5668445" cy="2712302"/>
          </a:xfrm>
          <a:custGeom>
            <a:avLst/>
            <a:gdLst/>
            <a:ahLst/>
            <a:cxnLst/>
            <a:rect l="l" t="t" r="r" b="b"/>
            <a:pathLst>
              <a:path w="5668445" h="2712302">
                <a:moveTo>
                  <a:pt x="66804" y="0"/>
                </a:moveTo>
                <a:lnTo>
                  <a:pt x="5601641" y="0"/>
                </a:lnTo>
                <a:cubicBezTo>
                  <a:pt x="5638536" y="0"/>
                  <a:pt x="5668445" y="29909"/>
                  <a:pt x="5668445" y="66804"/>
                </a:cubicBezTo>
                <a:lnTo>
                  <a:pt x="5668445" y="2645498"/>
                </a:lnTo>
                <a:cubicBezTo>
                  <a:pt x="5668445" y="2682393"/>
                  <a:pt x="5638536" y="2712302"/>
                  <a:pt x="5601641" y="2712302"/>
                </a:cubicBezTo>
                <a:lnTo>
                  <a:pt x="66804" y="2712302"/>
                </a:lnTo>
                <a:cubicBezTo>
                  <a:pt x="29909" y="2712302"/>
                  <a:pt x="0" y="2682393"/>
                  <a:pt x="0" y="2645498"/>
                </a:cubicBezTo>
                <a:lnTo>
                  <a:pt x="0" y="66804"/>
                </a:lnTo>
                <a:cubicBezTo>
                  <a:pt x="0" y="29909"/>
                  <a:pt x="29909" y="0"/>
                  <a:pt x="66804" y="0"/>
                </a:cubicBezTo>
                <a:close/>
              </a:path>
            </a:pathLst>
          </a:custGeom>
          <a:solidFill>
            <a:srgbClr val="262626"/>
          </a:solidFill>
          <a:ln w="10160">
            <a:solidFill>
              <a:srgbClr val="333333"/>
            </a:solidFill>
            <a:prstDash val="solid"/>
          </a:ln>
        </p:spPr>
      </p:sp>
      <p:sp>
        <p:nvSpPr>
          <p:cNvPr id="35" name="Text 33"/>
          <p:cNvSpPr/>
          <p:nvPr/>
        </p:nvSpPr>
        <p:spPr>
          <a:xfrm>
            <a:off x="6351322" y="1589974"/>
            <a:ext cx="5402893" cy="2338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84" b="1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Risk Management Framework</a:t>
            </a:r>
            <a:endParaRPr lang="en-US" sz="1600" dirty="0"/>
          </a:p>
        </p:txBody>
      </p:sp>
      <p:sp>
        <p:nvSpPr>
          <p:cNvPr id="36" name="Shape 34"/>
          <p:cNvSpPr/>
          <p:nvPr/>
        </p:nvSpPr>
        <p:spPr>
          <a:xfrm>
            <a:off x="6351322" y="1957404"/>
            <a:ext cx="5327737" cy="601249"/>
          </a:xfrm>
          <a:custGeom>
            <a:avLst/>
            <a:gdLst/>
            <a:ahLst/>
            <a:cxnLst/>
            <a:rect l="l" t="t" r="r" b="b"/>
            <a:pathLst>
              <a:path w="5327737" h="601249">
                <a:moveTo>
                  <a:pt x="66805" y="0"/>
                </a:moveTo>
                <a:lnTo>
                  <a:pt x="5260932" y="0"/>
                </a:lnTo>
                <a:cubicBezTo>
                  <a:pt x="5297827" y="0"/>
                  <a:pt x="5327737" y="29910"/>
                  <a:pt x="5327737" y="66805"/>
                </a:cubicBezTo>
                <a:lnTo>
                  <a:pt x="5327737" y="534445"/>
                </a:lnTo>
                <a:cubicBezTo>
                  <a:pt x="5327737" y="571340"/>
                  <a:pt x="5297827" y="601249"/>
                  <a:pt x="5260932" y="601249"/>
                </a:cubicBezTo>
                <a:lnTo>
                  <a:pt x="66805" y="601249"/>
                </a:lnTo>
                <a:cubicBezTo>
                  <a:pt x="29910" y="601249"/>
                  <a:pt x="0" y="571340"/>
                  <a:pt x="0" y="534445"/>
                </a:cubicBezTo>
                <a:lnTo>
                  <a:pt x="0" y="66805"/>
                </a:lnTo>
                <a:cubicBezTo>
                  <a:pt x="0" y="29934"/>
                  <a:pt x="29934" y="0"/>
                  <a:pt x="66805" y="0"/>
                </a:cubicBezTo>
                <a:close/>
              </a:path>
            </a:pathLst>
          </a:custGeom>
          <a:solidFill>
            <a:srgbClr val="191919"/>
          </a:solidFill>
          <a:ln/>
        </p:spPr>
      </p:sp>
      <p:sp>
        <p:nvSpPr>
          <p:cNvPr id="37" name="Shape 35"/>
          <p:cNvSpPr/>
          <p:nvPr/>
        </p:nvSpPr>
        <p:spPr>
          <a:xfrm>
            <a:off x="6451531" y="2057612"/>
            <a:ext cx="334027" cy="334027"/>
          </a:xfrm>
          <a:custGeom>
            <a:avLst/>
            <a:gdLst/>
            <a:ahLst/>
            <a:cxnLst/>
            <a:rect l="l" t="t" r="r" b="b"/>
            <a:pathLst>
              <a:path w="334027" h="334027">
                <a:moveTo>
                  <a:pt x="66805" y="0"/>
                </a:moveTo>
                <a:lnTo>
                  <a:pt x="267222" y="0"/>
                </a:lnTo>
                <a:cubicBezTo>
                  <a:pt x="304118" y="0"/>
                  <a:pt x="334027" y="29910"/>
                  <a:pt x="334027" y="66805"/>
                </a:cubicBezTo>
                <a:lnTo>
                  <a:pt x="334027" y="267222"/>
                </a:lnTo>
                <a:cubicBezTo>
                  <a:pt x="334027" y="304118"/>
                  <a:pt x="304118" y="334027"/>
                  <a:pt x="267222" y="334027"/>
                </a:cubicBezTo>
                <a:lnTo>
                  <a:pt x="66805" y="334027"/>
                </a:lnTo>
                <a:cubicBezTo>
                  <a:pt x="29910" y="334027"/>
                  <a:pt x="0" y="304118"/>
                  <a:pt x="0" y="267222"/>
                </a:cubicBezTo>
                <a:lnTo>
                  <a:pt x="0" y="66805"/>
                </a:lnTo>
                <a:cubicBezTo>
                  <a:pt x="0" y="29910"/>
                  <a:pt x="29910" y="0"/>
                  <a:pt x="66805" y="0"/>
                </a:cubicBezTo>
                <a:close/>
              </a:path>
            </a:pathLst>
          </a:custGeom>
          <a:solidFill>
            <a:srgbClr val="6366F1">
              <a:alpha val="20000"/>
            </a:srgbClr>
          </a:solidFill>
          <a:ln/>
        </p:spPr>
      </p:sp>
      <p:sp>
        <p:nvSpPr>
          <p:cNvPr id="38" name="Text 36"/>
          <p:cNvSpPr/>
          <p:nvPr/>
        </p:nvSpPr>
        <p:spPr>
          <a:xfrm>
            <a:off x="6588482" y="2107716"/>
            <a:ext cx="133611" cy="2338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84" b="1" dirty="0">
                <a:solidFill>
                  <a:srgbClr val="6366F1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1</a:t>
            </a:r>
            <a:endParaRPr lang="en-US" sz="1600" dirty="0"/>
          </a:p>
        </p:txBody>
      </p:sp>
      <p:sp>
        <p:nvSpPr>
          <p:cNvPr id="39" name="Text 37"/>
          <p:cNvSpPr/>
          <p:nvPr/>
        </p:nvSpPr>
        <p:spPr>
          <a:xfrm>
            <a:off x="6885766" y="2057612"/>
            <a:ext cx="3407079" cy="2004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52" b="1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Continuous Monitoring</a:t>
            </a:r>
            <a:endParaRPr lang="en-US" sz="1600" dirty="0"/>
          </a:p>
        </p:txBody>
      </p:sp>
      <p:sp>
        <p:nvSpPr>
          <p:cNvPr id="40" name="Text 38"/>
          <p:cNvSpPr/>
          <p:nvPr/>
        </p:nvSpPr>
        <p:spPr>
          <a:xfrm>
            <a:off x="6885766" y="2291431"/>
            <a:ext cx="3398729" cy="16701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21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Regular assessment of market conditions and supply chain health</a:t>
            </a:r>
            <a:endParaRPr lang="en-US" sz="1600" dirty="0"/>
          </a:p>
        </p:txBody>
      </p:sp>
      <p:sp>
        <p:nvSpPr>
          <p:cNvPr id="41" name="Shape 39"/>
          <p:cNvSpPr/>
          <p:nvPr/>
        </p:nvSpPr>
        <p:spPr>
          <a:xfrm>
            <a:off x="6351322" y="2658861"/>
            <a:ext cx="5327737" cy="601249"/>
          </a:xfrm>
          <a:custGeom>
            <a:avLst/>
            <a:gdLst/>
            <a:ahLst/>
            <a:cxnLst/>
            <a:rect l="l" t="t" r="r" b="b"/>
            <a:pathLst>
              <a:path w="5327737" h="601249">
                <a:moveTo>
                  <a:pt x="66805" y="0"/>
                </a:moveTo>
                <a:lnTo>
                  <a:pt x="5260932" y="0"/>
                </a:lnTo>
                <a:cubicBezTo>
                  <a:pt x="5297827" y="0"/>
                  <a:pt x="5327737" y="29910"/>
                  <a:pt x="5327737" y="66805"/>
                </a:cubicBezTo>
                <a:lnTo>
                  <a:pt x="5327737" y="534445"/>
                </a:lnTo>
                <a:cubicBezTo>
                  <a:pt x="5327737" y="571340"/>
                  <a:pt x="5297827" y="601249"/>
                  <a:pt x="5260932" y="601249"/>
                </a:cubicBezTo>
                <a:lnTo>
                  <a:pt x="66805" y="601249"/>
                </a:lnTo>
                <a:cubicBezTo>
                  <a:pt x="29910" y="601249"/>
                  <a:pt x="0" y="571340"/>
                  <a:pt x="0" y="534445"/>
                </a:cubicBezTo>
                <a:lnTo>
                  <a:pt x="0" y="66805"/>
                </a:lnTo>
                <a:cubicBezTo>
                  <a:pt x="0" y="29934"/>
                  <a:pt x="29934" y="0"/>
                  <a:pt x="66805" y="0"/>
                </a:cubicBezTo>
                <a:close/>
              </a:path>
            </a:pathLst>
          </a:custGeom>
          <a:solidFill>
            <a:srgbClr val="191919"/>
          </a:solidFill>
          <a:ln/>
        </p:spPr>
      </p:sp>
      <p:sp>
        <p:nvSpPr>
          <p:cNvPr id="42" name="Shape 40"/>
          <p:cNvSpPr/>
          <p:nvPr/>
        </p:nvSpPr>
        <p:spPr>
          <a:xfrm>
            <a:off x="6451531" y="2759070"/>
            <a:ext cx="334027" cy="334027"/>
          </a:xfrm>
          <a:custGeom>
            <a:avLst/>
            <a:gdLst/>
            <a:ahLst/>
            <a:cxnLst/>
            <a:rect l="l" t="t" r="r" b="b"/>
            <a:pathLst>
              <a:path w="334027" h="334027">
                <a:moveTo>
                  <a:pt x="66805" y="0"/>
                </a:moveTo>
                <a:lnTo>
                  <a:pt x="267222" y="0"/>
                </a:lnTo>
                <a:cubicBezTo>
                  <a:pt x="304118" y="0"/>
                  <a:pt x="334027" y="29910"/>
                  <a:pt x="334027" y="66805"/>
                </a:cubicBezTo>
                <a:lnTo>
                  <a:pt x="334027" y="267222"/>
                </a:lnTo>
                <a:cubicBezTo>
                  <a:pt x="334027" y="304118"/>
                  <a:pt x="304118" y="334027"/>
                  <a:pt x="267222" y="334027"/>
                </a:cubicBezTo>
                <a:lnTo>
                  <a:pt x="66805" y="334027"/>
                </a:lnTo>
                <a:cubicBezTo>
                  <a:pt x="29910" y="334027"/>
                  <a:pt x="0" y="304118"/>
                  <a:pt x="0" y="267222"/>
                </a:cubicBezTo>
                <a:lnTo>
                  <a:pt x="0" y="66805"/>
                </a:lnTo>
                <a:cubicBezTo>
                  <a:pt x="0" y="29910"/>
                  <a:pt x="29910" y="0"/>
                  <a:pt x="66805" y="0"/>
                </a:cubicBezTo>
                <a:close/>
              </a:path>
            </a:pathLst>
          </a:custGeom>
          <a:solidFill>
            <a:srgbClr val="6366F1">
              <a:alpha val="20000"/>
            </a:srgbClr>
          </a:solidFill>
          <a:ln/>
        </p:spPr>
      </p:sp>
      <p:sp>
        <p:nvSpPr>
          <p:cNvPr id="43" name="Text 41"/>
          <p:cNvSpPr/>
          <p:nvPr/>
        </p:nvSpPr>
        <p:spPr>
          <a:xfrm>
            <a:off x="6574808" y="2809174"/>
            <a:ext cx="158663" cy="2338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84" b="1" dirty="0">
                <a:solidFill>
                  <a:srgbClr val="6366F1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2</a:t>
            </a:r>
            <a:endParaRPr lang="en-US" sz="1600" dirty="0"/>
          </a:p>
        </p:txBody>
      </p:sp>
      <p:sp>
        <p:nvSpPr>
          <p:cNvPr id="44" name="Text 42"/>
          <p:cNvSpPr/>
          <p:nvPr/>
        </p:nvSpPr>
        <p:spPr>
          <a:xfrm>
            <a:off x="6885766" y="2759070"/>
            <a:ext cx="3139858" cy="2004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52" b="1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Scenario Planning</a:t>
            </a:r>
            <a:endParaRPr lang="en-US" sz="1600" dirty="0"/>
          </a:p>
        </p:txBody>
      </p:sp>
      <p:sp>
        <p:nvSpPr>
          <p:cNvPr id="45" name="Text 43"/>
          <p:cNvSpPr/>
          <p:nvPr/>
        </p:nvSpPr>
        <p:spPr>
          <a:xfrm>
            <a:off x="6885766" y="2992889"/>
            <a:ext cx="3131507" cy="16701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21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Development of contingency plans for various risk scenarios</a:t>
            </a:r>
            <a:endParaRPr lang="en-US" sz="1600" dirty="0"/>
          </a:p>
        </p:txBody>
      </p:sp>
      <p:sp>
        <p:nvSpPr>
          <p:cNvPr id="46" name="Shape 44"/>
          <p:cNvSpPr/>
          <p:nvPr/>
        </p:nvSpPr>
        <p:spPr>
          <a:xfrm>
            <a:off x="6351322" y="3360319"/>
            <a:ext cx="5327737" cy="601249"/>
          </a:xfrm>
          <a:custGeom>
            <a:avLst/>
            <a:gdLst/>
            <a:ahLst/>
            <a:cxnLst/>
            <a:rect l="l" t="t" r="r" b="b"/>
            <a:pathLst>
              <a:path w="5327737" h="601249">
                <a:moveTo>
                  <a:pt x="66805" y="0"/>
                </a:moveTo>
                <a:lnTo>
                  <a:pt x="5260932" y="0"/>
                </a:lnTo>
                <a:cubicBezTo>
                  <a:pt x="5297827" y="0"/>
                  <a:pt x="5327737" y="29910"/>
                  <a:pt x="5327737" y="66805"/>
                </a:cubicBezTo>
                <a:lnTo>
                  <a:pt x="5327737" y="534445"/>
                </a:lnTo>
                <a:cubicBezTo>
                  <a:pt x="5327737" y="571340"/>
                  <a:pt x="5297827" y="601249"/>
                  <a:pt x="5260932" y="601249"/>
                </a:cubicBezTo>
                <a:lnTo>
                  <a:pt x="66805" y="601249"/>
                </a:lnTo>
                <a:cubicBezTo>
                  <a:pt x="29910" y="601249"/>
                  <a:pt x="0" y="571340"/>
                  <a:pt x="0" y="534445"/>
                </a:cubicBezTo>
                <a:lnTo>
                  <a:pt x="0" y="66805"/>
                </a:lnTo>
                <a:cubicBezTo>
                  <a:pt x="0" y="29934"/>
                  <a:pt x="29934" y="0"/>
                  <a:pt x="66805" y="0"/>
                </a:cubicBezTo>
                <a:close/>
              </a:path>
            </a:pathLst>
          </a:custGeom>
          <a:solidFill>
            <a:srgbClr val="191919"/>
          </a:solidFill>
          <a:ln/>
        </p:spPr>
      </p:sp>
      <p:sp>
        <p:nvSpPr>
          <p:cNvPr id="47" name="Shape 45"/>
          <p:cNvSpPr/>
          <p:nvPr/>
        </p:nvSpPr>
        <p:spPr>
          <a:xfrm>
            <a:off x="6451531" y="3460527"/>
            <a:ext cx="334027" cy="334027"/>
          </a:xfrm>
          <a:custGeom>
            <a:avLst/>
            <a:gdLst/>
            <a:ahLst/>
            <a:cxnLst/>
            <a:rect l="l" t="t" r="r" b="b"/>
            <a:pathLst>
              <a:path w="334027" h="334027">
                <a:moveTo>
                  <a:pt x="66805" y="0"/>
                </a:moveTo>
                <a:lnTo>
                  <a:pt x="267222" y="0"/>
                </a:lnTo>
                <a:cubicBezTo>
                  <a:pt x="304118" y="0"/>
                  <a:pt x="334027" y="29910"/>
                  <a:pt x="334027" y="66805"/>
                </a:cubicBezTo>
                <a:lnTo>
                  <a:pt x="334027" y="267222"/>
                </a:lnTo>
                <a:cubicBezTo>
                  <a:pt x="334027" y="304118"/>
                  <a:pt x="304118" y="334027"/>
                  <a:pt x="267222" y="334027"/>
                </a:cubicBezTo>
                <a:lnTo>
                  <a:pt x="66805" y="334027"/>
                </a:lnTo>
                <a:cubicBezTo>
                  <a:pt x="29910" y="334027"/>
                  <a:pt x="0" y="304118"/>
                  <a:pt x="0" y="267222"/>
                </a:cubicBezTo>
                <a:lnTo>
                  <a:pt x="0" y="66805"/>
                </a:lnTo>
                <a:cubicBezTo>
                  <a:pt x="0" y="29910"/>
                  <a:pt x="29910" y="0"/>
                  <a:pt x="66805" y="0"/>
                </a:cubicBezTo>
                <a:close/>
              </a:path>
            </a:pathLst>
          </a:custGeom>
          <a:solidFill>
            <a:srgbClr val="6366F1">
              <a:alpha val="20000"/>
            </a:srgbClr>
          </a:solidFill>
          <a:ln/>
        </p:spPr>
      </p:sp>
      <p:sp>
        <p:nvSpPr>
          <p:cNvPr id="48" name="Text 46"/>
          <p:cNvSpPr/>
          <p:nvPr/>
        </p:nvSpPr>
        <p:spPr>
          <a:xfrm>
            <a:off x="6574181" y="3510631"/>
            <a:ext cx="167014" cy="2338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84" b="1" dirty="0">
                <a:solidFill>
                  <a:srgbClr val="6366F1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3</a:t>
            </a:r>
            <a:endParaRPr lang="en-US" sz="1600" dirty="0"/>
          </a:p>
        </p:txBody>
      </p:sp>
      <p:sp>
        <p:nvSpPr>
          <p:cNvPr id="49" name="Text 47"/>
          <p:cNvSpPr/>
          <p:nvPr/>
        </p:nvSpPr>
        <p:spPr>
          <a:xfrm>
            <a:off x="6885766" y="3460527"/>
            <a:ext cx="3348625" cy="2004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52" b="1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Proactive Response</a:t>
            </a:r>
            <a:endParaRPr lang="en-US" sz="1600" dirty="0"/>
          </a:p>
        </p:txBody>
      </p:sp>
      <p:sp>
        <p:nvSpPr>
          <p:cNvPr id="50" name="Text 48"/>
          <p:cNvSpPr/>
          <p:nvPr/>
        </p:nvSpPr>
        <p:spPr>
          <a:xfrm>
            <a:off x="6885766" y="3694346"/>
            <a:ext cx="3340274" cy="16701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21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Rapid deployment of mitigation measures when risks materialize</a:t>
            </a:r>
            <a:endParaRPr lang="en-US" sz="1600" dirty="0"/>
          </a:p>
        </p:txBody>
      </p:sp>
      <p:sp>
        <p:nvSpPr>
          <p:cNvPr id="51" name="Shape 49"/>
          <p:cNvSpPr/>
          <p:nvPr/>
        </p:nvSpPr>
        <p:spPr>
          <a:xfrm>
            <a:off x="6180968" y="4272212"/>
            <a:ext cx="5668445" cy="2545289"/>
          </a:xfrm>
          <a:custGeom>
            <a:avLst/>
            <a:gdLst/>
            <a:ahLst/>
            <a:cxnLst/>
            <a:rect l="l" t="t" r="r" b="b"/>
            <a:pathLst>
              <a:path w="5668445" h="2545289">
                <a:moveTo>
                  <a:pt x="66814" y="0"/>
                </a:moveTo>
                <a:lnTo>
                  <a:pt x="5601631" y="0"/>
                </a:lnTo>
                <a:cubicBezTo>
                  <a:pt x="5638531" y="0"/>
                  <a:pt x="5668445" y="29914"/>
                  <a:pt x="5668445" y="66814"/>
                </a:cubicBezTo>
                <a:lnTo>
                  <a:pt x="5668445" y="2478475"/>
                </a:lnTo>
                <a:cubicBezTo>
                  <a:pt x="5668445" y="2515375"/>
                  <a:pt x="5638531" y="2545289"/>
                  <a:pt x="5601631" y="2545289"/>
                </a:cubicBezTo>
                <a:lnTo>
                  <a:pt x="66814" y="2545289"/>
                </a:lnTo>
                <a:cubicBezTo>
                  <a:pt x="29914" y="2545289"/>
                  <a:pt x="0" y="2515375"/>
                  <a:pt x="0" y="2478475"/>
                </a:cubicBezTo>
                <a:lnTo>
                  <a:pt x="0" y="66814"/>
                </a:lnTo>
                <a:cubicBezTo>
                  <a:pt x="0" y="29914"/>
                  <a:pt x="29914" y="0"/>
                  <a:pt x="66814" y="0"/>
                </a:cubicBezTo>
                <a:close/>
              </a:path>
            </a:pathLst>
          </a:custGeom>
          <a:solidFill>
            <a:srgbClr val="262626"/>
          </a:solidFill>
          <a:ln w="10160">
            <a:solidFill>
              <a:srgbClr val="333333"/>
            </a:solidFill>
            <a:prstDash val="solid"/>
          </a:ln>
        </p:spPr>
      </p:sp>
      <p:sp>
        <p:nvSpPr>
          <p:cNvPr id="52" name="Text 50"/>
          <p:cNvSpPr/>
          <p:nvPr/>
        </p:nvSpPr>
        <p:spPr>
          <a:xfrm>
            <a:off x="6351322" y="4442564"/>
            <a:ext cx="5402893" cy="2338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84" b="1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Resilience Indicators</a:t>
            </a:r>
            <a:endParaRPr lang="en-US" sz="1600" dirty="0"/>
          </a:p>
        </p:txBody>
      </p:sp>
      <p:sp>
        <p:nvSpPr>
          <p:cNvPr id="53" name="Shape 51"/>
          <p:cNvSpPr/>
          <p:nvPr/>
        </p:nvSpPr>
        <p:spPr>
          <a:xfrm>
            <a:off x="6351322" y="4809995"/>
            <a:ext cx="2613764" cy="868471"/>
          </a:xfrm>
          <a:custGeom>
            <a:avLst/>
            <a:gdLst/>
            <a:ahLst/>
            <a:cxnLst/>
            <a:rect l="l" t="t" r="r" b="b"/>
            <a:pathLst>
              <a:path w="2613764" h="868471">
                <a:moveTo>
                  <a:pt x="66803" y="0"/>
                </a:moveTo>
                <a:lnTo>
                  <a:pt x="2546962" y="0"/>
                </a:lnTo>
                <a:cubicBezTo>
                  <a:pt x="2583856" y="0"/>
                  <a:pt x="2613764" y="29909"/>
                  <a:pt x="2613764" y="66803"/>
                </a:cubicBezTo>
                <a:lnTo>
                  <a:pt x="2613764" y="801668"/>
                </a:lnTo>
                <a:cubicBezTo>
                  <a:pt x="2613764" y="838563"/>
                  <a:pt x="2583856" y="868471"/>
                  <a:pt x="2546962" y="868471"/>
                </a:cubicBezTo>
                <a:lnTo>
                  <a:pt x="66803" y="868471"/>
                </a:lnTo>
                <a:cubicBezTo>
                  <a:pt x="29909" y="868471"/>
                  <a:pt x="0" y="838563"/>
                  <a:pt x="0" y="801668"/>
                </a:cubicBezTo>
                <a:lnTo>
                  <a:pt x="0" y="66803"/>
                </a:lnTo>
                <a:cubicBezTo>
                  <a:pt x="0" y="29933"/>
                  <a:pt x="29933" y="0"/>
                  <a:pt x="66803" y="0"/>
                </a:cubicBezTo>
                <a:close/>
              </a:path>
            </a:pathLst>
          </a:custGeom>
          <a:solidFill>
            <a:srgbClr val="191919"/>
          </a:solidFill>
          <a:ln/>
        </p:spPr>
      </p:sp>
      <p:sp>
        <p:nvSpPr>
          <p:cNvPr id="54" name="Shape 52"/>
          <p:cNvSpPr/>
          <p:nvPr/>
        </p:nvSpPr>
        <p:spPr>
          <a:xfrm>
            <a:off x="7533257" y="4910203"/>
            <a:ext cx="250521" cy="200416"/>
          </a:xfrm>
          <a:custGeom>
            <a:avLst/>
            <a:gdLst/>
            <a:ahLst/>
            <a:cxnLst/>
            <a:rect l="l" t="t" r="r" b="b"/>
            <a:pathLst>
              <a:path w="250521" h="200416">
                <a:moveTo>
                  <a:pt x="125260" y="6263"/>
                </a:moveTo>
                <a:cubicBezTo>
                  <a:pt x="147729" y="6263"/>
                  <a:pt x="165970" y="24504"/>
                  <a:pt x="165970" y="46973"/>
                </a:cubicBezTo>
                <a:cubicBezTo>
                  <a:pt x="165970" y="69441"/>
                  <a:pt x="147729" y="87682"/>
                  <a:pt x="125260" y="87682"/>
                </a:cubicBezTo>
                <a:cubicBezTo>
                  <a:pt x="102792" y="87682"/>
                  <a:pt x="84551" y="69441"/>
                  <a:pt x="84551" y="46973"/>
                </a:cubicBezTo>
                <a:cubicBezTo>
                  <a:pt x="84551" y="24504"/>
                  <a:pt x="102792" y="6263"/>
                  <a:pt x="125260" y="6263"/>
                </a:cubicBezTo>
                <a:close/>
                <a:moveTo>
                  <a:pt x="37578" y="34447"/>
                </a:moveTo>
                <a:cubicBezTo>
                  <a:pt x="53133" y="34447"/>
                  <a:pt x="65762" y="47075"/>
                  <a:pt x="65762" y="62630"/>
                </a:cubicBezTo>
                <a:cubicBezTo>
                  <a:pt x="65762" y="78185"/>
                  <a:pt x="53133" y="90814"/>
                  <a:pt x="37578" y="90814"/>
                </a:cubicBezTo>
                <a:cubicBezTo>
                  <a:pt x="22023" y="90814"/>
                  <a:pt x="9395" y="78185"/>
                  <a:pt x="9395" y="62630"/>
                </a:cubicBezTo>
                <a:cubicBezTo>
                  <a:pt x="9395" y="47075"/>
                  <a:pt x="22023" y="34447"/>
                  <a:pt x="37578" y="34447"/>
                </a:cubicBezTo>
                <a:close/>
                <a:moveTo>
                  <a:pt x="0" y="162838"/>
                </a:moveTo>
                <a:cubicBezTo>
                  <a:pt x="0" y="135164"/>
                  <a:pt x="22429" y="112734"/>
                  <a:pt x="50104" y="112734"/>
                </a:cubicBezTo>
                <a:cubicBezTo>
                  <a:pt x="55115" y="112734"/>
                  <a:pt x="59968" y="113478"/>
                  <a:pt x="64548" y="114848"/>
                </a:cubicBezTo>
                <a:cubicBezTo>
                  <a:pt x="51670" y="129253"/>
                  <a:pt x="43841" y="148277"/>
                  <a:pt x="43841" y="169101"/>
                </a:cubicBezTo>
                <a:lnTo>
                  <a:pt x="43841" y="175364"/>
                </a:lnTo>
                <a:cubicBezTo>
                  <a:pt x="43841" y="179827"/>
                  <a:pt x="44781" y="184054"/>
                  <a:pt x="46464" y="187890"/>
                </a:cubicBezTo>
                <a:lnTo>
                  <a:pt x="12526" y="187890"/>
                </a:lnTo>
                <a:cubicBezTo>
                  <a:pt x="5598" y="187890"/>
                  <a:pt x="0" y="182293"/>
                  <a:pt x="0" y="175364"/>
                </a:cubicBezTo>
                <a:lnTo>
                  <a:pt x="0" y="162838"/>
                </a:lnTo>
                <a:close/>
                <a:moveTo>
                  <a:pt x="204057" y="187890"/>
                </a:moveTo>
                <a:cubicBezTo>
                  <a:pt x="205740" y="184054"/>
                  <a:pt x="206679" y="179827"/>
                  <a:pt x="206679" y="175364"/>
                </a:cubicBezTo>
                <a:lnTo>
                  <a:pt x="206679" y="169101"/>
                </a:lnTo>
                <a:cubicBezTo>
                  <a:pt x="206679" y="148277"/>
                  <a:pt x="198851" y="129253"/>
                  <a:pt x="185972" y="114848"/>
                </a:cubicBezTo>
                <a:cubicBezTo>
                  <a:pt x="190552" y="113478"/>
                  <a:pt x="195406" y="112734"/>
                  <a:pt x="200416" y="112734"/>
                </a:cubicBezTo>
                <a:cubicBezTo>
                  <a:pt x="228091" y="112734"/>
                  <a:pt x="250521" y="135164"/>
                  <a:pt x="250521" y="162838"/>
                </a:cubicBezTo>
                <a:lnTo>
                  <a:pt x="250521" y="175364"/>
                </a:lnTo>
                <a:cubicBezTo>
                  <a:pt x="250521" y="182293"/>
                  <a:pt x="244923" y="187890"/>
                  <a:pt x="237995" y="187890"/>
                </a:cubicBezTo>
                <a:lnTo>
                  <a:pt x="204057" y="187890"/>
                </a:lnTo>
                <a:close/>
                <a:moveTo>
                  <a:pt x="184759" y="62630"/>
                </a:moveTo>
                <a:cubicBezTo>
                  <a:pt x="184759" y="47075"/>
                  <a:pt x="197388" y="34447"/>
                  <a:pt x="212942" y="34447"/>
                </a:cubicBezTo>
                <a:cubicBezTo>
                  <a:pt x="228497" y="34447"/>
                  <a:pt x="241126" y="47075"/>
                  <a:pt x="241126" y="62630"/>
                </a:cubicBezTo>
                <a:cubicBezTo>
                  <a:pt x="241126" y="78185"/>
                  <a:pt x="228497" y="90814"/>
                  <a:pt x="212942" y="90814"/>
                </a:cubicBezTo>
                <a:cubicBezTo>
                  <a:pt x="197388" y="90814"/>
                  <a:pt x="184759" y="78185"/>
                  <a:pt x="184759" y="62630"/>
                </a:cubicBezTo>
                <a:close/>
                <a:moveTo>
                  <a:pt x="62630" y="169101"/>
                </a:moveTo>
                <a:cubicBezTo>
                  <a:pt x="62630" y="134498"/>
                  <a:pt x="90657" y="106471"/>
                  <a:pt x="125260" y="106471"/>
                </a:cubicBezTo>
                <a:cubicBezTo>
                  <a:pt x="159863" y="106471"/>
                  <a:pt x="187890" y="134498"/>
                  <a:pt x="187890" y="169101"/>
                </a:cubicBezTo>
                <a:lnTo>
                  <a:pt x="187890" y="175364"/>
                </a:lnTo>
                <a:cubicBezTo>
                  <a:pt x="187890" y="182293"/>
                  <a:pt x="182293" y="187890"/>
                  <a:pt x="175364" y="187890"/>
                </a:cubicBezTo>
                <a:lnTo>
                  <a:pt x="75156" y="187890"/>
                </a:lnTo>
                <a:cubicBezTo>
                  <a:pt x="68228" y="187890"/>
                  <a:pt x="62630" y="182293"/>
                  <a:pt x="62630" y="175364"/>
                </a:cubicBezTo>
                <a:lnTo>
                  <a:pt x="62630" y="169101"/>
                </a:lnTo>
                <a:close/>
              </a:path>
            </a:pathLst>
          </a:custGeom>
          <a:solidFill>
            <a:srgbClr val="6366F1"/>
          </a:solidFill>
          <a:ln/>
        </p:spPr>
      </p:sp>
      <p:sp>
        <p:nvSpPr>
          <p:cNvPr id="55" name="Text 53"/>
          <p:cNvSpPr/>
          <p:nvPr/>
        </p:nvSpPr>
        <p:spPr>
          <a:xfrm>
            <a:off x="6409777" y="5177425"/>
            <a:ext cx="2496855" cy="2338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315" b="1" dirty="0">
                <a:solidFill>
                  <a:srgbClr val="6366F1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94%</a:t>
            </a:r>
            <a:endParaRPr lang="en-US" sz="1600" dirty="0"/>
          </a:p>
        </p:txBody>
      </p:sp>
      <p:sp>
        <p:nvSpPr>
          <p:cNvPr id="56" name="Text 54"/>
          <p:cNvSpPr/>
          <p:nvPr/>
        </p:nvSpPr>
        <p:spPr>
          <a:xfrm>
            <a:off x="6422303" y="5411244"/>
            <a:ext cx="2471803" cy="16701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921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Customer Retention</a:t>
            </a:r>
            <a:endParaRPr lang="en-US" sz="1600" dirty="0"/>
          </a:p>
        </p:txBody>
      </p:sp>
      <p:sp>
        <p:nvSpPr>
          <p:cNvPr id="57" name="Shape 55"/>
          <p:cNvSpPr/>
          <p:nvPr/>
        </p:nvSpPr>
        <p:spPr>
          <a:xfrm>
            <a:off x="9066025" y="4809995"/>
            <a:ext cx="2613764" cy="868471"/>
          </a:xfrm>
          <a:custGeom>
            <a:avLst/>
            <a:gdLst/>
            <a:ahLst/>
            <a:cxnLst/>
            <a:rect l="l" t="t" r="r" b="b"/>
            <a:pathLst>
              <a:path w="2613764" h="868471">
                <a:moveTo>
                  <a:pt x="66803" y="0"/>
                </a:moveTo>
                <a:lnTo>
                  <a:pt x="2546962" y="0"/>
                </a:lnTo>
                <a:cubicBezTo>
                  <a:pt x="2583856" y="0"/>
                  <a:pt x="2613764" y="29909"/>
                  <a:pt x="2613764" y="66803"/>
                </a:cubicBezTo>
                <a:lnTo>
                  <a:pt x="2613764" y="801668"/>
                </a:lnTo>
                <a:cubicBezTo>
                  <a:pt x="2613764" y="838563"/>
                  <a:pt x="2583856" y="868471"/>
                  <a:pt x="2546962" y="868471"/>
                </a:cubicBezTo>
                <a:lnTo>
                  <a:pt x="66803" y="868471"/>
                </a:lnTo>
                <a:cubicBezTo>
                  <a:pt x="29909" y="868471"/>
                  <a:pt x="0" y="838563"/>
                  <a:pt x="0" y="801668"/>
                </a:cubicBezTo>
                <a:lnTo>
                  <a:pt x="0" y="66803"/>
                </a:lnTo>
                <a:cubicBezTo>
                  <a:pt x="0" y="29933"/>
                  <a:pt x="29933" y="0"/>
                  <a:pt x="66803" y="0"/>
                </a:cubicBezTo>
                <a:close/>
              </a:path>
            </a:pathLst>
          </a:custGeom>
          <a:solidFill>
            <a:srgbClr val="191919"/>
          </a:solidFill>
          <a:ln/>
        </p:spPr>
      </p:sp>
      <p:sp>
        <p:nvSpPr>
          <p:cNvPr id="58" name="Shape 56"/>
          <p:cNvSpPr/>
          <p:nvPr/>
        </p:nvSpPr>
        <p:spPr>
          <a:xfrm>
            <a:off x="10273013" y="4910203"/>
            <a:ext cx="200416" cy="200416"/>
          </a:xfrm>
          <a:custGeom>
            <a:avLst/>
            <a:gdLst/>
            <a:ahLst/>
            <a:cxnLst/>
            <a:rect l="l" t="t" r="r" b="b"/>
            <a:pathLst>
              <a:path w="200416" h="200416">
                <a:moveTo>
                  <a:pt x="137747" y="109603"/>
                </a:moveTo>
                <a:lnTo>
                  <a:pt x="63022" y="109603"/>
                </a:lnTo>
                <a:cubicBezTo>
                  <a:pt x="64157" y="134851"/>
                  <a:pt x="69754" y="158102"/>
                  <a:pt x="77701" y="175130"/>
                </a:cubicBezTo>
                <a:cubicBezTo>
                  <a:pt x="82163" y="184720"/>
                  <a:pt x="86978" y="191492"/>
                  <a:pt x="91440" y="195641"/>
                </a:cubicBezTo>
                <a:cubicBezTo>
                  <a:pt x="95824" y="199751"/>
                  <a:pt x="98838" y="200416"/>
                  <a:pt x="100404" y="200416"/>
                </a:cubicBezTo>
                <a:cubicBezTo>
                  <a:pt x="101970" y="200416"/>
                  <a:pt x="104984" y="199751"/>
                  <a:pt x="109368" y="195641"/>
                </a:cubicBezTo>
                <a:cubicBezTo>
                  <a:pt x="113830" y="191492"/>
                  <a:pt x="118645" y="184681"/>
                  <a:pt x="123107" y="175130"/>
                </a:cubicBezTo>
                <a:cubicBezTo>
                  <a:pt x="131054" y="158102"/>
                  <a:pt x="136651" y="134851"/>
                  <a:pt x="137786" y="109603"/>
                </a:cubicBezTo>
                <a:close/>
                <a:moveTo>
                  <a:pt x="62982" y="90814"/>
                </a:moveTo>
                <a:lnTo>
                  <a:pt x="137708" y="90814"/>
                </a:lnTo>
                <a:cubicBezTo>
                  <a:pt x="136612" y="65566"/>
                  <a:pt x="131014" y="42314"/>
                  <a:pt x="123068" y="25287"/>
                </a:cubicBezTo>
                <a:cubicBezTo>
                  <a:pt x="118606" y="15736"/>
                  <a:pt x="113791" y="8925"/>
                  <a:pt x="109329" y="4776"/>
                </a:cubicBezTo>
                <a:cubicBezTo>
                  <a:pt x="104945" y="665"/>
                  <a:pt x="101931" y="0"/>
                  <a:pt x="100365" y="0"/>
                </a:cubicBezTo>
                <a:cubicBezTo>
                  <a:pt x="98799" y="0"/>
                  <a:pt x="95785" y="665"/>
                  <a:pt x="91401" y="4776"/>
                </a:cubicBezTo>
                <a:cubicBezTo>
                  <a:pt x="86938" y="8925"/>
                  <a:pt x="82124" y="15736"/>
                  <a:pt x="77661" y="25287"/>
                </a:cubicBezTo>
                <a:cubicBezTo>
                  <a:pt x="69715" y="42314"/>
                  <a:pt x="64118" y="65566"/>
                  <a:pt x="62982" y="90814"/>
                </a:cubicBezTo>
                <a:close/>
                <a:moveTo>
                  <a:pt x="44193" y="90814"/>
                </a:moveTo>
                <a:cubicBezTo>
                  <a:pt x="45563" y="57307"/>
                  <a:pt x="54214" y="26187"/>
                  <a:pt x="66858" y="5754"/>
                </a:cubicBezTo>
                <a:cubicBezTo>
                  <a:pt x="30806" y="18515"/>
                  <a:pt x="4267" y="51357"/>
                  <a:pt x="587" y="90814"/>
                </a:cubicBezTo>
                <a:lnTo>
                  <a:pt x="44193" y="90814"/>
                </a:lnTo>
                <a:close/>
                <a:moveTo>
                  <a:pt x="587" y="109603"/>
                </a:moveTo>
                <a:cubicBezTo>
                  <a:pt x="4267" y="149060"/>
                  <a:pt x="30806" y="181901"/>
                  <a:pt x="66858" y="194662"/>
                </a:cubicBezTo>
                <a:cubicBezTo>
                  <a:pt x="54214" y="174229"/>
                  <a:pt x="45563" y="143110"/>
                  <a:pt x="44193" y="109603"/>
                </a:cubicBezTo>
                <a:lnTo>
                  <a:pt x="587" y="109603"/>
                </a:lnTo>
                <a:close/>
                <a:moveTo>
                  <a:pt x="156536" y="109603"/>
                </a:moveTo>
                <a:cubicBezTo>
                  <a:pt x="155166" y="143110"/>
                  <a:pt x="146515" y="174229"/>
                  <a:pt x="133872" y="194662"/>
                </a:cubicBezTo>
                <a:cubicBezTo>
                  <a:pt x="169923" y="181862"/>
                  <a:pt x="196463" y="149060"/>
                  <a:pt x="200142" y="109603"/>
                </a:cubicBezTo>
                <a:lnTo>
                  <a:pt x="156536" y="109603"/>
                </a:lnTo>
                <a:close/>
                <a:moveTo>
                  <a:pt x="200142" y="90814"/>
                </a:moveTo>
                <a:cubicBezTo>
                  <a:pt x="196463" y="51357"/>
                  <a:pt x="169923" y="18515"/>
                  <a:pt x="133872" y="5754"/>
                </a:cubicBezTo>
                <a:cubicBezTo>
                  <a:pt x="146515" y="26187"/>
                  <a:pt x="155166" y="57307"/>
                  <a:pt x="156536" y="90814"/>
                </a:cubicBezTo>
                <a:lnTo>
                  <a:pt x="200142" y="90814"/>
                </a:lnTo>
                <a:close/>
              </a:path>
            </a:pathLst>
          </a:custGeom>
          <a:solidFill>
            <a:srgbClr val="6366F1"/>
          </a:solidFill>
          <a:ln/>
        </p:spPr>
      </p:sp>
      <p:sp>
        <p:nvSpPr>
          <p:cNvPr id="59" name="Text 57"/>
          <p:cNvSpPr/>
          <p:nvPr/>
        </p:nvSpPr>
        <p:spPr>
          <a:xfrm>
            <a:off x="9124480" y="5177425"/>
            <a:ext cx="2496855" cy="2338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315" b="1" dirty="0">
                <a:solidFill>
                  <a:srgbClr val="6366F1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3</a:t>
            </a:r>
            <a:endParaRPr lang="en-US" sz="1600" dirty="0"/>
          </a:p>
        </p:txBody>
      </p:sp>
      <p:sp>
        <p:nvSpPr>
          <p:cNvPr id="60" name="Text 58"/>
          <p:cNvSpPr/>
          <p:nvPr/>
        </p:nvSpPr>
        <p:spPr>
          <a:xfrm>
            <a:off x="9137006" y="5411244"/>
            <a:ext cx="2471803" cy="16701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921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Geographic Regions</a:t>
            </a:r>
            <a:endParaRPr lang="en-US" sz="1600" dirty="0"/>
          </a:p>
        </p:txBody>
      </p:sp>
      <p:sp>
        <p:nvSpPr>
          <p:cNvPr id="61" name="Shape 59"/>
          <p:cNvSpPr/>
          <p:nvPr/>
        </p:nvSpPr>
        <p:spPr>
          <a:xfrm>
            <a:off x="6351322" y="5778674"/>
            <a:ext cx="2613764" cy="868471"/>
          </a:xfrm>
          <a:custGeom>
            <a:avLst/>
            <a:gdLst/>
            <a:ahLst/>
            <a:cxnLst/>
            <a:rect l="l" t="t" r="r" b="b"/>
            <a:pathLst>
              <a:path w="2613764" h="868471">
                <a:moveTo>
                  <a:pt x="66803" y="0"/>
                </a:moveTo>
                <a:lnTo>
                  <a:pt x="2546962" y="0"/>
                </a:lnTo>
                <a:cubicBezTo>
                  <a:pt x="2583856" y="0"/>
                  <a:pt x="2613764" y="29909"/>
                  <a:pt x="2613764" y="66803"/>
                </a:cubicBezTo>
                <a:lnTo>
                  <a:pt x="2613764" y="801668"/>
                </a:lnTo>
                <a:cubicBezTo>
                  <a:pt x="2613764" y="838563"/>
                  <a:pt x="2583856" y="868471"/>
                  <a:pt x="2546962" y="868471"/>
                </a:cubicBezTo>
                <a:lnTo>
                  <a:pt x="66803" y="868471"/>
                </a:lnTo>
                <a:cubicBezTo>
                  <a:pt x="29909" y="868471"/>
                  <a:pt x="0" y="838563"/>
                  <a:pt x="0" y="801668"/>
                </a:cubicBezTo>
                <a:lnTo>
                  <a:pt x="0" y="66803"/>
                </a:lnTo>
                <a:cubicBezTo>
                  <a:pt x="0" y="29933"/>
                  <a:pt x="29933" y="0"/>
                  <a:pt x="66803" y="0"/>
                </a:cubicBezTo>
                <a:close/>
              </a:path>
            </a:pathLst>
          </a:custGeom>
          <a:solidFill>
            <a:srgbClr val="191919"/>
          </a:solidFill>
          <a:ln/>
        </p:spPr>
      </p:sp>
      <p:sp>
        <p:nvSpPr>
          <p:cNvPr id="62" name="Shape 60"/>
          <p:cNvSpPr/>
          <p:nvPr/>
        </p:nvSpPr>
        <p:spPr>
          <a:xfrm>
            <a:off x="7558309" y="5878882"/>
            <a:ext cx="200416" cy="200416"/>
          </a:xfrm>
          <a:custGeom>
            <a:avLst/>
            <a:gdLst/>
            <a:ahLst/>
            <a:cxnLst/>
            <a:rect l="l" t="t" r="r" b="b"/>
            <a:pathLst>
              <a:path w="200416" h="200416">
                <a:moveTo>
                  <a:pt x="87682" y="0"/>
                </a:moveTo>
                <a:lnTo>
                  <a:pt x="87682" y="25052"/>
                </a:lnTo>
                <a:cubicBezTo>
                  <a:pt x="87682" y="28497"/>
                  <a:pt x="90501" y="31315"/>
                  <a:pt x="93945" y="31315"/>
                </a:cubicBezTo>
                <a:lnTo>
                  <a:pt x="106471" y="31315"/>
                </a:lnTo>
                <a:cubicBezTo>
                  <a:pt x="109916" y="31315"/>
                  <a:pt x="112734" y="28497"/>
                  <a:pt x="112734" y="25052"/>
                </a:cubicBezTo>
                <a:lnTo>
                  <a:pt x="112734" y="0"/>
                </a:lnTo>
                <a:lnTo>
                  <a:pt x="125260" y="0"/>
                </a:lnTo>
                <a:cubicBezTo>
                  <a:pt x="139078" y="0"/>
                  <a:pt x="150312" y="11234"/>
                  <a:pt x="150312" y="25052"/>
                </a:cubicBezTo>
                <a:lnTo>
                  <a:pt x="150312" y="75156"/>
                </a:lnTo>
                <a:cubicBezTo>
                  <a:pt x="150312" y="77309"/>
                  <a:pt x="150038" y="79423"/>
                  <a:pt x="149529" y="81419"/>
                </a:cubicBezTo>
                <a:lnTo>
                  <a:pt x="50887" y="81419"/>
                </a:lnTo>
                <a:cubicBezTo>
                  <a:pt x="50378" y="79423"/>
                  <a:pt x="50104" y="77309"/>
                  <a:pt x="50104" y="75156"/>
                </a:cubicBezTo>
                <a:lnTo>
                  <a:pt x="50104" y="25052"/>
                </a:lnTo>
                <a:cubicBezTo>
                  <a:pt x="50104" y="11234"/>
                  <a:pt x="61338" y="0"/>
                  <a:pt x="75156" y="0"/>
                </a:cubicBezTo>
                <a:lnTo>
                  <a:pt x="87682" y="0"/>
                </a:lnTo>
                <a:close/>
                <a:moveTo>
                  <a:pt x="125260" y="200416"/>
                </a:moveTo>
                <a:cubicBezTo>
                  <a:pt x="120876" y="200416"/>
                  <a:pt x="116727" y="199281"/>
                  <a:pt x="113126" y="197285"/>
                </a:cubicBezTo>
                <a:cubicBezTo>
                  <a:pt x="116844" y="190826"/>
                  <a:pt x="118997" y="183350"/>
                  <a:pt x="118997" y="175364"/>
                </a:cubicBezTo>
                <a:lnTo>
                  <a:pt x="118997" y="125260"/>
                </a:lnTo>
                <a:cubicBezTo>
                  <a:pt x="118997" y="117275"/>
                  <a:pt x="116844" y="109798"/>
                  <a:pt x="113126" y="103340"/>
                </a:cubicBezTo>
                <a:cubicBezTo>
                  <a:pt x="116727" y="101343"/>
                  <a:pt x="120837" y="100208"/>
                  <a:pt x="125260" y="100208"/>
                </a:cubicBezTo>
                <a:lnTo>
                  <a:pt x="137786" y="100208"/>
                </a:lnTo>
                <a:lnTo>
                  <a:pt x="137786" y="125260"/>
                </a:lnTo>
                <a:cubicBezTo>
                  <a:pt x="137786" y="128705"/>
                  <a:pt x="140605" y="131523"/>
                  <a:pt x="144049" y="131523"/>
                </a:cubicBezTo>
                <a:lnTo>
                  <a:pt x="156575" y="131523"/>
                </a:lnTo>
                <a:cubicBezTo>
                  <a:pt x="160020" y="131523"/>
                  <a:pt x="162838" y="128705"/>
                  <a:pt x="162838" y="125260"/>
                </a:cubicBezTo>
                <a:lnTo>
                  <a:pt x="162838" y="100208"/>
                </a:lnTo>
                <a:lnTo>
                  <a:pt x="175364" y="100208"/>
                </a:lnTo>
                <a:cubicBezTo>
                  <a:pt x="189182" y="100208"/>
                  <a:pt x="200416" y="111443"/>
                  <a:pt x="200416" y="125260"/>
                </a:cubicBezTo>
                <a:lnTo>
                  <a:pt x="200416" y="175364"/>
                </a:lnTo>
                <a:cubicBezTo>
                  <a:pt x="200416" y="189182"/>
                  <a:pt x="189182" y="200416"/>
                  <a:pt x="175364" y="200416"/>
                </a:cubicBezTo>
                <a:lnTo>
                  <a:pt x="125260" y="200416"/>
                </a:lnTo>
                <a:close/>
                <a:moveTo>
                  <a:pt x="0" y="125260"/>
                </a:moveTo>
                <a:cubicBezTo>
                  <a:pt x="0" y="111443"/>
                  <a:pt x="11234" y="100208"/>
                  <a:pt x="25052" y="100208"/>
                </a:cubicBezTo>
                <a:lnTo>
                  <a:pt x="37578" y="100208"/>
                </a:lnTo>
                <a:lnTo>
                  <a:pt x="37578" y="125260"/>
                </a:lnTo>
                <a:cubicBezTo>
                  <a:pt x="37578" y="128705"/>
                  <a:pt x="40396" y="131523"/>
                  <a:pt x="43841" y="131523"/>
                </a:cubicBezTo>
                <a:lnTo>
                  <a:pt x="56367" y="131523"/>
                </a:lnTo>
                <a:cubicBezTo>
                  <a:pt x="59812" y="131523"/>
                  <a:pt x="62630" y="128705"/>
                  <a:pt x="62630" y="125260"/>
                </a:cubicBezTo>
                <a:lnTo>
                  <a:pt x="62630" y="100208"/>
                </a:lnTo>
                <a:lnTo>
                  <a:pt x="75156" y="100208"/>
                </a:lnTo>
                <a:cubicBezTo>
                  <a:pt x="88974" y="100208"/>
                  <a:pt x="100208" y="111443"/>
                  <a:pt x="100208" y="125260"/>
                </a:cubicBezTo>
                <a:lnTo>
                  <a:pt x="100208" y="175364"/>
                </a:lnTo>
                <a:cubicBezTo>
                  <a:pt x="100208" y="189182"/>
                  <a:pt x="88974" y="200416"/>
                  <a:pt x="75156" y="200416"/>
                </a:cubicBezTo>
                <a:lnTo>
                  <a:pt x="25052" y="200416"/>
                </a:lnTo>
                <a:cubicBezTo>
                  <a:pt x="11234" y="200416"/>
                  <a:pt x="0" y="189182"/>
                  <a:pt x="0" y="175364"/>
                </a:cubicBezTo>
                <a:lnTo>
                  <a:pt x="0" y="125260"/>
                </a:lnTo>
                <a:close/>
              </a:path>
            </a:pathLst>
          </a:custGeom>
          <a:solidFill>
            <a:srgbClr val="6366F1"/>
          </a:solidFill>
          <a:ln/>
        </p:spPr>
      </p:sp>
      <p:sp>
        <p:nvSpPr>
          <p:cNvPr id="63" name="Text 61"/>
          <p:cNvSpPr/>
          <p:nvPr/>
        </p:nvSpPr>
        <p:spPr>
          <a:xfrm>
            <a:off x="6409777" y="6146104"/>
            <a:ext cx="2496855" cy="2338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315" b="1" dirty="0">
                <a:solidFill>
                  <a:srgbClr val="6366F1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90 Days</a:t>
            </a:r>
            <a:endParaRPr lang="en-US" sz="1600" dirty="0"/>
          </a:p>
        </p:txBody>
      </p:sp>
      <p:sp>
        <p:nvSpPr>
          <p:cNvPr id="64" name="Text 62"/>
          <p:cNvSpPr/>
          <p:nvPr/>
        </p:nvSpPr>
        <p:spPr>
          <a:xfrm>
            <a:off x="6422303" y="6379923"/>
            <a:ext cx="2471803" cy="16701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921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Inventory Buffer</a:t>
            </a:r>
            <a:endParaRPr lang="en-US" sz="1600" dirty="0"/>
          </a:p>
        </p:txBody>
      </p:sp>
      <p:sp>
        <p:nvSpPr>
          <p:cNvPr id="65" name="Shape 63"/>
          <p:cNvSpPr/>
          <p:nvPr/>
        </p:nvSpPr>
        <p:spPr>
          <a:xfrm>
            <a:off x="9066025" y="5778674"/>
            <a:ext cx="2613764" cy="868471"/>
          </a:xfrm>
          <a:custGeom>
            <a:avLst/>
            <a:gdLst/>
            <a:ahLst/>
            <a:cxnLst/>
            <a:rect l="l" t="t" r="r" b="b"/>
            <a:pathLst>
              <a:path w="2613764" h="868471">
                <a:moveTo>
                  <a:pt x="66803" y="0"/>
                </a:moveTo>
                <a:lnTo>
                  <a:pt x="2546962" y="0"/>
                </a:lnTo>
                <a:cubicBezTo>
                  <a:pt x="2583856" y="0"/>
                  <a:pt x="2613764" y="29909"/>
                  <a:pt x="2613764" y="66803"/>
                </a:cubicBezTo>
                <a:lnTo>
                  <a:pt x="2613764" y="801668"/>
                </a:lnTo>
                <a:cubicBezTo>
                  <a:pt x="2613764" y="838563"/>
                  <a:pt x="2583856" y="868471"/>
                  <a:pt x="2546962" y="868471"/>
                </a:cubicBezTo>
                <a:lnTo>
                  <a:pt x="66803" y="868471"/>
                </a:lnTo>
                <a:cubicBezTo>
                  <a:pt x="29909" y="868471"/>
                  <a:pt x="0" y="838563"/>
                  <a:pt x="0" y="801668"/>
                </a:cubicBezTo>
                <a:lnTo>
                  <a:pt x="0" y="66803"/>
                </a:lnTo>
                <a:cubicBezTo>
                  <a:pt x="0" y="29933"/>
                  <a:pt x="29933" y="0"/>
                  <a:pt x="66803" y="0"/>
                </a:cubicBezTo>
                <a:close/>
              </a:path>
            </a:pathLst>
          </a:custGeom>
          <a:solidFill>
            <a:srgbClr val="191919"/>
          </a:solidFill>
          <a:ln/>
        </p:spPr>
      </p:sp>
      <p:sp>
        <p:nvSpPr>
          <p:cNvPr id="66" name="Shape 64"/>
          <p:cNvSpPr/>
          <p:nvPr/>
        </p:nvSpPr>
        <p:spPr>
          <a:xfrm>
            <a:off x="10260487" y="5878882"/>
            <a:ext cx="225468" cy="200416"/>
          </a:xfrm>
          <a:custGeom>
            <a:avLst/>
            <a:gdLst/>
            <a:ahLst/>
            <a:cxnLst/>
            <a:rect l="l" t="t" r="r" b="b"/>
            <a:pathLst>
              <a:path w="225468" h="200416">
                <a:moveTo>
                  <a:pt x="105258" y="33351"/>
                </a:moveTo>
                <a:lnTo>
                  <a:pt x="59616" y="84081"/>
                </a:lnTo>
                <a:cubicBezTo>
                  <a:pt x="57815" y="86077"/>
                  <a:pt x="57894" y="89170"/>
                  <a:pt x="59812" y="91088"/>
                </a:cubicBezTo>
                <a:cubicBezTo>
                  <a:pt x="71751" y="103027"/>
                  <a:pt x="91127" y="103027"/>
                  <a:pt x="103066" y="91088"/>
                </a:cubicBezTo>
                <a:lnTo>
                  <a:pt x="115513" y="78640"/>
                </a:lnTo>
                <a:cubicBezTo>
                  <a:pt x="117158" y="76996"/>
                  <a:pt x="119232" y="76096"/>
                  <a:pt x="121346" y="75939"/>
                </a:cubicBezTo>
                <a:cubicBezTo>
                  <a:pt x="124008" y="75704"/>
                  <a:pt x="126748" y="76604"/>
                  <a:pt x="128783" y="78640"/>
                </a:cubicBezTo>
                <a:lnTo>
                  <a:pt x="197911" y="147181"/>
                </a:lnTo>
                <a:lnTo>
                  <a:pt x="225468" y="125260"/>
                </a:lnTo>
                <a:lnTo>
                  <a:pt x="225468" y="12526"/>
                </a:lnTo>
                <a:lnTo>
                  <a:pt x="181627" y="37578"/>
                </a:lnTo>
                <a:lnTo>
                  <a:pt x="172311" y="31354"/>
                </a:lnTo>
                <a:cubicBezTo>
                  <a:pt x="166126" y="27244"/>
                  <a:pt x="158885" y="25052"/>
                  <a:pt x="151448" y="25052"/>
                </a:cubicBezTo>
                <a:lnTo>
                  <a:pt x="123890" y="25052"/>
                </a:lnTo>
                <a:cubicBezTo>
                  <a:pt x="123460" y="25052"/>
                  <a:pt x="122990" y="25052"/>
                  <a:pt x="122559" y="25091"/>
                </a:cubicBezTo>
                <a:cubicBezTo>
                  <a:pt x="115944" y="25443"/>
                  <a:pt x="109720" y="28418"/>
                  <a:pt x="105258" y="33351"/>
                </a:cubicBezTo>
                <a:close/>
                <a:moveTo>
                  <a:pt x="45642" y="71516"/>
                </a:moveTo>
                <a:lnTo>
                  <a:pt x="87447" y="25052"/>
                </a:lnTo>
                <a:lnTo>
                  <a:pt x="71946" y="25052"/>
                </a:lnTo>
                <a:cubicBezTo>
                  <a:pt x="61965" y="25052"/>
                  <a:pt x="52414" y="29006"/>
                  <a:pt x="45368" y="36051"/>
                </a:cubicBezTo>
                <a:lnTo>
                  <a:pt x="43841" y="37578"/>
                </a:lnTo>
                <a:lnTo>
                  <a:pt x="0" y="12526"/>
                </a:lnTo>
                <a:lnTo>
                  <a:pt x="0" y="125260"/>
                </a:lnTo>
                <a:lnTo>
                  <a:pt x="61221" y="176265"/>
                </a:lnTo>
                <a:cubicBezTo>
                  <a:pt x="70224" y="183780"/>
                  <a:pt x="81576" y="187890"/>
                  <a:pt x="93280" y="187890"/>
                </a:cubicBezTo>
                <a:lnTo>
                  <a:pt x="99425" y="187890"/>
                </a:lnTo>
                <a:lnTo>
                  <a:pt x="96685" y="185150"/>
                </a:lnTo>
                <a:cubicBezTo>
                  <a:pt x="93006" y="181471"/>
                  <a:pt x="93006" y="175521"/>
                  <a:pt x="96685" y="171881"/>
                </a:cubicBezTo>
                <a:cubicBezTo>
                  <a:pt x="100365" y="168240"/>
                  <a:pt x="106315" y="168201"/>
                  <a:pt x="109955" y="171881"/>
                </a:cubicBezTo>
                <a:lnTo>
                  <a:pt x="126004" y="187930"/>
                </a:lnTo>
                <a:lnTo>
                  <a:pt x="129527" y="187930"/>
                </a:lnTo>
                <a:cubicBezTo>
                  <a:pt x="137003" y="187930"/>
                  <a:pt x="144323" y="186246"/>
                  <a:pt x="150978" y="183115"/>
                </a:cubicBezTo>
                <a:lnTo>
                  <a:pt x="140526" y="172624"/>
                </a:lnTo>
                <a:cubicBezTo>
                  <a:pt x="136847" y="168945"/>
                  <a:pt x="136847" y="162995"/>
                  <a:pt x="140526" y="159355"/>
                </a:cubicBezTo>
                <a:cubicBezTo>
                  <a:pt x="144206" y="155714"/>
                  <a:pt x="150156" y="155675"/>
                  <a:pt x="153796" y="159355"/>
                </a:cubicBezTo>
                <a:lnTo>
                  <a:pt x="166322" y="171881"/>
                </a:lnTo>
                <a:lnTo>
                  <a:pt x="173172" y="165030"/>
                </a:lnTo>
                <a:cubicBezTo>
                  <a:pt x="176656" y="161547"/>
                  <a:pt x="177674" y="156497"/>
                  <a:pt x="176147" y="152074"/>
                </a:cubicBezTo>
                <a:lnTo>
                  <a:pt x="122168" y="98525"/>
                </a:lnTo>
                <a:lnTo>
                  <a:pt x="116335" y="104357"/>
                </a:lnTo>
                <a:cubicBezTo>
                  <a:pt x="97038" y="123655"/>
                  <a:pt x="65801" y="123655"/>
                  <a:pt x="46503" y="104357"/>
                </a:cubicBezTo>
                <a:cubicBezTo>
                  <a:pt x="37500" y="95354"/>
                  <a:pt x="37148" y="80910"/>
                  <a:pt x="45642" y="71477"/>
                </a:cubicBezTo>
                <a:close/>
              </a:path>
            </a:pathLst>
          </a:custGeom>
          <a:solidFill>
            <a:srgbClr val="6366F1"/>
          </a:solidFill>
          <a:ln/>
        </p:spPr>
      </p:sp>
      <p:sp>
        <p:nvSpPr>
          <p:cNvPr id="67" name="Text 65"/>
          <p:cNvSpPr/>
          <p:nvPr/>
        </p:nvSpPr>
        <p:spPr>
          <a:xfrm>
            <a:off x="9124480" y="6146104"/>
            <a:ext cx="2496855" cy="2338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315" b="1" dirty="0">
                <a:solidFill>
                  <a:srgbClr val="6366F1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Dual</a:t>
            </a:r>
            <a:endParaRPr lang="en-US" sz="1600" dirty="0"/>
          </a:p>
        </p:txBody>
      </p:sp>
      <p:sp>
        <p:nvSpPr>
          <p:cNvPr id="68" name="Text 66"/>
          <p:cNvSpPr/>
          <p:nvPr/>
        </p:nvSpPr>
        <p:spPr>
          <a:xfrm>
            <a:off x="9137006" y="6379923"/>
            <a:ext cx="2471803" cy="16701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921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Sourcing Strategy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19191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web-img.moonshot.cn/img/thumbs.dreamstime.com/d7ff35fac537807dd5c8e35eeea88f54c274f27f.jpg">    </p:cNvPr>
          <p:cNvPicPr>
            <a:picLocks noChangeAspect="1"/>
          </p:cNvPicPr>
          <p:nvPr/>
        </p:nvPicPr>
        <p:blipFill>
          <a:blip r:embed="rId1">
            <a:alphaModFix amt="20000"/>
          </a:blip>
          <a:srcRect l="0" r="0" t="0" b="0"/>
          <a:stretch/>
        </p:blipFill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 rotWithShape="1" flip="none">
            <a:gsLst>
              <a:gs pos="0">
                <a:srgbClr val="191919">
                  <a:alpha val="95000"/>
                </a:srgbClr>
              </a:gs>
              <a:gs pos="50000">
                <a:srgbClr val="191919">
                  <a:alpha val="85000"/>
                </a:srgbClr>
              </a:gs>
              <a:gs pos="100000">
                <a:srgbClr val="191919">
                  <a:alpha val="70000"/>
                </a:srgbClr>
              </a:gs>
            </a:gsLst>
            <a:lin ang="2700000" scaled="1"/>
          </a:gradFill>
          <a:ln/>
        </p:spPr>
      </p:sp>
      <p:sp>
        <p:nvSpPr>
          <p:cNvPr id="4" name="Shape 1"/>
          <p:cNvSpPr/>
          <p:nvPr/>
        </p:nvSpPr>
        <p:spPr>
          <a:xfrm>
            <a:off x="384810" y="574361"/>
            <a:ext cx="1303020" cy="388620"/>
          </a:xfrm>
          <a:custGeom>
            <a:avLst/>
            <a:gdLst/>
            <a:ahLst/>
            <a:cxnLst/>
            <a:rect l="l" t="t" r="r" b="b"/>
            <a:pathLst>
              <a:path w="1303020" h="388620">
                <a:moveTo>
                  <a:pt x="38100" y="0"/>
                </a:moveTo>
                <a:lnTo>
                  <a:pt x="1264920" y="0"/>
                </a:lnTo>
                <a:cubicBezTo>
                  <a:pt x="1285962" y="0"/>
                  <a:pt x="1303020" y="17058"/>
                  <a:pt x="1303020" y="38100"/>
                </a:cubicBezTo>
                <a:lnTo>
                  <a:pt x="1303020" y="350520"/>
                </a:lnTo>
                <a:cubicBezTo>
                  <a:pt x="1303020" y="371562"/>
                  <a:pt x="1285962" y="388620"/>
                  <a:pt x="1264920" y="388620"/>
                </a:cubicBezTo>
                <a:lnTo>
                  <a:pt x="38100" y="388620"/>
                </a:lnTo>
                <a:cubicBezTo>
                  <a:pt x="17058" y="388620"/>
                  <a:pt x="0" y="371562"/>
                  <a:pt x="0" y="35052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6366F1">
              <a:alpha val="20000"/>
            </a:srgbClr>
          </a:solidFill>
          <a:ln w="10160">
            <a:solidFill>
              <a:srgbClr val="6366F1">
                <a:alpha val="40000"/>
              </a:srgbClr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541020" y="677233"/>
            <a:ext cx="1059418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spc="105" kern="0" dirty="0">
                <a:solidFill>
                  <a:srgbClr val="6366F1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CONCLUSION</a:t>
            </a:r>
            <a:endParaRPr lang="en-US" sz="1600" dirty="0"/>
          </a:p>
        </p:txBody>
      </p:sp>
      <p:sp>
        <p:nvSpPr>
          <p:cNvPr id="6" name="Text 3"/>
          <p:cNvSpPr/>
          <p:nvPr/>
        </p:nvSpPr>
        <p:spPr>
          <a:xfrm>
            <a:off x="381000" y="1195388"/>
            <a:ext cx="11715750" cy="142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4500" b="1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Positioned for</a:t>
            </a:r>
            <a:endParaRPr lang="en-US" sz="1600" dirty="0"/>
          </a:p>
          <a:p>
            <a:pPr>
              <a:lnSpc>
                <a:spcPct val="100000"/>
              </a:lnSpc>
            </a:pPr>
            <a:r>
              <a:rPr lang="en-US" sz="4500" b="1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Continued Growth</a:t>
            </a:r>
            <a:endParaRPr lang="en-US" sz="1600" dirty="0"/>
          </a:p>
        </p:txBody>
      </p:sp>
      <p:sp>
        <p:nvSpPr>
          <p:cNvPr id="7" name="Text 4"/>
          <p:cNvSpPr/>
          <p:nvPr/>
        </p:nvSpPr>
        <p:spPr>
          <a:xfrm>
            <a:off x="381000" y="3157538"/>
            <a:ext cx="8648700" cy="7429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800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Q3 2024 demonstrates that our strategic investments in </a:t>
            </a:r>
            <a:pPr>
              <a:lnSpc>
                <a:spcPct val="140000"/>
              </a:lnSpc>
            </a:pPr>
            <a:r>
              <a:rPr lang="en-US" sz="1800" b="1" dirty="0">
                <a:solidFill>
                  <a:srgbClr val="6366F1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market expansion</a:t>
            </a:r>
            <a:pPr>
              <a:lnSpc>
                <a:spcPct val="140000"/>
              </a:lnSpc>
            </a:pPr>
            <a:r>
              <a:rPr lang="en-US" sz="1800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, </a:t>
            </a:r>
            <a:pPr>
              <a:lnSpc>
                <a:spcPct val="140000"/>
              </a:lnSpc>
            </a:pPr>
            <a:r>
              <a:rPr lang="en-US" sz="1800" b="1" dirty="0">
                <a:solidFill>
                  <a:srgbClr val="6366F1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operational efficiency</a:t>
            </a:r>
            <a:pPr>
              <a:lnSpc>
                <a:spcPct val="140000"/>
              </a:lnSpc>
            </a:pPr>
            <a:r>
              <a:rPr lang="en-US" sz="1800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, and </a:t>
            </a:r>
            <a:pPr>
              <a:lnSpc>
                <a:spcPct val="140000"/>
              </a:lnSpc>
            </a:pPr>
            <a:r>
              <a:rPr lang="en-US" sz="1800" b="1" dirty="0">
                <a:solidFill>
                  <a:srgbClr val="6366F1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product innovation</a:t>
            </a:r>
            <a:pPr>
              <a:lnSpc>
                <a:spcPct val="140000"/>
              </a:lnSpc>
            </a:pPr>
            <a:r>
              <a:rPr lang="en-US" sz="1800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 are yielding measurable returns.</a:t>
            </a:r>
            <a:endParaRPr lang="en-US" sz="1600" dirty="0"/>
          </a:p>
        </p:txBody>
      </p:sp>
      <p:sp>
        <p:nvSpPr>
          <p:cNvPr id="8" name="Text 5"/>
          <p:cNvSpPr/>
          <p:nvPr/>
        </p:nvSpPr>
        <p:spPr>
          <a:xfrm>
            <a:off x="381000" y="4129088"/>
            <a:ext cx="8629650" cy="6191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500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With diversified revenue streams, improved profitability metrics, and strong cash generation, we remain focused on profitable expansion, customer satisfaction, and sustainable value creation.</a:t>
            </a:r>
            <a:endParaRPr lang="en-US" sz="1600" dirty="0"/>
          </a:p>
        </p:txBody>
      </p:sp>
      <p:sp>
        <p:nvSpPr>
          <p:cNvPr id="9" name="Shape 6"/>
          <p:cNvSpPr/>
          <p:nvPr/>
        </p:nvSpPr>
        <p:spPr>
          <a:xfrm>
            <a:off x="384810" y="5133022"/>
            <a:ext cx="2674620" cy="1150620"/>
          </a:xfrm>
          <a:custGeom>
            <a:avLst/>
            <a:gdLst/>
            <a:ahLst/>
            <a:cxnLst/>
            <a:rect l="l" t="t" r="r" b="b"/>
            <a:pathLst>
              <a:path w="2674620" h="1150620">
                <a:moveTo>
                  <a:pt x="76206" y="0"/>
                </a:moveTo>
                <a:lnTo>
                  <a:pt x="2598414" y="0"/>
                </a:lnTo>
                <a:cubicBezTo>
                  <a:pt x="2640502" y="0"/>
                  <a:pt x="2674620" y="34118"/>
                  <a:pt x="2674620" y="76206"/>
                </a:cubicBezTo>
                <a:lnTo>
                  <a:pt x="2674620" y="1074414"/>
                </a:lnTo>
                <a:cubicBezTo>
                  <a:pt x="2674620" y="1116502"/>
                  <a:pt x="2640502" y="1150620"/>
                  <a:pt x="2598414" y="1150620"/>
                </a:cubicBezTo>
                <a:lnTo>
                  <a:pt x="76206" y="1150620"/>
                </a:lnTo>
                <a:cubicBezTo>
                  <a:pt x="34118" y="1150620"/>
                  <a:pt x="0" y="1116502"/>
                  <a:pt x="0" y="1074414"/>
                </a:cubicBezTo>
                <a:lnTo>
                  <a:pt x="0" y="76206"/>
                </a:lnTo>
                <a:cubicBezTo>
                  <a:pt x="0" y="34147"/>
                  <a:pt x="34147" y="0"/>
                  <a:pt x="76206" y="0"/>
                </a:cubicBezTo>
                <a:close/>
              </a:path>
            </a:pathLst>
          </a:custGeom>
          <a:solidFill>
            <a:srgbClr val="262626">
              <a:alpha val="80000"/>
            </a:srgbClr>
          </a:solidFill>
          <a:ln w="10160">
            <a:solidFill>
              <a:srgbClr val="333333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617220" y="5365431"/>
            <a:ext cx="238125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700" b="1" dirty="0">
                <a:solidFill>
                  <a:srgbClr val="6366F1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$47.3M</a:t>
            </a:r>
            <a:endParaRPr lang="en-US" sz="1600" dirty="0"/>
          </a:p>
        </p:txBody>
      </p:sp>
      <p:sp>
        <p:nvSpPr>
          <p:cNvPr id="11" name="Text 8"/>
          <p:cNvSpPr/>
          <p:nvPr/>
        </p:nvSpPr>
        <p:spPr>
          <a:xfrm>
            <a:off x="617220" y="5822631"/>
            <a:ext cx="22860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Q3 Revenue</a:t>
            </a:r>
            <a:endParaRPr lang="en-US" sz="1600" dirty="0"/>
          </a:p>
        </p:txBody>
      </p:sp>
      <p:sp>
        <p:nvSpPr>
          <p:cNvPr id="12" name="Shape 9"/>
          <p:cNvSpPr/>
          <p:nvPr/>
        </p:nvSpPr>
        <p:spPr>
          <a:xfrm>
            <a:off x="3299460" y="5133022"/>
            <a:ext cx="2674620" cy="1150620"/>
          </a:xfrm>
          <a:custGeom>
            <a:avLst/>
            <a:gdLst/>
            <a:ahLst/>
            <a:cxnLst/>
            <a:rect l="l" t="t" r="r" b="b"/>
            <a:pathLst>
              <a:path w="2674620" h="1150620">
                <a:moveTo>
                  <a:pt x="76206" y="0"/>
                </a:moveTo>
                <a:lnTo>
                  <a:pt x="2598414" y="0"/>
                </a:lnTo>
                <a:cubicBezTo>
                  <a:pt x="2640502" y="0"/>
                  <a:pt x="2674620" y="34118"/>
                  <a:pt x="2674620" y="76206"/>
                </a:cubicBezTo>
                <a:lnTo>
                  <a:pt x="2674620" y="1074414"/>
                </a:lnTo>
                <a:cubicBezTo>
                  <a:pt x="2674620" y="1116502"/>
                  <a:pt x="2640502" y="1150620"/>
                  <a:pt x="2598414" y="1150620"/>
                </a:cubicBezTo>
                <a:lnTo>
                  <a:pt x="76206" y="1150620"/>
                </a:lnTo>
                <a:cubicBezTo>
                  <a:pt x="34118" y="1150620"/>
                  <a:pt x="0" y="1116502"/>
                  <a:pt x="0" y="1074414"/>
                </a:cubicBezTo>
                <a:lnTo>
                  <a:pt x="0" y="76206"/>
                </a:lnTo>
                <a:cubicBezTo>
                  <a:pt x="0" y="34147"/>
                  <a:pt x="34147" y="0"/>
                  <a:pt x="76206" y="0"/>
                </a:cubicBezTo>
                <a:close/>
              </a:path>
            </a:pathLst>
          </a:custGeom>
          <a:solidFill>
            <a:srgbClr val="262626">
              <a:alpha val="80000"/>
            </a:srgbClr>
          </a:solidFill>
          <a:ln w="10160">
            <a:solidFill>
              <a:srgbClr val="333333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3531870" y="5365431"/>
            <a:ext cx="238125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700" b="1" dirty="0">
                <a:solidFill>
                  <a:srgbClr val="6366F1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+12%</a:t>
            </a:r>
            <a:endParaRPr lang="en-US" sz="1600" dirty="0"/>
          </a:p>
        </p:txBody>
      </p:sp>
      <p:sp>
        <p:nvSpPr>
          <p:cNvPr id="14" name="Text 11"/>
          <p:cNvSpPr/>
          <p:nvPr/>
        </p:nvSpPr>
        <p:spPr>
          <a:xfrm>
            <a:off x="3531870" y="5822631"/>
            <a:ext cx="22860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YoY Growth</a:t>
            </a:r>
            <a:endParaRPr lang="en-US" sz="1600" dirty="0"/>
          </a:p>
        </p:txBody>
      </p:sp>
      <p:sp>
        <p:nvSpPr>
          <p:cNvPr id="15" name="Shape 12"/>
          <p:cNvSpPr/>
          <p:nvPr/>
        </p:nvSpPr>
        <p:spPr>
          <a:xfrm>
            <a:off x="6214110" y="5133022"/>
            <a:ext cx="2674620" cy="1150620"/>
          </a:xfrm>
          <a:custGeom>
            <a:avLst/>
            <a:gdLst/>
            <a:ahLst/>
            <a:cxnLst/>
            <a:rect l="l" t="t" r="r" b="b"/>
            <a:pathLst>
              <a:path w="2674620" h="1150620">
                <a:moveTo>
                  <a:pt x="76206" y="0"/>
                </a:moveTo>
                <a:lnTo>
                  <a:pt x="2598414" y="0"/>
                </a:lnTo>
                <a:cubicBezTo>
                  <a:pt x="2640502" y="0"/>
                  <a:pt x="2674620" y="34118"/>
                  <a:pt x="2674620" y="76206"/>
                </a:cubicBezTo>
                <a:lnTo>
                  <a:pt x="2674620" y="1074414"/>
                </a:lnTo>
                <a:cubicBezTo>
                  <a:pt x="2674620" y="1116502"/>
                  <a:pt x="2640502" y="1150620"/>
                  <a:pt x="2598414" y="1150620"/>
                </a:cubicBezTo>
                <a:lnTo>
                  <a:pt x="76206" y="1150620"/>
                </a:lnTo>
                <a:cubicBezTo>
                  <a:pt x="34118" y="1150620"/>
                  <a:pt x="0" y="1116502"/>
                  <a:pt x="0" y="1074414"/>
                </a:cubicBezTo>
                <a:lnTo>
                  <a:pt x="0" y="76206"/>
                </a:lnTo>
                <a:cubicBezTo>
                  <a:pt x="0" y="34147"/>
                  <a:pt x="34147" y="0"/>
                  <a:pt x="76206" y="0"/>
                </a:cubicBezTo>
                <a:close/>
              </a:path>
            </a:pathLst>
          </a:custGeom>
          <a:solidFill>
            <a:srgbClr val="262626">
              <a:alpha val="80000"/>
            </a:srgbClr>
          </a:solidFill>
          <a:ln w="10160">
            <a:solidFill>
              <a:srgbClr val="333333"/>
            </a:solidFill>
            <a:prstDash val="solid"/>
          </a:ln>
        </p:spPr>
      </p:sp>
      <p:sp>
        <p:nvSpPr>
          <p:cNvPr id="16" name="Text 13"/>
          <p:cNvSpPr/>
          <p:nvPr/>
        </p:nvSpPr>
        <p:spPr>
          <a:xfrm>
            <a:off x="6446520" y="5365431"/>
            <a:ext cx="238125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700" b="1" dirty="0">
                <a:solidFill>
                  <a:srgbClr val="6366F1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18.2%</a:t>
            </a:r>
            <a:endParaRPr lang="en-US" sz="1600" dirty="0"/>
          </a:p>
        </p:txBody>
      </p:sp>
      <p:sp>
        <p:nvSpPr>
          <p:cNvPr id="17" name="Text 14"/>
          <p:cNvSpPr/>
          <p:nvPr/>
        </p:nvSpPr>
        <p:spPr>
          <a:xfrm>
            <a:off x="6446520" y="5822631"/>
            <a:ext cx="22860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Operating Margin</a:t>
            </a:r>
            <a:endParaRPr lang="en-US" sz="1600" dirty="0"/>
          </a:p>
        </p:txBody>
      </p:sp>
      <p:sp>
        <p:nvSpPr>
          <p:cNvPr id="18" name="Shape 15"/>
          <p:cNvSpPr/>
          <p:nvPr/>
        </p:nvSpPr>
        <p:spPr>
          <a:xfrm>
            <a:off x="9128760" y="5133022"/>
            <a:ext cx="2674620" cy="1150620"/>
          </a:xfrm>
          <a:custGeom>
            <a:avLst/>
            <a:gdLst/>
            <a:ahLst/>
            <a:cxnLst/>
            <a:rect l="l" t="t" r="r" b="b"/>
            <a:pathLst>
              <a:path w="2674620" h="1150620">
                <a:moveTo>
                  <a:pt x="76206" y="0"/>
                </a:moveTo>
                <a:lnTo>
                  <a:pt x="2598414" y="0"/>
                </a:lnTo>
                <a:cubicBezTo>
                  <a:pt x="2640502" y="0"/>
                  <a:pt x="2674620" y="34118"/>
                  <a:pt x="2674620" y="76206"/>
                </a:cubicBezTo>
                <a:lnTo>
                  <a:pt x="2674620" y="1074414"/>
                </a:lnTo>
                <a:cubicBezTo>
                  <a:pt x="2674620" y="1116502"/>
                  <a:pt x="2640502" y="1150620"/>
                  <a:pt x="2598414" y="1150620"/>
                </a:cubicBezTo>
                <a:lnTo>
                  <a:pt x="76206" y="1150620"/>
                </a:lnTo>
                <a:cubicBezTo>
                  <a:pt x="34118" y="1150620"/>
                  <a:pt x="0" y="1116502"/>
                  <a:pt x="0" y="1074414"/>
                </a:cubicBezTo>
                <a:lnTo>
                  <a:pt x="0" y="76206"/>
                </a:lnTo>
                <a:cubicBezTo>
                  <a:pt x="0" y="34147"/>
                  <a:pt x="34147" y="0"/>
                  <a:pt x="76206" y="0"/>
                </a:cubicBezTo>
                <a:close/>
              </a:path>
            </a:pathLst>
          </a:custGeom>
          <a:solidFill>
            <a:srgbClr val="262626">
              <a:alpha val="80000"/>
            </a:srgbClr>
          </a:solidFill>
          <a:ln w="10160">
            <a:solidFill>
              <a:srgbClr val="333333"/>
            </a:solidFill>
            <a:prstDash val="solid"/>
          </a:ln>
        </p:spPr>
      </p:sp>
      <p:sp>
        <p:nvSpPr>
          <p:cNvPr id="19" name="Text 16"/>
          <p:cNvSpPr/>
          <p:nvPr/>
        </p:nvSpPr>
        <p:spPr>
          <a:xfrm>
            <a:off x="9361170" y="5365431"/>
            <a:ext cx="238125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700" b="1" dirty="0">
                <a:solidFill>
                  <a:srgbClr val="6366F1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14.3%</a:t>
            </a:r>
            <a:endParaRPr lang="en-US" sz="1600" dirty="0"/>
          </a:p>
        </p:txBody>
      </p:sp>
      <p:sp>
        <p:nvSpPr>
          <p:cNvPr id="20" name="Text 17"/>
          <p:cNvSpPr/>
          <p:nvPr/>
        </p:nvSpPr>
        <p:spPr>
          <a:xfrm>
            <a:off x="9361170" y="5822631"/>
            <a:ext cx="22860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ROIC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19191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84810" y="384810"/>
            <a:ext cx="1026795" cy="312420"/>
          </a:xfrm>
          <a:custGeom>
            <a:avLst/>
            <a:gdLst/>
            <a:ahLst/>
            <a:cxnLst/>
            <a:rect l="l" t="t" r="r" b="b"/>
            <a:pathLst>
              <a:path w="1026795" h="312420">
                <a:moveTo>
                  <a:pt x="38100" y="0"/>
                </a:moveTo>
                <a:lnTo>
                  <a:pt x="988695" y="0"/>
                </a:lnTo>
                <a:cubicBezTo>
                  <a:pt x="1009737" y="0"/>
                  <a:pt x="1026795" y="17058"/>
                  <a:pt x="1026795" y="38100"/>
                </a:cubicBezTo>
                <a:lnTo>
                  <a:pt x="1026795" y="274320"/>
                </a:lnTo>
                <a:cubicBezTo>
                  <a:pt x="1026795" y="295362"/>
                  <a:pt x="1009737" y="312420"/>
                  <a:pt x="988695" y="312420"/>
                </a:cubicBezTo>
                <a:lnTo>
                  <a:pt x="38100" y="312420"/>
                </a:lnTo>
                <a:cubicBezTo>
                  <a:pt x="17058" y="312420"/>
                  <a:pt x="0" y="295362"/>
                  <a:pt x="0" y="27432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6366F1">
              <a:alpha val="20000"/>
            </a:srgbClr>
          </a:solidFill>
          <a:ln w="10160">
            <a:solidFill>
              <a:srgbClr val="6366F1">
                <a:alpha val="40000"/>
              </a:srgbClr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502920" y="449580"/>
            <a:ext cx="855107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spc="105" kern="0" dirty="0">
                <a:solidFill>
                  <a:srgbClr val="6366F1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OVERVIEW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381000" y="853440"/>
            <a:ext cx="11658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</a:pPr>
            <a:r>
              <a:rPr lang="en-US" sz="3600" b="1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Executive Overview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381000" y="1386840"/>
            <a:ext cx="115252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Comprehensive analysis of Q3 2024 performance across all business dimensions</a:t>
            </a:r>
            <a:endParaRPr lang="en-US" sz="1600" dirty="0"/>
          </a:p>
        </p:txBody>
      </p:sp>
      <p:sp>
        <p:nvSpPr>
          <p:cNvPr id="6" name="Shape 4"/>
          <p:cNvSpPr/>
          <p:nvPr/>
        </p:nvSpPr>
        <p:spPr>
          <a:xfrm>
            <a:off x="384810" y="1962150"/>
            <a:ext cx="5627370" cy="1226820"/>
          </a:xfrm>
          <a:custGeom>
            <a:avLst/>
            <a:gdLst/>
            <a:ahLst/>
            <a:cxnLst/>
            <a:rect l="l" t="t" r="r" b="b"/>
            <a:pathLst>
              <a:path w="5627370" h="1226820">
                <a:moveTo>
                  <a:pt x="76198" y="0"/>
                </a:moveTo>
                <a:lnTo>
                  <a:pt x="5551172" y="0"/>
                </a:lnTo>
                <a:cubicBezTo>
                  <a:pt x="5593255" y="0"/>
                  <a:pt x="5627370" y="34115"/>
                  <a:pt x="5627370" y="76198"/>
                </a:cubicBezTo>
                <a:lnTo>
                  <a:pt x="5627370" y="1150622"/>
                </a:lnTo>
                <a:cubicBezTo>
                  <a:pt x="5627370" y="1192705"/>
                  <a:pt x="5593255" y="1226820"/>
                  <a:pt x="5551172" y="1226820"/>
                </a:cubicBezTo>
                <a:lnTo>
                  <a:pt x="76198" y="1226820"/>
                </a:lnTo>
                <a:cubicBezTo>
                  <a:pt x="34143" y="1226820"/>
                  <a:pt x="0" y="1192677"/>
                  <a:pt x="0" y="1150622"/>
                </a:cubicBezTo>
                <a:lnTo>
                  <a:pt x="0" y="76198"/>
                </a:lnTo>
                <a:cubicBezTo>
                  <a:pt x="0" y="34143"/>
                  <a:pt x="34143" y="0"/>
                  <a:pt x="76198" y="0"/>
                </a:cubicBezTo>
                <a:close/>
              </a:path>
            </a:pathLst>
          </a:custGeom>
          <a:solidFill>
            <a:srgbClr val="262626"/>
          </a:solidFill>
          <a:ln w="10160">
            <a:solidFill>
              <a:srgbClr val="333333"/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579120" y="215646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76202" y="0"/>
                </a:moveTo>
                <a:lnTo>
                  <a:pt x="380998" y="0"/>
                </a:lnTo>
                <a:cubicBezTo>
                  <a:pt x="423055" y="0"/>
                  <a:pt x="457200" y="34145"/>
                  <a:pt x="457200" y="76202"/>
                </a:cubicBezTo>
                <a:lnTo>
                  <a:pt x="457200" y="380998"/>
                </a:lnTo>
                <a:cubicBezTo>
                  <a:pt x="457200" y="423055"/>
                  <a:pt x="423055" y="457200"/>
                  <a:pt x="380998" y="457200"/>
                </a:cubicBezTo>
                <a:lnTo>
                  <a:pt x="76202" y="457200"/>
                </a:lnTo>
                <a:cubicBezTo>
                  <a:pt x="34145" y="457200"/>
                  <a:pt x="0" y="423055"/>
                  <a:pt x="0" y="380998"/>
                </a:cubicBezTo>
                <a:lnTo>
                  <a:pt x="0" y="76202"/>
                </a:lnTo>
                <a:cubicBezTo>
                  <a:pt x="0" y="34145"/>
                  <a:pt x="34145" y="0"/>
                  <a:pt x="76202" y="0"/>
                </a:cubicBezTo>
                <a:close/>
              </a:path>
            </a:pathLst>
          </a:custGeom>
          <a:solidFill>
            <a:srgbClr val="6366F1">
              <a:alpha val="20000"/>
            </a:srgbClr>
          </a:solidFill>
          <a:ln/>
        </p:spPr>
      </p:sp>
      <p:sp>
        <p:nvSpPr>
          <p:cNvPr id="8" name="Text 6"/>
          <p:cNvSpPr/>
          <p:nvPr/>
        </p:nvSpPr>
        <p:spPr>
          <a:xfrm>
            <a:off x="689015" y="2232660"/>
            <a:ext cx="352425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6366F1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01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1188720" y="2156460"/>
            <a:ext cx="47244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Financial Highlights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1188720" y="2499360"/>
            <a:ext cx="470535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Key performance metrics, revenue growth, and profitability improvements</a:t>
            </a:r>
            <a:endParaRPr lang="en-US" sz="1600" dirty="0"/>
          </a:p>
        </p:txBody>
      </p:sp>
      <p:sp>
        <p:nvSpPr>
          <p:cNvPr id="11" name="Shape 9"/>
          <p:cNvSpPr/>
          <p:nvPr/>
        </p:nvSpPr>
        <p:spPr>
          <a:xfrm>
            <a:off x="6176010" y="1962150"/>
            <a:ext cx="5627370" cy="1226820"/>
          </a:xfrm>
          <a:custGeom>
            <a:avLst/>
            <a:gdLst/>
            <a:ahLst/>
            <a:cxnLst/>
            <a:rect l="l" t="t" r="r" b="b"/>
            <a:pathLst>
              <a:path w="5627370" h="1226820">
                <a:moveTo>
                  <a:pt x="76198" y="0"/>
                </a:moveTo>
                <a:lnTo>
                  <a:pt x="5551172" y="0"/>
                </a:lnTo>
                <a:cubicBezTo>
                  <a:pt x="5593255" y="0"/>
                  <a:pt x="5627370" y="34115"/>
                  <a:pt x="5627370" y="76198"/>
                </a:cubicBezTo>
                <a:lnTo>
                  <a:pt x="5627370" y="1150622"/>
                </a:lnTo>
                <a:cubicBezTo>
                  <a:pt x="5627370" y="1192705"/>
                  <a:pt x="5593255" y="1226820"/>
                  <a:pt x="5551172" y="1226820"/>
                </a:cubicBezTo>
                <a:lnTo>
                  <a:pt x="76198" y="1226820"/>
                </a:lnTo>
                <a:cubicBezTo>
                  <a:pt x="34143" y="1226820"/>
                  <a:pt x="0" y="1192677"/>
                  <a:pt x="0" y="1150622"/>
                </a:cubicBezTo>
                <a:lnTo>
                  <a:pt x="0" y="76198"/>
                </a:lnTo>
                <a:cubicBezTo>
                  <a:pt x="0" y="34143"/>
                  <a:pt x="34143" y="0"/>
                  <a:pt x="76198" y="0"/>
                </a:cubicBezTo>
                <a:close/>
              </a:path>
            </a:pathLst>
          </a:custGeom>
          <a:solidFill>
            <a:srgbClr val="262626"/>
          </a:solidFill>
          <a:ln w="10160">
            <a:solidFill>
              <a:srgbClr val="333333"/>
            </a:solidFill>
            <a:prstDash val="solid"/>
          </a:ln>
        </p:spPr>
      </p:sp>
      <p:sp>
        <p:nvSpPr>
          <p:cNvPr id="12" name="Shape 10"/>
          <p:cNvSpPr/>
          <p:nvPr/>
        </p:nvSpPr>
        <p:spPr>
          <a:xfrm>
            <a:off x="6370320" y="215646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76202" y="0"/>
                </a:moveTo>
                <a:lnTo>
                  <a:pt x="380998" y="0"/>
                </a:lnTo>
                <a:cubicBezTo>
                  <a:pt x="423055" y="0"/>
                  <a:pt x="457200" y="34145"/>
                  <a:pt x="457200" y="76202"/>
                </a:cubicBezTo>
                <a:lnTo>
                  <a:pt x="457200" y="380998"/>
                </a:lnTo>
                <a:cubicBezTo>
                  <a:pt x="457200" y="423055"/>
                  <a:pt x="423055" y="457200"/>
                  <a:pt x="380998" y="457200"/>
                </a:cubicBezTo>
                <a:lnTo>
                  <a:pt x="76202" y="457200"/>
                </a:lnTo>
                <a:cubicBezTo>
                  <a:pt x="34145" y="457200"/>
                  <a:pt x="0" y="423055"/>
                  <a:pt x="0" y="380998"/>
                </a:cubicBezTo>
                <a:lnTo>
                  <a:pt x="0" y="76202"/>
                </a:lnTo>
                <a:cubicBezTo>
                  <a:pt x="0" y="34145"/>
                  <a:pt x="34145" y="0"/>
                  <a:pt x="76202" y="0"/>
                </a:cubicBezTo>
                <a:close/>
              </a:path>
            </a:pathLst>
          </a:custGeom>
          <a:solidFill>
            <a:srgbClr val="6366F1">
              <a:alpha val="20000"/>
            </a:srgbClr>
          </a:solidFill>
          <a:ln/>
        </p:spPr>
      </p:sp>
      <p:sp>
        <p:nvSpPr>
          <p:cNvPr id="13" name="Text 11"/>
          <p:cNvSpPr/>
          <p:nvPr/>
        </p:nvSpPr>
        <p:spPr>
          <a:xfrm>
            <a:off x="6459498" y="2232660"/>
            <a:ext cx="390525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6366F1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02</a:t>
            </a:r>
            <a:endParaRPr lang="en-US" sz="1600" dirty="0"/>
          </a:p>
        </p:txBody>
      </p:sp>
      <p:sp>
        <p:nvSpPr>
          <p:cNvPr id="14" name="Text 12"/>
          <p:cNvSpPr/>
          <p:nvPr/>
        </p:nvSpPr>
        <p:spPr>
          <a:xfrm>
            <a:off x="6979920" y="2156460"/>
            <a:ext cx="3733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Revenue Performance</a:t>
            </a:r>
            <a:endParaRPr lang="en-US" sz="1600" dirty="0"/>
          </a:p>
        </p:txBody>
      </p:sp>
      <p:sp>
        <p:nvSpPr>
          <p:cNvPr id="15" name="Text 13"/>
          <p:cNvSpPr/>
          <p:nvPr/>
        </p:nvSpPr>
        <p:spPr>
          <a:xfrm>
            <a:off x="6979920" y="2499360"/>
            <a:ext cx="3714750" cy="247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Growth trajectory and market expansion achievements</a:t>
            </a:r>
            <a:endParaRPr lang="en-US" sz="1600" dirty="0"/>
          </a:p>
        </p:txBody>
      </p:sp>
      <p:sp>
        <p:nvSpPr>
          <p:cNvPr id="16" name="Shape 14"/>
          <p:cNvSpPr/>
          <p:nvPr/>
        </p:nvSpPr>
        <p:spPr>
          <a:xfrm>
            <a:off x="384810" y="3348991"/>
            <a:ext cx="5627370" cy="979170"/>
          </a:xfrm>
          <a:custGeom>
            <a:avLst/>
            <a:gdLst/>
            <a:ahLst/>
            <a:cxnLst/>
            <a:rect l="l" t="t" r="r" b="b"/>
            <a:pathLst>
              <a:path w="5627370" h="979170">
                <a:moveTo>
                  <a:pt x="76199" y="0"/>
                </a:moveTo>
                <a:lnTo>
                  <a:pt x="5551171" y="0"/>
                </a:lnTo>
                <a:cubicBezTo>
                  <a:pt x="5593255" y="0"/>
                  <a:pt x="5627370" y="34115"/>
                  <a:pt x="5627370" y="76199"/>
                </a:cubicBezTo>
                <a:lnTo>
                  <a:pt x="5627370" y="902971"/>
                </a:lnTo>
                <a:cubicBezTo>
                  <a:pt x="5627370" y="945055"/>
                  <a:pt x="5593255" y="979170"/>
                  <a:pt x="5551171" y="979170"/>
                </a:cubicBezTo>
                <a:lnTo>
                  <a:pt x="76199" y="979170"/>
                </a:lnTo>
                <a:cubicBezTo>
                  <a:pt x="34115" y="979170"/>
                  <a:pt x="0" y="945055"/>
                  <a:pt x="0" y="902971"/>
                </a:cubicBezTo>
                <a:lnTo>
                  <a:pt x="0" y="76199"/>
                </a:lnTo>
                <a:cubicBezTo>
                  <a:pt x="0" y="34144"/>
                  <a:pt x="34144" y="0"/>
                  <a:pt x="76199" y="0"/>
                </a:cubicBezTo>
                <a:close/>
              </a:path>
            </a:pathLst>
          </a:custGeom>
          <a:solidFill>
            <a:srgbClr val="262626"/>
          </a:solidFill>
          <a:ln w="10160">
            <a:solidFill>
              <a:srgbClr val="333333"/>
            </a:solidFill>
            <a:prstDash val="solid"/>
          </a:ln>
        </p:spPr>
      </p:sp>
      <p:sp>
        <p:nvSpPr>
          <p:cNvPr id="17" name="Shape 15"/>
          <p:cNvSpPr/>
          <p:nvPr/>
        </p:nvSpPr>
        <p:spPr>
          <a:xfrm>
            <a:off x="579120" y="35433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76202" y="0"/>
                </a:moveTo>
                <a:lnTo>
                  <a:pt x="380998" y="0"/>
                </a:lnTo>
                <a:cubicBezTo>
                  <a:pt x="423055" y="0"/>
                  <a:pt x="457200" y="34145"/>
                  <a:pt x="457200" y="76202"/>
                </a:cubicBezTo>
                <a:lnTo>
                  <a:pt x="457200" y="380998"/>
                </a:lnTo>
                <a:cubicBezTo>
                  <a:pt x="457200" y="423055"/>
                  <a:pt x="423055" y="457200"/>
                  <a:pt x="380998" y="457200"/>
                </a:cubicBezTo>
                <a:lnTo>
                  <a:pt x="76202" y="457200"/>
                </a:lnTo>
                <a:cubicBezTo>
                  <a:pt x="34145" y="457200"/>
                  <a:pt x="0" y="423055"/>
                  <a:pt x="0" y="380998"/>
                </a:cubicBezTo>
                <a:lnTo>
                  <a:pt x="0" y="76202"/>
                </a:lnTo>
                <a:cubicBezTo>
                  <a:pt x="0" y="34145"/>
                  <a:pt x="34145" y="0"/>
                  <a:pt x="76202" y="0"/>
                </a:cubicBezTo>
                <a:close/>
              </a:path>
            </a:pathLst>
          </a:custGeom>
          <a:solidFill>
            <a:srgbClr val="6366F1">
              <a:alpha val="20000"/>
            </a:srgbClr>
          </a:solidFill>
          <a:ln/>
        </p:spPr>
      </p:sp>
      <p:sp>
        <p:nvSpPr>
          <p:cNvPr id="18" name="Text 16"/>
          <p:cNvSpPr/>
          <p:nvPr/>
        </p:nvSpPr>
        <p:spPr>
          <a:xfrm>
            <a:off x="667345" y="3619500"/>
            <a:ext cx="390525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6366F1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03</a:t>
            </a:r>
            <a:endParaRPr lang="en-US" sz="1600" dirty="0"/>
          </a:p>
        </p:txBody>
      </p:sp>
      <p:sp>
        <p:nvSpPr>
          <p:cNvPr id="19" name="Text 17"/>
          <p:cNvSpPr/>
          <p:nvPr/>
        </p:nvSpPr>
        <p:spPr>
          <a:xfrm>
            <a:off x="1188720" y="3543300"/>
            <a:ext cx="37052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Operating Efficiency</a:t>
            </a:r>
            <a:endParaRPr lang="en-US" sz="1600" dirty="0"/>
          </a:p>
        </p:txBody>
      </p:sp>
      <p:sp>
        <p:nvSpPr>
          <p:cNvPr id="20" name="Text 18"/>
          <p:cNvSpPr/>
          <p:nvPr/>
        </p:nvSpPr>
        <p:spPr>
          <a:xfrm>
            <a:off x="1188720" y="3886200"/>
            <a:ext cx="3686175" cy="247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Margin improvements and cost optimization initiatives</a:t>
            </a:r>
            <a:endParaRPr lang="en-US" sz="1600" dirty="0"/>
          </a:p>
        </p:txBody>
      </p:sp>
      <p:sp>
        <p:nvSpPr>
          <p:cNvPr id="21" name="Shape 19"/>
          <p:cNvSpPr/>
          <p:nvPr/>
        </p:nvSpPr>
        <p:spPr>
          <a:xfrm>
            <a:off x="6176010" y="3348991"/>
            <a:ext cx="5627370" cy="979170"/>
          </a:xfrm>
          <a:custGeom>
            <a:avLst/>
            <a:gdLst/>
            <a:ahLst/>
            <a:cxnLst/>
            <a:rect l="l" t="t" r="r" b="b"/>
            <a:pathLst>
              <a:path w="5627370" h="979170">
                <a:moveTo>
                  <a:pt x="76199" y="0"/>
                </a:moveTo>
                <a:lnTo>
                  <a:pt x="5551171" y="0"/>
                </a:lnTo>
                <a:cubicBezTo>
                  <a:pt x="5593255" y="0"/>
                  <a:pt x="5627370" y="34115"/>
                  <a:pt x="5627370" y="76199"/>
                </a:cubicBezTo>
                <a:lnTo>
                  <a:pt x="5627370" y="902971"/>
                </a:lnTo>
                <a:cubicBezTo>
                  <a:pt x="5627370" y="945055"/>
                  <a:pt x="5593255" y="979170"/>
                  <a:pt x="5551171" y="979170"/>
                </a:cubicBezTo>
                <a:lnTo>
                  <a:pt x="76199" y="979170"/>
                </a:lnTo>
                <a:cubicBezTo>
                  <a:pt x="34115" y="979170"/>
                  <a:pt x="0" y="945055"/>
                  <a:pt x="0" y="902971"/>
                </a:cubicBezTo>
                <a:lnTo>
                  <a:pt x="0" y="76199"/>
                </a:lnTo>
                <a:cubicBezTo>
                  <a:pt x="0" y="34144"/>
                  <a:pt x="34144" y="0"/>
                  <a:pt x="76199" y="0"/>
                </a:cubicBezTo>
                <a:close/>
              </a:path>
            </a:pathLst>
          </a:custGeom>
          <a:solidFill>
            <a:srgbClr val="262626"/>
          </a:solidFill>
          <a:ln w="10160">
            <a:solidFill>
              <a:srgbClr val="333333"/>
            </a:solidFill>
            <a:prstDash val="solid"/>
          </a:ln>
        </p:spPr>
      </p:sp>
      <p:sp>
        <p:nvSpPr>
          <p:cNvPr id="22" name="Shape 20"/>
          <p:cNvSpPr/>
          <p:nvPr/>
        </p:nvSpPr>
        <p:spPr>
          <a:xfrm>
            <a:off x="6370320" y="35433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76202" y="0"/>
                </a:moveTo>
                <a:lnTo>
                  <a:pt x="380998" y="0"/>
                </a:lnTo>
                <a:cubicBezTo>
                  <a:pt x="423055" y="0"/>
                  <a:pt x="457200" y="34145"/>
                  <a:pt x="457200" y="76202"/>
                </a:cubicBezTo>
                <a:lnTo>
                  <a:pt x="457200" y="380998"/>
                </a:lnTo>
                <a:cubicBezTo>
                  <a:pt x="457200" y="423055"/>
                  <a:pt x="423055" y="457200"/>
                  <a:pt x="380998" y="457200"/>
                </a:cubicBezTo>
                <a:lnTo>
                  <a:pt x="76202" y="457200"/>
                </a:lnTo>
                <a:cubicBezTo>
                  <a:pt x="34145" y="457200"/>
                  <a:pt x="0" y="423055"/>
                  <a:pt x="0" y="380998"/>
                </a:cubicBezTo>
                <a:lnTo>
                  <a:pt x="0" y="76202"/>
                </a:lnTo>
                <a:cubicBezTo>
                  <a:pt x="0" y="34145"/>
                  <a:pt x="34145" y="0"/>
                  <a:pt x="76202" y="0"/>
                </a:cubicBezTo>
                <a:close/>
              </a:path>
            </a:pathLst>
          </a:custGeom>
          <a:solidFill>
            <a:srgbClr val="6366F1">
              <a:alpha val="20000"/>
            </a:srgbClr>
          </a:solidFill>
          <a:ln/>
        </p:spPr>
      </p:sp>
      <p:sp>
        <p:nvSpPr>
          <p:cNvPr id="23" name="Text 21"/>
          <p:cNvSpPr/>
          <p:nvPr/>
        </p:nvSpPr>
        <p:spPr>
          <a:xfrm>
            <a:off x="6458664" y="3619500"/>
            <a:ext cx="390525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6366F1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04</a:t>
            </a:r>
            <a:endParaRPr lang="en-US" sz="1600" dirty="0"/>
          </a:p>
        </p:txBody>
      </p:sp>
      <p:sp>
        <p:nvSpPr>
          <p:cNvPr id="24" name="Text 22"/>
          <p:cNvSpPr/>
          <p:nvPr/>
        </p:nvSpPr>
        <p:spPr>
          <a:xfrm>
            <a:off x="6979920" y="3543300"/>
            <a:ext cx="36290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Segment Analysis</a:t>
            </a:r>
            <a:endParaRPr lang="en-US" sz="1600" dirty="0"/>
          </a:p>
        </p:txBody>
      </p:sp>
      <p:sp>
        <p:nvSpPr>
          <p:cNvPr id="25" name="Text 23"/>
          <p:cNvSpPr/>
          <p:nvPr/>
        </p:nvSpPr>
        <p:spPr>
          <a:xfrm>
            <a:off x="6979920" y="3886200"/>
            <a:ext cx="3609975" cy="247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Regional performance breakdown and growth drivers</a:t>
            </a:r>
            <a:endParaRPr lang="en-US" sz="1600" dirty="0"/>
          </a:p>
        </p:txBody>
      </p:sp>
      <p:sp>
        <p:nvSpPr>
          <p:cNvPr id="26" name="Shape 24"/>
          <p:cNvSpPr/>
          <p:nvPr/>
        </p:nvSpPr>
        <p:spPr>
          <a:xfrm>
            <a:off x="384810" y="4488180"/>
            <a:ext cx="5627370" cy="979170"/>
          </a:xfrm>
          <a:custGeom>
            <a:avLst/>
            <a:gdLst/>
            <a:ahLst/>
            <a:cxnLst/>
            <a:rect l="l" t="t" r="r" b="b"/>
            <a:pathLst>
              <a:path w="5627370" h="979170">
                <a:moveTo>
                  <a:pt x="76199" y="0"/>
                </a:moveTo>
                <a:lnTo>
                  <a:pt x="5551171" y="0"/>
                </a:lnTo>
                <a:cubicBezTo>
                  <a:pt x="5593255" y="0"/>
                  <a:pt x="5627370" y="34115"/>
                  <a:pt x="5627370" y="76199"/>
                </a:cubicBezTo>
                <a:lnTo>
                  <a:pt x="5627370" y="902971"/>
                </a:lnTo>
                <a:cubicBezTo>
                  <a:pt x="5627370" y="945055"/>
                  <a:pt x="5593255" y="979170"/>
                  <a:pt x="5551171" y="979170"/>
                </a:cubicBezTo>
                <a:lnTo>
                  <a:pt x="76199" y="979170"/>
                </a:lnTo>
                <a:cubicBezTo>
                  <a:pt x="34115" y="979170"/>
                  <a:pt x="0" y="945055"/>
                  <a:pt x="0" y="902971"/>
                </a:cubicBezTo>
                <a:lnTo>
                  <a:pt x="0" y="76199"/>
                </a:lnTo>
                <a:cubicBezTo>
                  <a:pt x="0" y="34144"/>
                  <a:pt x="34144" y="0"/>
                  <a:pt x="76199" y="0"/>
                </a:cubicBezTo>
                <a:close/>
              </a:path>
            </a:pathLst>
          </a:custGeom>
          <a:solidFill>
            <a:srgbClr val="262626"/>
          </a:solidFill>
          <a:ln w="10160">
            <a:solidFill>
              <a:srgbClr val="333333"/>
            </a:solidFill>
            <a:prstDash val="solid"/>
          </a:ln>
        </p:spPr>
      </p:sp>
      <p:sp>
        <p:nvSpPr>
          <p:cNvPr id="27" name="Shape 25"/>
          <p:cNvSpPr/>
          <p:nvPr/>
        </p:nvSpPr>
        <p:spPr>
          <a:xfrm>
            <a:off x="579120" y="468249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76202" y="0"/>
                </a:moveTo>
                <a:lnTo>
                  <a:pt x="380998" y="0"/>
                </a:lnTo>
                <a:cubicBezTo>
                  <a:pt x="423055" y="0"/>
                  <a:pt x="457200" y="34145"/>
                  <a:pt x="457200" y="76202"/>
                </a:cubicBezTo>
                <a:lnTo>
                  <a:pt x="457200" y="380998"/>
                </a:lnTo>
                <a:cubicBezTo>
                  <a:pt x="457200" y="423055"/>
                  <a:pt x="423055" y="457200"/>
                  <a:pt x="380998" y="457200"/>
                </a:cubicBezTo>
                <a:lnTo>
                  <a:pt x="76202" y="457200"/>
                </a:lnTo>
                <a:cubicBezTo>
                  <a:pt x="34145" y="457200"/>
                  <a:pt x="0" y="423055"/>
                  <a:pt x="0" y="380998"/>
                </a:cubicBezTo>
                <a:lnTo>
                  <a:pt x="0" y="76202"/>
                </a:lnTo>
                <a:cubicBezTo>
                  <a:pt x="0" y="34145"/>
                  <a:pt x="34145" y="0"/>
                  <a:pt x="76202" y="0"/>
                </a:cubicBezTo>
                <a:close/>
              </a:path>
            </a:pathLst>
          </a:custGeom>
          <a:solidFill>
            <a:srgbClr val="6366F1">
              <a:alpha val="20000"/>
            </a:srgbClr>
          </a:solidFill>
          <a:ln/>
        </p:spPr>
      </p:sp>
      <p:sp>
        <p:nvSpPr>
          <p:cNvPr id="28" name="Text 26"/>
          <p:cNvSpPr/>
          <p:nvPr/>
        </p:nvSpPr>
        <p:spPr>
          <a:xfrm>
            <a:off x="668893" y="4758690"/>
            <a:ext cx="390525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6366F1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05</a:t>
            </a:r>
            <a:endParaRPr lang="en-US" sz="1600" dirty="0"/>
          </a:p>
        </p:txBody>
      </p:sp>
      <p:sp>
        <p:nvSpPr>
          <p:cNvPr id="29" name="Text 27"/>
          <p:cNvSpPr/>
          <p:nvPr/>
        </p:nvSpPr>
        <p:spPr>
          <a:xfrm>
            <a:off x="1188720" y="4682490"/>
            <a:ext cx="45434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Operational Achievements</a:t>
            </a:r>
            <a:endParaRPr lang="en-US" sz="1600" dirty="0"/>
          </a:p>
        </p:txBody>
      </p:sp>
      <p:sp>
        <p:nvSpPr>
          <p:cNvPr id="30" name="Text 28"/>
          <p:cNvSpPr/>
          <p:nvPr/>
        </p:nvSpPr>
        <p:spPr>
          <a:xfrm>
            <a:off x="1188720" y="5025390"/>
            <a:ext cx="4524375" cy="247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Customer metrics, product development, and excellence initiatives</a:t>
            </a:r>
            <a:endParaRPr lang="en-US" sz="1600" dirty="0"/>
          </a:p>
        </p:txBody>
      </p:sp>
      <p:sp>
        <p:nvSpPr>
          <p:cNvPr id="31" name="Shape 29"/>
          <p:cNvSpPr/>
          <p:nvPr/>
        </p:nvSpPr>
        <p:spPr>
          <a:xfrm>
            <a:off x="6176010" y="4488180"/>
            <a:ext cx="5627370" cy="979170"/>
          </a:xfrm>
          <a:custGeom>
            <a:avLst/>
            <a:gdLst/>
            <a:ahLst/>
            <a:cxnLst/>
            <a:rect l="l" t="t" r="r" b="b"/>
            <a:pathLst>
              <a:path w="5627370" h="979170">
                <a:moveTo>
                  <a:pt x="76199" y="0"/>
                </a:moveTo>
                <a:lnTo>
                  <a:pt x="5551171" y="0"/>
                </a:lnTo>
                <a:cubicBezTo>
                  <a:pt x="5593255" y="0"/>
                  <a:pt x="5627370" y="34115"/>
                  <a:pt x="5627370" y="76199"/>
                </a:cubicBezTo>
                <a:lnTo>
                  <a:pt x="5627370" y="902971"/>
                </a:lnTo>
                <a:cubicBezTo>
                  <a:pt x="5627370" y="945055"/>
                  <a:pt x="5593255" y="979170"/>
                  <a:pt x="5551171" y="979170"/>
                </a:cubicBezTo>
                <a:lnTo>
                  <a:pt x="76199" y="979170"/>
                </a:lnTo>
                <a:cubicBezTo>
                  <a:pt x="34115" y="979170"/>
                  <a:pt x="0" y="945055"/>
                  <a:pt x="0" y="902971"/>
                </a:cubicBezTo>
                <a:lnTo>
                  <a:pt x="0" y="76199"/>
                </a:lnTo>
                <a:cubicBezTo>
                  <a:pt x="0" y="34144"/>
                  <a:pt x="34144" y="0"/>
                  <a:pt x="76199" y="0"/>
                </a:cubicBezTo>
                <a:close/>
              </a:path>
            </a:pathLst>
          </a:custGeom>
          <a:solidFill>
            <a:srgbClr val="262626"/>
          </a:solidFill>
          <a:ln w="10160">
            <a:solidFill>
              <a:srgbClr val="333333"/>
            </a:solidFill>
            <a:prstDash val="solid"/>
          </a:ln>
        </p:spPr>
      </p:sp>
      <p:sp>
        <p:nvSpPr>
          <p:cNvPr id="32" name="Shape 30"/>
          <p:cNvSpPr/>
          <p:nvPr/>
        </p:nvSpPr>
        <p:spPr>
          <a:xfrm>
            <a:off x="6370320" y="468249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76202" y="0"/>
                </a:moveTo>
                <a:lnTo>
                  <a:pt x="380998" y="0"/>
                </a:lnTo>
                <a:cubicBezTo>
                  <a:pt x="423055" y="0"/>
                  <a:pt x="457200" y="34145"/>
                  <a:pt x="457200" y="76202"/>
                </a:cubicBezTo>
                <a:lnTo>
                  <a:pt x="457200" y="380998"/>
                </a:lnTo>
                <a:cubicBezTo>
                  <a:pt x="457200" y="423055"/>
                  <a:pt x="423055" y="457200"/>
                  <a:pt x="380998" y="457200"/>
                </a:cubicBezTo>
                <a:lnTo>
                  <a:pt x="76202" y="457200"/>
                </a:lnTo>
                <a:cubicBezTo>
                  <a:pt x="34145" y="457200"/>
                  <a:pt x="0" y="423055"/>
                  <a:pt x="0" y="380998"/>
                </a:cubicBezTo>
                <a:lnTo>
                  <a:pt x="0" y="76202"/>
                </a:lnTo>
                <a:cubicBezTo>
                  <a:pt x="0" y="34145"/>
                  <a:pt x="34145" y="0"/>
                  <a:pt x="76202" y="0"/>
                </a:cubicBezTo>
                <a:close/>
              </a:path>
            </a:pathLst>
          </a:custGeom>
          <a:solidFill>
            <a:srgbClr val="6366F1">
              <a:alpha val="20000"/>
            </a:srgbClr>
          </a:solidFill>
          <a:ln/>
        </p:spPr>
      </p:sp>
      <p:sp>
        <p:nvSpPr>
          <p:cNvPr id="33" name="Text 31"/>
          <p:cNvSpPr/>
          <p:nvPr/>
        </p:nvSpPr>
        <p:spPr>
          <a:xfrm>
            <a:off x="6457593" y="4758690"/>
            <a:ext cx="40005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6366F1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06</a:t>
            </a:r>
            <a:endParaRPr lang="en-US" sz="1600" dirty="0"/>
          </a:p>
        </p:txBody>
      </p:sp>
      <p:sp>
        <p:nvSpPr>
          <p:cNvPr id="34" name="Text 32"/>
          <p:cNvSpPr/>
          <p:nvPr/>
        </p:nvSpPr>
        <p:spPr>
          <a:xfrm>
            <a:off x="6979920" y="4682490"/>
            <a:ext cx="3352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Strategic Initiatives</a:t>
            </a:r>
            <a:endParaRPr lang="en-US" sz="1600" dirty="0"/>
          </a:p>
        </p:txBody>
      </p:sp>
      <p:sp>
        <p:nvSpPr>
          <p:cNvPr id="35" name="Text 33"/>
          <p:cNvSpPr/>
          <p:nvPr/>
        </p:nvSpPr>
        <p:spPr>
          <a:xfrm>
            <a:off x="6979920" y="5025390"/>
            <a:ext cx="3333750" cy="247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Sustainability, diversity, and acquisition progress</a:t>
            </a:r>
            <a:endParaRPr lang="en-US" sz="1600" dirty="0"/>
          </a:p>
        </p:txBody>
      </p:sp>
      <p:sp>
        <p:nvSpPr>
          <p:cNvPr id="36" name="Shape 34"/>
          <p:cNvSpPr/>
          <p:nvPr/>
        </p:nvSpPr>
        <p:spPr>
          <a:xfrm>
            <a:off x="384810" y="5627370"/>
            <a:ext cx="5627370" cy="979170"/>
          </a:xfrm>
          <a:custGeom>
            <a:avLst/>
            <a:gdLst/>
            <a:ahLst/>
            <a:cxnLst/>
            <a:rect l="l" t="t" r="r" b="b"/>
            <a:pathLst>
              <a:path w="5627370" h="979170">
                <a:moveTo>
                  <a:pt x="76199" y="0"/>
                </a:moveTo>
                <a:lnTo>
                  <a:pt x="5551171" y="0"/>
                </a:lnTo>
                <a:cubicBezTo>
                  <a:pt x="5593255" y="0"/>
                  <a:pt x="5627370" y="34115"/>
                  <a:pt x="5627370" y="76199"/>
                </a:cubicBezTo>
                <a:lnTo>
                  <a:pt x="5627370" y="902971"/>
                </a:lnTo>
                <a:cubicBezTo>
                  <a:pt x="5627370" y="945055"/>
                  <a:pt x="5593255" y="979170"/>
                  <a:pt x="5551171" y="979170"/>
                </a:cubicBezTo>
                <a:lnTo>
                  <a:pt x="76199" y="979170"/>
                </a:lnTo>
                <a:cubicBezTo>
                  <a:pt x="34115" y="979170"/>
                  <a:pt x="0" y="945055"/>
                  <a:pt x="0" y="902971"/>
                </a:cubicBezTo>
                <a:lnTo>
                  <a:pt x="0" y="76199"/>
                </a:lnTo>
                <a:cubicBezTo>
                  <a:pt x="0" y="34144"/>
                  <a:pt x="34144" y="0"/>
                  <a:pt x="76199" y="0"/>
                </a:cubicBezTo>
                <a:close/>
              </a:path>
            </a:pathLst>
          </a:custGeom>
          <a:solidFill>
            <a:srgbClr val="262626"/>
          </a:solidFill>
          <a:ln w="10160">
            <a:solidFill>
              <a:srgbClr val="333333"/>
            </a:solidFill>
            <a:prstDash val="solid"/>
          </a:ln>
        </p:spPr>
      </p:sp>
      <p:sp>
        <p:nvSpPr>
          <p:cNvPr id="37" name="Shape 35"/>
          <p:cNvSpPr/>
          <p:nvPr/>
        </p:nvSpPr>
        <p:spPr>
          <a:xfrm>
            <a:off x="579120" y="5821681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76202" y="0"/>
                </a:moveTo>
                <a:lnTo>
                  <a:pt x="380998" y="0"/>
                </a:lnTo>
                <a:cubicBezTo>
                  <a:pt x="423055" y="0"/>
                  <a:pt x="457200" y="34145"/>
                  <a:pt x="457200" y="76202"/>
                </a:cubicBezTo>
                <a:lnTo>
                  <a:pt x="457200" y="380998"/>
                </a:lnTo>
                <a:cubicBezTo>
                  <a:pt x="457200" y="423055"/>
                  <a:pt x="423055" y="457200"/>
                  <a:pt x="380998" y="457200"/>
                </a:cubicBezTo>
                <a:lnTo>
                  <a:pt x="76202" y="457200"/>
                </a:lnTo>
                <a:cubicBezTo>
                  <a:pt x="34145" y="457200"/>
                  <a:pt x="0" y="423055"/>
                  <a:pt x="0" y="380998"/>
                </a:cubicBezTo>
                <a:lnTo>
                  <a:pt x="0" y="76202"/>
                </a:lnTo>
                <a:cubicBezTo>
                  <a:pt x="0" y="34145"/>
                  <a:pt x="34145" y="0"/>
                  <a:pt x="76202" y="0"/>
                </a:cubicBezTo>
                <a:close/>
              </a:path>
            </a:pathLst>
          </a:custGeom>
          <a:solidFill>
            <a:srgbClr val="6366F1">
              <a:alpha val="20000"/>
            </a:srgbClr>
          </a:solidFill>
          <a:ln/>
        </p:spPr>
      </p:sp>
      <p:sp>
        <p:nvSpPr>
          <p:cNvPr id="38" name="Text 36"/>
          <p:cNvSpPr/>
          <p:nvPr/>
        </p:nvSpPr>
        <p:spPr>
          <a:xfrm>
            <a:off x="676275" y="5897881"/>
            <a:ext cx="3810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6366F1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07</a:t>
            </a:r>
            <a:endParaRPr lang="en-US" sz="1600" dirty="0"/>
          </a:p>
        </p:txBody>
      </p:sp>
      <p:sp>
        <p:nvSpPr>
          <p:cNvPr id="39" name="Text 37"/>
          <p:cNvSpPr/>
          <p:nvPr/>
        </p:nvSpPr>
        <p:spPr>
          <a:xfrm>
            <a:off x="1188720" y="5821681"/>
            <a:ext cx="28479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Outlook &amp; Guidance</a:t>
            </a:r>
            <a:endParaRPr lang="en-US" sz="1600" dirty="0"/>
          </a:p>
        </p:txBody>
      </p:sp>
      <p:sp>
        <p:nvSpPr>
          <p:cNvPr id="40" name="Text 38"/>
          <p:cNvSpPr/>
          <p:nvPr/>
        </p:nvSpPr>
        <p:spPr>
          <a:xfrm>
            <a:off x="1188720" y="6164581"/>
            <a:ext cx="2828925" cy="247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Q4 projections and full-year expectations</a:t>
            </a:r>
            <a:endParaRPr lang="en-US" sz="1600" dirty="0"/>
          </a:p>
        </p:txBody>
      </p:sp>
      <p:sp>
        <p:nvSpPr>
          <p:cNvPr id="41" name="Shape 39"/>
          <p:cNvSpPr/>
          <p:nvPr/>
        </p:nvSpPr>
        <p:spPr>
          <a:xfrm>
            <a:off x="6176010" y="5627370"/>
            <a:ext cx="5627370" cy="979170"/>
          </a:xfrm>
          <a:custGeom>
            <a:avLst/>
            <a:gdLst/>
            <a:ahLst/>
            <a:cxnLst/>
            <a:rect l="l" t="t" r="r" b="b"/>
            <a:pathLst>
              <a:path w="5627370" h="979170">
                <a:moveTo>
                  <a:pt x="76199" y="0"/>
                </a:moveTo>
                <a:lnTo>
                  <a:pt x="5551171" y="0"/>
                </a:lnTo>
                <a:cubicBezTo>
                  <a:pt x="5593255" y="0"/>
                  <a:pt x="5627370" y="34115"/>
                  <a:pt x="5627370" y="76199"/>
                </a:cubicBezTo>
                <a:lnTo>
                  <a:pt x="5627370" y="902971"/>
                </a:lnTo>
                <a:cubicBezTo>
                  <a:pt x="5627370" y="945055"/>
                  <a:pt x="5593255" y="979170"/>
                  <a:pt x="5551171" y="979170"/>
                </a:cubicBezTo>
                <a:lnTo>
                  <a:pt x="76199" y="979170"/>
                </a:lnTo>
                <a:cubicBezTo>
                  <a:pt x="34115" y="979170"/>
                  <a:pt x="0" y="945055"/>
                  <a:pt x="0" y="902971"/>
                </a:cubicBezTo>
                <a:lnTo>
                  <a:pt x="0" y="76199"/>
                </a:lnTo>
                <a:cubicBezTo>
                  <a:pt x="0" y="34144"/>
                  <a:pt x="34144" y="0"/>
                  <a:pt x="76199" y="0"/>
                </a:cubicBezTo>
                <a:close/>
              </a:path>
            </a:pathLst>
          </a:custGeom>
          <a:solidFill>
            <a:srgbClr val="262626"/>
          </a:solidFill>
          <a:ln w="10160">
            <a:solidFill>
              <a:srgbClr val="333333"/>
            </a:solidFill>
            <a:prstDash val="solid"/>
          </a:ln>
        </p:spPr>
      </p:sp>
      <p:sp>
        <p:nvSpPr>
          <p:cNvPr id="42" name="Shape 40"/>
          <p:cNvSpPr/>
          <p:nvPr/>
        </p:nvSpPr>
        <p:spPr>
          <a:xfrm>
            <a:off x="6370320" y="5821681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76202" y="0"/>
                </a:moveTo>
                <a:lnTo>
                  <a:pt x="380998" y="0"/>
                </a:lnTo>
                <a:cubicBezTo>
                  <a:pt x="423055" y="0"/>
                  <a:pt x="457200" y="34145"/>
                  <a:pt x="457200" y="76202"/>
                </a:cubicBezTo>
                <a:lnTo>
                  <a:pt x="457200" y="380998"/>
                </a:lnTo>
                <a:cubicBezTo>
                  <a:pt x="457200" y="423055"/>
                  <a:pt x="423055" y="457200"/>
                  <a:pt x="380998" y="457200"/>
                </a:cubicBezTo>
                <a:lnTo>
                  <a:pt x="76202" y="457200"/>
                </a:lnTo>
                <a:cubicBezTo>
                  <a:pt x="34145" y="457200"/>
                  <a:pt x="0" y="423055"/>
                  <a:pt x="0" y="380998"/>
                </a:cubicBezTo>
                <a:lnTo>
                  <a:pt x="0" y="76202"/>
                </a:lnTo>
                <a:cubicBezTo>
                  <a:pt x="0" y="34145"/>
                  <a:pt x="34145" y="0"/>
                  <a:pt x="76202" y="0"/>
                </a:cubicBezTo>
                <a:close/>
              </a:path>
            </a:pathLst>
          </a:custGeom>
          <a:solidFill>
            <a:srgbClr val="6366F1">
              <a:alpha val="20000"/>
            </a:srgbClr>
          </a:solidFill>
          <a:ln/>
        </p:spPr>
      </p:sp>
      <p:sp>
        <p:nvSpPr>
          <p:cNvPr id="43" name="Text 41"/>
          <p:cNvSpPr/>
          <p:nvPr/>
        </p:nvSpPr>
        <p:spPr>
          <a:xfrm>
            <a:off x="6455807" y="5897881"/>
            <a:ext cx="40005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6366F1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08</a:t>
            </a:r>
            <a:endParaRPr lang="en-US" sz="1600" dirty="0"/>
          </a:p>
        </p:txBody>
      </p:sp>
      <p:sp>
        <p:nvSpPr>
          <p:cNvPr id="44" name="Text 42"/>
          <p:cNvSpPr/>
          <p:nvPr/>
        </p:nvSpPr>
        <p:spPr>
          <a:xfrm>
            <a:off x="6979920" y="5821681"/>
            <a:ext cx="23812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Risk Assessment</a:t>
            </a:r>
            <a:endParaRPr lang="en-US" sz="1600" dirty="0"/>
          </a:p>
        </p:txBody>
      </p:sp>
      <p:sp>
        <p:nvSpPr>
          <p:cNvPr id="45" name="Text 43"/>
          <p:cNvSpPr/>
          <p:nvPr/>
        </p:nvSpPr>
        <p:spPr>
          <a:xfrm>
            <a:off x="6979920" y="6164581"/>
            <a:ext cx="2362200" cy="247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Key risks and mitigation strategies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19191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3511" y="363511"/>
            <a:ext cx="1032946" cy="295127"/>
          </a:xfrm>
          <a:custGeom>
            <a:avLst/>
            <a:gdLst/>
            <a:ahLst/>
            <a:cxnLst/>
            <a:rect l="l" t="t" r="r" b="b"/>
            <a:pathLst>
              <a:path w="1032946" h="295127">
                <a:moveTo>
                  <a:pt x="35991" y="0"/>
                </a:moveTo>
                <a:lnTo>
                  <a:pt x="996955" y="0"/>
                </a:lnTo>
                <a:cubicBezTo>
                  <a:pt x="1016832" y="0"/>
                  <a:pt x="1032946" y="16114"/>
                  <a:pt x="1032946" y="35991"/>
                </a:cubicBezTo>
                <a:lnTo>
                  <a:pt x="1032946" y="259137"/>
                </a:lnTo>
                <a:cubicBezTo>
                  <a:pt x="1032946" y="279014"/>
                  <a:pt x="1016832" y="295127"/>
                  <a:pt x="996955" y="295127"/>
                </a:cubicBezTo>
                <a:lnTo>
                  <a:pt x="35991" y="295127"/>
                </a:lnTo>
                <a:cubicBezTo>
                  <a:pt x="16127" y="295127"/>
                  <a:pt x="0" y="279000"/>
                  <a:pt x="0" y="259137"/>
                </a:cubicBezTo>
                <a:lnTo>
                  <a:pt x="0" y="35991"/>
                </a:lnTo>
                <a:cubicBezTo>
                  <a:pt x="0" y="16127"/>
                  <a:pt x="16127" y="0"/>
                  <a:pt x="35991" y="0"/>
                </a:cubicBezTo>
                <a:close/>
              </a:path>
            </a:pathLst>
          </a:custGeom>
          <a:solidFill>
            <a:srgbClr val="6366F1">
              <a:alpha val="20000"/>
            </a:srgbClr>
          </a:solidFill>
          <a:ln w="10160">
            <a:solidFill>
              <a:srgbClr val="6366F1">
                <a:alpha val="40000"/>
              </a:srgbClr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475083" y="424696"/>
            <a:ext cx="876947" cy="1799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92" b="1" spc="99" kern="0" dirty="0">
                <a:solidFill>
                  <a:srgbClr val="6366F1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SECTION 01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359911" y="770210"/>
            <a:ext cx="11634137" cy="35991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551" b="1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Q3 2024 Financial Highlights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359911" y="1202104"/>
            <a:ext cx="11553157" cy="2519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75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Strong performance across all key metrics demonstrating strategic execution</a:t>
            </a:r>
            <a:endParaRPr lang="en-US" sz="1600" dirty="0"/>
          </a:p>
        </p:txBody>
      </p:sp>
      <p:sp>
        <p:nvSpPr>
          <p:cNvPr id="6" name="Shape 4"/>
          <p:cNvSpPr/>
          <p:nvPr/>
        </p:nvSpPr>
        <p:spPr>
          <a:xfrm>
            <a:off x="363511" y="1637597"/>
            <a:ext cx="3723284" cy="1923727"/>
          </a:xfrm>
          <a:custGeom>
            <a:avLst/>
            <a:gdLst/>
            <a:ahLst/>
            <a:cxnLst/>
            <a:rect l="l" t="t" r="r" b="b"/>
            <a:pathLst>
              <a:path w="3723284" h="1923727">
                <a:moveTo>
                  <a:pt x="71986" y="0"/>
                </a:moveTo>
                <a:lnTo>
                  <a:pt x="3651298" y="0"/>
                </a:lnTo>
                <a:cubicBezTo>
                  <a:pt x="3691055" y="0"/>
                  <a:pt x="3723284" y="32229"/>
                  <a:pt x="3723284" y="71986"/>
                </a:cubicBezTo>
                <a:lnTo>
                  <a:pt x="3723284" y="1851741"/>
                </a:lnTo>
                <a:cubicBezTo>
                  <a:pt x="3723284" y="1891497"/>
                  <a:pt x="3691055" y="1923727"/>
                  <a:pt x="3651298" y="1923727"/>
                </a:cubicBezTo>
                <a:lnTo>
                  <a:pt x="71986" y="1923727"/>
                </a:lnTo>
                <a:cubicBezTo>
                  <a:pt x="32229" y="1923727"/>
                  <a:pt x="0" y="1891497"/>
                  <a:pt x="0" y="1851741"/>
                </a:cubicBezTo>
                <a:lnTo>
                  <a:pt x="0" y="71986"/>
                </a:lnTo>
                <a:cubicBezTo>
                  <a:pt x="0" y="32256"/>
                  <a:pt x="32256" y="0"/>
                  <a:pt x="71986" y="0"/>
                </a:cubicBezTo>
                <a:close/>
              </a:path>
            </a:pathLst>
          </a:custGeom>
          <a:solidFill>
            <a:srgbClr val="262626"/>
          </a:solidFill>
          <a:ln w="10160">
            <a:solidFill>
              <a:srgbClr val="333333"/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633669" y="1830150"/>
            <a:ext cx="168708" cy="269934"/>
          </a:xfrm>
          <a:custGeom>
            <a:avLst/>
            <a:gdLst/>
            <a:ahLst/>
            <a:cxnLst/>
            <a:rect l="l" t="t" r="r" b="b"/>
            <a:pathLst>
              <a:path w="168708" h="269934">
                <a:moveTo>
                  <a:pt x="71701" y="12653"/>
                </a:moveTo>
                <a:cubicBezTo>
                  <a:pt x="71701" y="5641"/>
                  <a:pt x="77342" y="0"/>
                  <a:pt x="84354" y="0"/>
                </a:cubicBezTo>
                <a:cubicBezTo>
                  <a:pt x="91366" y="0"/>
                  <a:pt x="97007" y="5641"/>
                  <a:pt x="97007" y="12653"/>
                </a:cubicBezTo>
                <a:lnTo>
                  <a:pt x="97007" y="33742"/>
                </a:lnTo>
                <a:lnTo>
                  <a:pt x="126531" y="33742"/>
                </a:lnTo>
                <a:cubicBezTo>
                  <a:pt x="135863" y="33742"/>
                  <a:pt x="143402" y="41281"/>
                  <a:pt x="143402" y="50613"/>
                </a:cubicBezTo>
                <a:cubicBezTo>
                  <a:pt x="143402" y="59944"/>
                  <a:pt x="135863" y="67483"/>
                  <a:pt x="126531" y="67483"/>
                </a:cubicBezTo>
                <a:lnTo>
                  <a:pt x="65954" y="67483"/>
                </a:lnTo>
                <a:cubicBezTo>
                  <a:pt x="52827" y="67483"/>
                  <a:pt x="42177" y="78133"/>
                  <a:pt x="42177" y="91261"/>
                </a:cubicBezTo>
                <a:cubicBezTo>
                  <a:pt x="42177" y="103123"/>
                  <a:pt x="50876" y="113140"/>
                  <a:pt x="62580" y="114827"/>
                </a:cubicBezTo>
                <a:lnTo>
                  <a:pt x="110873" y="121734"/>
                </a:lnTo>
                <a:cubicBezTo>
                  <a:pt x="139237" y="125793"/>
                  <a:pt x="160273" y="150045"/>
                  <a:pt x="160273" y="178673"/>
                </a:cubicBezTo>
                <a:cubicBezTo>
                  <a:pt x="160273" y="210464"/>
                  <a:pt x="134492" y="236192"/>
                  <a:pt x="102754" y="236192"/>
                </a:cubicBezTo>
                <a:lnTo>
                  <a:pt x="97007" y="236192"/>
                </a:lnTo>
                <a:lnTo>
                  <a:pt x="97007" y="257280"/>
                </a:lnTo>
                <a:cubicBezTo>
                  <a:pt x="97007" y="264292"/>
                  <a:pt x="91366" y="269934"/>
                  <a:pt x="84354" y="269934"/>
                </a:cubicBezTo>
                <a:cubicBezTo>
                  <a:pt x="77342" y="269934"/>
                  <a:pt x="71701" y="264292"/>
                  <a:pt x="71701" y="257280"/>
                </a:cubicBezTo>
                <a:lnTo>
                  <a:pt x="71701" y="236192"/>
                </a:lnTo>
                <a:lnTo>
                  <a:pt x="33742" y="236192"/>
                </a:lnTo>
                <a:cubicBezTo>
                  <a:pt x="24410" y="236192"/>
                  <a:pt x="16871" y="228653"/>
                  <a:pt x="16871" y="219321"/>
                </a:cubicBezTo>
                <a:cubicBezTo>
                  <a:pt x="16871" y="209989"/>
                  <a:pt x="24410" y="202450"/>
                  <a:pt x="33742" y="202450"/>
                </a:cubicBezTo>
                <a:lnTo>
                  <a:pt x="102754" y="202450"/>
                </a:lnTo>
                <a:cubicBezTo>
                  <a:pt x="115882" y="202450"/>
                  <a:pt x="126531" y="191800"/>
                  <a:pt x="126531" y="178673"/>
                </a:cubicBezTo>
                <a:cubicBezTo>
                  <a:pt x="126531" y="166811"/>
                  <a:pt x="117832" y="156793"/>
                  <a:pt x="106128" y="155106"/>
                </a:cubicBezTo>
                <a:lnTo>
                  <a:pt x="57835" y="148200"/>
                </a:lnTo>
                <a:cubicBezTo>
                  <a:pt x="29471" y="144193"/>
                  <a:pt x="8435" y="119888"/>
                  <a:pt x="8435" y="91261"/>
                </a:cubicBezTo>
                <a:cubicBezTo>
                  <a:pt x="8435" y="59522"/>
                  <a:pt x="34216" y="33742"/>
                  <a:pt x="65954" y="33742"/>
                </a:cubicBezTo>
                <a:lnTo>
                  <a:pt x="71701" y="33742"/>
                </a:lnTo>
                <a:lnTo>
                  <a:pt x="71701" y="12653"/>
                </a:lnTo>
                <a:close/>
              </a:path>
            </a:pathLst>
          </a:custGeom>
          <a:solidFill>
            <a:srgbClr val="6366F1"/>
          </a:solidFill>
          <a:ln/>
        </p:spPr>
      </p:sp>
      <p:sp>
        <p:nvSpPr>
          <p:cNvPr id="8" name="Shape 6"/>
          <p:cNvSpPr/>
          <p:nvPr/>
        </p:nvSpPr>
        <p:spPr>
          <a:xfrm>
            <a:off x="3139553" y="1821152"/>
            <a:ext cx="755814" cy="287929"/>
          </a:xfrm>
          <a:custGeom>
            <a:avLst/>
            <a:gdLst/>
            <a:ahLst/>
            <a:cxnLst/>
            <a:rect l="l" t="t" r="r" b="b"/>
            <a:pathLst>
              <a:path w="755814" h="287929">
                <a:moveTo>
                  <a:pt x="143965" y="0"/>
                </a:moveTo>
                <a:lnTo>
                  <a:pt x="611849" y="0"/>
                </a:lnTo>
                <a:cubicBezTo>
                  <a:pt x="691306" y="0"/>
                  <a:pt x="755814" y="64508"/>
                  <a:pt x="755814" y="143965"/>
                </a:cubicBezTo>
                <a:lnTo>
                  <a:pt x="755814" y="143965"/>
                </a:lnTo>
                <a:cubicBezTo>
                  <a:pt x="755814" y="223421"/>
                  <a:pt x="691306" y="287929"/>
                  <a:pt x="611849" y="287929"/>
                </a:cubicBezTo>
                <a:lnTo>
                  <a:pt x="143965" y="287929"/>
                </a:lnTo>
                <a:cubicBezTo>
                  <a:pt x="64508" y="287929"/>
                  <a:pt x="0" y="223421"/>
                  <a:pt x="0" y="143965"/>
                </a:cubicBezTo>
                <a:lnTo>
                  <a:pt x="0" y="143965"/>
                </a:lnTo>
                <a:cubicBezTo>
                  <a:pt x="0" y="64508"/>
                  <a:pt x="64508" y="0"/>
                  <a:pt x="143965" y="0"/>
                </a:cubicBezTo>
                <a:close/>
              </a:path>
            </a:pathLst>
          </a:custGeom>
          <a:solidFill>
            <a:srgbClr val="6366F1">
              <a:alpha val="20000"/>
            </a:srgbClr>
          </a:solidFill>
          <a:ln/>
        </p:spPr>
      </p:sp>
      <p:sp>
        <p:nvSpPr>
          <p:cNvPr id="9" name="Text 7"/>
          <p:cNvSpPr/>
          <p:nvPr/>
        </p:nvSpPr>
        <p:spPr>
          <a:xfrm>
            <a:off x="3247526" y="1878738"/>
            <a:ext cx="607238" cy="1799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92" b="1" dirty="0">
                <a:solidFill>
                  <a:srgbClr val="6366F1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+12% YoY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547065" y="2253046"/>
            <a:ext cx="3572121" cy="4318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</a:pPr>
            <a:r>
              <a:rPr lang="en-US" sz="3401" b="1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$47.3M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547065" y="2756922"/>
            <a:ext cx="3428156" cy="2159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34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Total Revenue</a:t>
            </a:r>
            <a:endParaRPr lang="en-US" sz="1600" dirty="0"/>
          </a:p>
        </p:txBody>
      </p:sp>
      <p:sp>
        <p:nvSpPr>
          <p:cNvPr id="12" name="Shape 10"/>
          <p:cNvSpPr/>
          <p:nvPr/>
        </p:nvSpPr>
        <p:spPr>
          <a:xfrm>
            <a:off x="547065" y="3084441"/>
            <a:ext cx="3356174" cy="7198"/>
          </a:xfrm>
          <a:custGeom>
            <a:avLst/>
            <a:gdLst/>
            <a:ahLst/>
            <a:cxnLst/>
            <a:rect l="l" t="t" r="r" b="b"/>
            <a:pathLst>
              <a:path w="3356174" h="7198">
                <a:moveTo>
                  <a:pt x="0" y="0"/>
                </a:moveTo>
                <a:lnTo>
                  <a:pt x="3356174" y="0"/>
                </a:lnTo>
                <a:lnTo>
                  <a:pt x="3356174" y="7198"/>
                </a:lnTo>
                <a:lnTo>
                  <a:pt x="0" y="7198"/>
                </a:lnTo>
                <a:lnTo>
                  <a:pt x="0" y="0"/>
                </a:lnTo>
                <a:close/>
              </a:path>
            </a:pathLst>
          </a:custGeom>
          <a:solidFill>
            <a:srgbClr val="333333"/>
          </a:solidFill>
          <a:ln/>
        </p:spPr>
      </p:sp>
      <p:sp>
        <p:nvSpPr>
          <p:cNvPr id="13" name="Text 11"/>
          <p:cNvSpPr/>
          <p:nvPr/>
        </p:nvSpPr>
        <p:spPr>
          <a:xfrm>
            <a:off x="547065" y="3196014"/>
            <a:ext cx="3419159" cy="1799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92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Driven by strong market demand and successful expansion</a:t>
            </a:r>
            <a:endParaRPr lang="en-US" sz="1600" dirty="0"/>
          </a:p>
        </p:txBody>
      </p:sp>
      <p:sp>
        <p:nvSpPr>
          <p:cNvPr id="14" name="Shape 12"/>
          <p:cNvSpPr/>
          <p:nvPr/>
        </p:nvSpPr>
        <p:spPr>
          <a:xfrm>
            <a:off x="4234470" y="1637597"/>
            <a:ext cx="3723284" cy="1923727"/>
          </a:xfrm>
          <a:custGeom>
            <a:avLst/>
            <a:gdLst/>
            <a:ahLst/>
            <a:cxnLst/>
            <a:rect l="l" t="t" r="r" b="b"/>
            <a:pathLst>
              <a:path w="3723284" h="1923727">
                <a:moveTo>
                  <a:pt x="71986" y="0"/>
                </a:moveTo>
                <a:lnTo>
                  <a:pt x="3651298" y="0"/>
                </a:lnTo>
                <a:cubicBezTo>
                  <a:pt x="3691055" y="0"/>
                  <a:pt x="3723284" y="32229"/>
                  <a:pt x="3723284" y="71986"/>
                </a:cubicBezTo>
                <a:lnTo>
                  <a:pt x="3723284" y="1851741"/>
                </a:lnTo>
                <a:cubicBezTo>
                  <a:pt x="3723284" y="1891497"/>
                  <a:pt x="3691055" y="1923727"/>
                  <a:pt x="3651298" y="1923727"/>
                </a:cubicBezTo>
                <a:lnTo>
                  <a:pt x="71986" y="1923727"/>
                </a:lnTo>
                <a:cubicBezTo>
                  <a:pt x="32229" y="1923727"/>
                  <a:pt x="0" y="1891497"/>
                  <a:pt x="0" y="1851741"/>
                </a:cubicBezTo>
                <a:lnTo>
                  <a:pt x="0" y="71986"/>
                </a:lnTo>
                <a:cubicBezTo>
                  <a:pt x="0" y="32256"/>
                  <a:pt x="32256" y="0"/>
                  <a:pt x="71986" y="0"/>
                </a:cubicBezTo>
                <a:close/>
              </a:path>
            </a:pathLst>
          </a:custGeom>
          <a:solidFill>
            <a:srgbClr val="262626"/>
          </a:solidFill>
          <a:ln w="10160">
            <a:solidFill>
              <a:srgbClr val="333333"/>
            </a:solidFill>
            <a:prstDash val="solid"/>
          </a:ln>
        </p:spPr>
      </p:sp>
      <p:sp>
        <p:nvSpPr>
          <p:cNvPr id="15" name="Shape 13"/>
          <p:cNvSpPr/>
          <p:nvPr/>
        </p:nvSpPr>
        <p:spPr>
          <a:xfrm>
            <a:off x="4470887" y="1830150"/>
            <a:ext cx="236192" cy="269934"/>
          </a:xfrm>
          <a:custGeom>
            <a:avLst/>
            <a:gdLst/>
            <a:ahLst/>
            <a:cxnLst/>
            <a:rect l="l" t="t" r="r" b="b"/>
            <a:pathLst>
              <a:path w="236192" h="269934">
                <a:moveTo>
                  <a:pt x="101225" y="67483"/>
                </a:moveTo>
                <a:cubicBezTo>
                  <a:pt x="101225" y="39550"/>
                  <a:pt x="78546" y="16871"/>
                  <a:pt x="50613" y="16871"/>
                </a:cubicBezTo>
                <a:cubicBezTo>
                  <a:pt x="22679" y="16871"/>
                  <a:pt x="0" y="39550"/>
                  <a:pt x="0" y="67483"/>
                </a:cubicBezTo>
                <a:cubicBezTo>
                  <a:pt x="0" y="95417"/>
                  <a:pt x="22679" y="118096"/>
                  <a:pt x="50613" y="118096"/>
                </a:cubicBezTo>
                <a:cubicBezTo>
                  <a:pt x="78546" y="118096"/>
                  <a:pt x="101225" y="95417"/>
                  <a:pt x="101225" y="67483"/>
                </a:cubicBezTo>
                <a:close/>
                <a:moveTo>
                  <a:pt x="236192" y="202450"/>
                </a:moveTo>
                <a:cubicBezTo>
                  <a:pt x="236192" y="174516"/>
                  <a:pt x="213513" y="151838"/>
                  <a:pt x="185579" y="151838"/>
                </a:cubicBezTo>
                <a:cubicBezTo>
                  <a:pt x="157646" y="151838"/>
                  <a:pt x="134967" y="174516"/>
                  <a:pt x="134967" y="202450"/>
                </a:cubicBezTo>
                <a:cubicBezTo>
                  <a:pt x="134967" y="230384"/>
                  <a:pt x="157646" y="253063"/>
                  <a:pt x="185579" y="253063"/>
                </a:cubicBezTo>
                <a:cubicBezTo>
                  <a:pt x="213513" y="253063"/>
                  <a:pt x="236192" y="230384"/>
                  <a:pt x="236192" y="202450"/>
                </a:cubicBezTo>
                <a:close/>
                <a:moveTo>
                  <a:pt x="231236" y="45657"/>
                </a:moveTo>
                <a:cubicBezTo>
                  <a:pt x="237826" y="39067"/>
                  <a:pt x="237826" y="28364"/>
                  <a:pt x="231236" y="21774"/>
                </a:cubicBezTo>
                <a:cubicBezTo>
                  <a:pt x="224646" y="15184"/>
                  <a:pt x="213943" y="15184"/>
                  <a:pt x="207353" y="21774"/>
                </a:cubicBezTo>
                <a:lnTo>
                  <a:pt x="4903" y="224224"/>
                </a:lnTo>
                <a:cubicBezTo>
                  <a:pt x="-1687" y="230814"/>
                  <a:pt x="-1687" y="241517"/>
                  <a:pt x="4903" y="248107"/>
                </a:cubicBezTo>
                <a:cubicBezTo>
                  <a:pt x="11493" y="254697"/>
                  <a:pt x="22196" y="254697"/>
                  <a:pt x="28786" y="248107"/>
                </a:cubicBezTo>
                <a:lnTo>
                  <a:pt x="231236" y="45657"/>
                </a:lnTo>
                <a:close/>
              </a:path>
            </a:pathLst>
          </a:custGeom>
          <a:solidFill>
            <a:srgbClr val="6366F1"/>
          </a:solidFill>
          <a:ln/>
        </p:spPr>
      </p:sp>
      <p:sp>
        <p:nvSpPr>
          <p:cNvPr id="16" name="Shape 14"/>
          <p:cNvSpPr/>
          <p:nvPr/>
        </p:nvSpPr>
        <p:spPr>
          <a:xfrm>
            <a:off x="6884206" y="1821152"/>
            <a:ext cx="890781" cy="287929"/>
          </a:xfrm>
          <a:custGeom>
            <a:avLst/>
            <a:gdLst/>
            <a:ahLst/>
            <a:cxnLst/>
            <a:rect l="l" t="t" r="r" b="b"/>
            <a:pathLst>
              <a:path w="890781" h="287929">
                <a:moveTo>
                  <a:pt x="143965" y="0"/>
                </a:moveTo>
                <a:lnTo>
                  <a:pt x="746816" y="0"/>
                </a:lnTo>
                <a:cubicBezTo>
                  <a:pt x="826326" y="0"/>
                  <a:pt x="890781" y="64455"/>
                  <a:pt x="890781" y="143965"/>
                </a:cubicBezTo>
                <a:lnTo>
                  <a:pt x="890781" y="143965"/>
                </a:lnTo>
                <a:cubicBezTo>
                  <a:pt x="890781" y="223474"/>
                  <a:pt x="826326" y="287929"/>
                  <a:pt x="746816" y="287929"/>
                </a:cubicBezTo>
                <a:lnTo>
                  <a:pt x="143965" y="287929"/>
                </a:lnTo>
                <a:cubicBezTo>
                  <a:pt x="64508" y="287929"/>
                  <a:pt x="0" y="223421"/>
                  <a:pt x="0" y="143965"/>
                </a:cubicBezTo>
                <a:lnTo>
                  <a:pt x="0" y="143965"/>
                </a:lnTo>
                <a:cubicBezTo>
                  <a:pt x="0" y="64508"/>
                  <a:pt x="64508" y="0"/>
                  <a:pt x="143965" y="0"/>
                </a:cubicBezTo>
                <a:close/>
              </a:path>
            </a:pathLst>
          </a:custGeom>
          <a:solidFill>
            <a:srgbClr val="6366F1">
              <a:alpha val="20000"/>
            </a:srgbClr>
          </a:solidFill>
          <a:ln/>
        </p:spPr>
      </p:sp>
      <p:sp>
        <p:nvSpPr>
          <p:cNvPr id="17" name="Text 15"/>
          <p:cNvSpPr/>
          <p:nvPr/>
        </p:nvSpPr>
        <p:spPr>
          <a:xfrm>
            <a:off x="6992180" y="1878738"/>
            <a:ext cx="733657" cy="1799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92" b="1" dirty="0">
                <a:solidFill>
                  <a:srgbClr val="6366F1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+2.4pp QoQ</a:t>
            </a:r>
            <a:endParaRPr lang="en-US" sz="1600" dirty="0"/>
          </a:p>
        </p:txBody>
      </p:sp>
      <p:sp>
        <p:nvSpPr>
          <p:cNvPr id="18" name="Text 16"/>
          <p:cNvSpPr/>
          <p:nvPr/>
        </p:nvSpPr>
        <p:spPr>
          <a:xfrm>
            <a:off x="4418025" y="2253046"/>
            <a:ext cx="3572121" cy="4318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</a:pPr>
            <a:r>
              <a:rPr lang="en-US" sz="3401" b="1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18.2%</a:t>
            </a:r>
            <a:endParaRPr lang="en-US" sz="1600" dirty="0"/>
          </a:p>
        </p:txBody>
      </p:sp>
      <p:sp>
        <p:nvSpPr>
          <p:cNvPr id="19" name="Text 17"/>
          <p:cNvSpPr/>
          <p:nvPr/>
        </p:nvSpPr>
        <p:spPr>
          <a:xfrm>
            <a:off x="4418025" y="2756922"/>
            <a:ext cx="3428156" cy="2159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34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Operating Margin</a:t>
            </a:r>
            <a:endParaRPr lang="en-US" sz="1600" dirty="0"/>
          </a:p>
        </p:txBody>
      </p:sp>
      <p:sp>
        <p:nvSpPr>
          <p:cNvPr id="20" name="Shape 18"/>
          <p:cNvSpPr/>
          <p:nvPr/>
        </p:nvSpPr>
        <p:spPr>
          <a:xfrm>
            <a:off x="4418025" y="3084441"/>
            <a:ext cx="3356174" cy="7198"/>
          </a:xfrm>
          <a:custGeom>
            <a:avLst/>
            <a:gdLst/>
            <a:ahLst/>
            <a:cxnLst/>
            <a:rect l="l" t="t" r="r" b="b"/>
            <a:pathLst>
              <a:path w="3356174" h="7198">
                <a:moveTo>
                  <a:pt x="0" y="0"/>
                </a:moveTo>
                <a:lnTo>
                  <a:pt x="3356174" y="0"/>
                </a:lnTo>
                <a:lnTo>
                  <a:pt x="3356174" y="7198"/>
                </a:lnTo>
                <a:lnTo>
                  <a:pt x="0" y="7198"/>
                </a:lnTo>
                <a:lnTo>
                  <a:pt x="0" y="0"/>
                </a:lnTo>
                <a:close/>
              </a:path>
            </a:pathLst>
          </a:custGeom>
          <a:solidFill>
            <a:srgbClr val="333333"/>
          </a:solidFill>
          <a:ln/>
        </p:spPr>
      </p:sp>
      <p:sp>
        <p:nvSpPr>
          <p:cNvPr id="21" name="Text 19"/>
          <p:cNvSpPr/>
          <p:nvPr/>
        </p:nvSpPr>
        <p:spPr>
          <a:xfrm>
            <a:off x="4418025" y="3196014"/>
            <a:ext cx="3419159" cy="1799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92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Improved from 15.8% in Q2 through efficiency gains</a:t>
            </a:r>
            <a:endParaRPr lang="en-US" sz="1600" dirty="0"/>
          </a:p>
        </p:txBody>
      </p:sp>
      <p:sp>
        <p:nvSpPr>
          <p:cNvPr id="22" name="Shape 20"/>
          <p:cNvSpPr/>
          <p:nvPr/>
        </p:nvSpPr>
        <p:spPr>
          <a:xfrm>
            <a:off x="8105543" y="1637597"/>
            <a:ext cx="3723284" cy="1923727"/>
          </a:xfrm>
          <a:custGeom>
            <a:avLst/>
            <a:gdLst/>
            <a:ahLst/>
            <a:cxnLst/>
            <a:rect l="l" t="t" r="r" b="b"/>
            <a:pathLst>
              <a:path w="3723284" h="1923727">
                <a:moveTo>
                  <a:pt x="71986" y="0"/>
                </a:moveTo>
                <a:lnTo>
                  <a:pt x="3651298" y="0"/>
                </a:lnTo>
                <a:cubicBezTo>
                  <a:pt x="3691055" y="0"/>
                  <a:pt x="3723284" y="32229"/>
                  <a:pt x="3723284" y="71986"/>
                </a:cubicBezTo>
                <a:lnTo>
                  <a:pt x="3723284" y="1851741"/>
                </a:lnTo>
                <a:cubicBezTo>
                  <a:pt x="3723284" y="1891497"/>
                  <a:pt x="3691055" y="1923727"/>
                  <a:pt x="3651298" y="1923727"/>
                </a:cubicBezTo>
                <a:lnTo>
                  <a:pt x="71986" y="1923727"/>
                </a:lnTo>
                <a:cubicBezTo>
                  <a:pt x="32229" y="1923727"/>
                  <a:pt x="0" y="1891497"/>
                  <a:pt x="0" y="1851741"/>
                </a:cubicBezTo>
                <a:lnTo>
                  <a:pt x="0" y="71986"/>
                </a:lnTo>
                <a:cubicBezTo>
                  <a:pt x="0" y="32256"/>
                  <a:pt x="32256" y="0"/>
                  <a:pt x="71986" y="0"/>
                </a:cubicBezTo>
                <a:close/>
              </a:path>
            </a:pathLst>
          </a:custGeom>
          <a:solidFill>
            <a:srgbClr val="262626"/>
          </a:solidFill>
          <a:ln w="10160">
            <a:solidFill>
              <a:srgbClr val="333333"/>
            </a:solidFill>
            <a:prstDash val="solid"/>
          </a:ln>
        </p:spPr>
      </p:sp>
      <p:sp>
        <p:nvSpPr>
          <p:cNvPr id="23" name="Shape 21"/>
          <p:cNvSpPr/>
          <p:nvPr/>
        </p:nvSpPr>
        <p:spPr>
          <a:xfrm>
            <a:off x="8325089" y="1830150"/>
            <a:ext cx="269934" cy="269934"/>
          </a:xfrm>
          <a:custGeom>
            <a:avLst/>
            <a:gdLst/>
            <a:ahLst/>
            <a:cxnLst/>
            <a:rect l="l" t="t" r="r" b="b"/>
            <a:pathLst>
              <a:path w="269934" h="269934">
                <a:moveTo>
                  <a:pt x="33742" y="33742"/>
                </a:moveTo>
                <a:cubicBezTo>
                  <a:pt x="33742" y="24410"/>
                  <a:pt x="26203" y="16871"/>
                  <a:pt x="16871" y="16871"/>
                </a:cubicBezTo>
                <a:cubicBezTo>
                  <a:pt x="7539" y="16871"/>
                  <a:pt x="0" y="24410"/>
                  <a:pt x="0" y="33742"/>
                </a:cubicBezTo>
                <a:lnTo>
                  <a:pt x="0" y="210886"/>
                </a:lnTo>
                <a:cubicBezTo>
                  <a:pt x="0" y="234188"/>
                  <a:pt x="18874" y="253063"/>
                  <a:pt x="42177" y="253063"/>
                </a:cubicBezTo>
                <a:lnTo>
                  <a:pt x="253063" y="253063"/>
                </a:lnTo>
                <a:cubicBezTo>
                  <a:pt x="262394" y="253063"/>
                  <a:pt x="269934" y="245524"/>
                  <a:pt x="269934" y="236192"/>
                </a:cubicBezTo>
                <a:cubicBezTo>
                  <a:pt x="269934" y="226860"/>
                  <a:pt x="262394" y="219321"/>
                  <a:pt x="253063" y="219321"/>
                </a:cubicBezTo>
                <a:lnTo>
                  <a:pt x="42177" y="219321"/>
                </a:lnTo>
                <a:cubicBezTo>
                  <a:pt x="37538" y="219321"/>
                  <a:pt x="33742" y="215525"/>
                  <a:pt x="33742" y="210886"/>
                </a:cubicBezTo>
                <a:lnTo>
                  <a:pt x="33742" y="33742"/>
                </a:lnTo>
                <a:close/>
                <a:moveTo>
                  <a:pt x="248107" y="79398"/>
                </a:moveTo>
                <a:cubicBezTo>
                  <a:pt x="254697" y="72808"/>
                  <a:pt x="254697" y="62106"/>
                  <a:pt x="248107" y="55516"/>
                </a:cubicBezTo>
                <a:cubicBezTo>
                  <a:pt x="241517" y="48925"/>
                  <a:pt x="230814" y="48925"/>
                  <a:pt x="224224" y="55516"/>
                </a:cubicBezTo>
                <a:lnTo>
                  <a:pt x="168708" y="111084"/>
                </a:lnTo>
                <a:lnTo>
                  <a:pt x="138446" y="80875"/>
                </a:lnTo>
                <a:cubicBezTo>
                  <a:pt x="131856" y="74284"/>
                  <a:pt x="121154" y="74284"/>
                  <a:pt x="114564" y="80875"/>
                </a:cubicBezTo>
                <a:lnTo>
                  <a:pt x="63951" y="131487"/>
                </a:lnTo>
                <a:cubicBezTo>
                  <a:pt x="57361" y="138077"/>
                  <a:pt x="57361" y="148780"/>
                  <a:pt x="63951" y="155370"/>
                </a:cubicBezTo>
                <a:cubicBezTo>
                  <a:pt x="70541" y="161960"/>
                  <a:pt x="81244" y="161960"/>
                  <a:pt x="87834" y="155370"/>
                </a:cubicBezTo>
                <a:lnTo>
                  <a:pt x="126531" y="116672"/>
                </a:lnTo>
                <a:lnTo>
                  <a:pt x="156793" y="146935"/>
                </a:lnTo>
                <a:cubicBezTo>
                  <a:pt x="163384" y="153525"/>
                  <a:pt x="174086" y="153525"/>
                  <a:pt x="180676" y="146935"/>
                </a:cubicBezTo>
                <a:lnTo>
                  <a:pt x="248160" y="79451"/>
                </a:lnTo>
                <a:close/>
              </a:path>
            </a:pathLst>
          </a:custGeom>
          <a:solidFill>
            <a:srgbClr val="6366F1"/>
          </a:solidFill>
          <a:ln/>
        </p:spPr>
      </p:sp>
      <p:sp>
        <p:nvSpPr>
          <p:cNvPr id="24" name="Shape 22"/>
          <p:cNvSpPr/>
          <p:nvPr/>
        </p:nvSpPr>
        <p:spPr>
          <a:xfrm>
            <a:off x="10595343" y="1821152"/>
            <a:ext cx="1043743" cy="287929"/>
          </a:xfrm>
          <a:custGeom>
            <a:avLst/>
            <a:gdLst/>
            <a:ahLst/>
            <a:cxnLst/>
            <a:rect l="l" t="t" r="r" b="b"/>
            <a:pathLst>
              <a:path w="1043743" h="287929">
                <a:moveTo>
                  <a:pt x="143965" y="0"/>
                </a:moveTo>
                <a:lnTo>
                  <a:pt x="899779" y="0"/>
                </a:lnTo>
                <a:cubicBezTo>
                  <a:pt x="979288" y="0"/>
                  <a:pt x="1043743" y="64455"/>
                  <a:pt x="1043743" y="143965"/>
                </a:cubicBezTo>
                <a:lnTo>
                  <a:pt x="1043743" y="143965"/>
                </a:lnTo>
                <a:cubicBezTo>
                  <a:pt x="1043743" y="223474"/>
                  <a:pt x="979288" y="287929"/>
                  <a:pt x="899779" y="287929"/>
                </a:cubicBezTo>
                <a:lnTo>
                  <a:pt x="143965" y="287929"/>
                </a:lnTo>
                <a:cubicBezTo>
                  <a:pt x="64508" y="287929"/>
                  <a:pt x="0" y="223421"/>
                  <a:pt x="0" y="143965"/>
                </a:cubicBezTo>
                <a:lnTo>
                  <a:pt x="0" y="143965"/>
                </a:lnTo>
                <a:cubicBezTo>
                  <a:pt x="0" y="64508"/>
                  <a:pt x="64508" y="0"/>
                  <a:pt x="143965" y="0"/>
                </a:cubicBezTo>
                <a:close/>
              </a:path>
            </a:pathLst>
          </a:custGeom>
          <a:solidFill>
            <a:srgbClr val="6366F1">
              <a:alpha val="20000"/>
            </a:srgbClr>
          </a:solidFill>
          <a:ln/>
        </p:spPr>
      </p:sp>
      <p:sp>
        <p:nvSpPr>
          <p:cNvPr id="25" name="Text 23"/>
          <p:cNvSpPr/>
          <p:nvPr/>
        </p:nvSpPr>
        <p:spPr>
          <a:xfrm>
            <a:off x="10703317" y="1878738"/>
            <a:ext cx="893593" cy="1799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92" b="1" dirty="0">
                <a:solidFill>
                  <a:srgbClr val="6366F1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18-Month High</a:t>
            </a:r>
            <a:endParaRPr lang="en-US" sz="1600" dirty="0"/>
          </a:p>
        </p:txBody>
      </p:sp>
      <p:sp>
        <p:nvSpPr>
          <p:cNvPr id="26" name="Text 24"/>
          <p:cNvSpPr/>
          <p:nvPr/>
        </p:nvSpPr>
        <p:spPr>
          <a:xfrm>
            <a:off x="8289098" y="2253046"/>
            <a:ext cx="3572121" cy="4318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</a:pPr>
            <a:r>
              <a:rPr lang="en-US" sz="3401" b="1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14.3%</a:t>
            </a:r>
            <a:endParaRPr lang="en-US" sz="1600" dirty="0"/>
          </a:p>
        </p:txBody>
      </p:sp>
      <p:sp>
        <p:nvSpPr>
          <p:cNvPr id="27" name="Text 25"/>
          <p:cNvSpPr/>
          <p:nvPr/>
        </p:nvSpPr>
        <p:spPr>
          <a:xfrm>
            <a:off x="8289098" y="2756922"/>
            <a:ext cx="3428156" cy="2159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34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Return on Invested Capital</a:t>
            </a:r>
            <a:endParaRPr lang="en-US" sz="1600" dirty="0"/>
          </a:p>
        </p:txBody>
      </p:sp>
      <p:sp>
        <p:nvSpPr>
          <p:cNvPr id="28" name="Shape 26"/>
          <p:cNvSpPr/>
          <p:nvPr/>
        </p:nvSpPr>
        <p:spPr>
          <a:xfrm>
            <a:off x="8289098" y="3084441"/>
            <a:ext cx="3356174" cy="7198"/>
          </a:xfrm>
          <a:custGeom>
            <a:avLst/>
            <a:gdLst/>
            <a:ahLst/>
            <a:cxnLst/>
            <a:rect l="l" t="t" r="r" b="b"/>
            <a:pathLst>
              <a:path w="3356174" h="7198">
                <a:moveTo>
                  <a:pt x="0" y="0"/>
                </a:moveTo>
                <a:lnTo>
                  <a:pt x="3356174" y="0"/>
                </a:lnTo>
                <a:lnTo>
                  <a:pt x="3356174" y="7198"/>
                </a:lnTo>
                <a:lnTo>
                  <a:pt x="0" y="7198"/>
                </a:lnTo>
                <a:lnTo>
                  <a:pt x="0" y="0"/>
                </a:lnTo>
                <a:close/>
              </a:path>
            </a:pathLst>
          </a:custGeom>
          <a:solidFill>
            <a:srgbClr val="333333"/>
          </a:solidFill>
          <a:ln/>
        </p:spPr>
      </p:sp>
      <p:sp>
        <p:nvSpPr>
          <p:cNvPr id="29" name="Text 27"/>
          <p:cNvSpPr/>
          <p:nvPr/>
        </p:nvSpPr>
        <p:spPr>
          <a:xfrm>
            <a:off x="8289098" y="3196014"/>
            <a:ext cx="3419159" cy="1799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92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Signaling improved capital efficiency across all units</a:t>
            </a:r>
            <a:endParaRPr lang="en-US" sz="1600" dirty="0"/>
          </a:p>
        </p:txBody>
      </p:sp>
      <p:sp>
        <p:nvSpPr>
          <p:cNvPr id="30" name="Shape 28"/>
          <p:cNvSpPr/>
          <p:nvPr/>
        </p:nvSpPr>
        <p:spPr>
          <a:xfrm>
            <a:off x="363511" y="3710687"/>
            <a:ext cx="5657808" cy="2958472"/>
          </a:xfrm>
          <a:custGeom>
            <a:avLst/>
            <a:gdLst/>
            <a:ahLst/>
            <a:cxnLst/>
            <a:rect l="l" t="t" r="r" b="b"/>
            <a:pathLst>
              <a:path w="5657808" h="2958472">
                <a:moveTo>
                  <a:pt x="71980" y="0"/>
                </a:moveTo>
                <a:lnTo>
                  <a:pt x="5585828" y="0"/>
                </a:lnTo>
                <a:cubicBezTo>
                  <a:pt x="5625581" y="0"/>
                  <a:pt x="5657808" y="32226"/>
                  <a:pt x="5657808" y="71980"/>
                </a:cubicBezTo>
                <a:lnTo>
                  <a:pt x="5657808" y="2886492"/>
                </a:lnTo>
                <a:cubicBezTo>
                  <a:pt x="5657808" y="2926246"/>
                  <a:pt x="5625581" y="2958472"/>
                  <a:pt x="5585828" y="2958472"/>
                </a:cubicBezTo>
                <a:lnTo>
                  <a:pt x="71980" y="2958472"/>
                </a:lnTo>
                <a:cubicBezTo>
                  <a:pt x="32226" y="2958472"/>
                  <a:pt x="0" y="2926246"/>
                  <a:pt x="0" y="2886492"/>
                </a:cubicBezTo>
                <a:lnTo>
                  <a:pt x="0" y="71980"/>
                </a:lnTo>
                <a:cubicBezTo>
                  <a:pt x="0" y="32253"/>
                  <a:pt x="32253" y="0"/>
                  <a:pt x="71980" y="0"/>
                </a:cubicBezTo>
                <a:close/>
              </a:path>
            </a:pathLst>
          </a:custGeom>
          <a:solidFill>
            <a:srgbClr val="262626"/>
          </a:solidFill>
          <a:ln w="10160">
            <a:solidFill>
              <a:srgbClr val="333333"/>
            </a:solidFill>
            <a:prstDash val="solid"/>
          </a:ln>
        </p:spPr>
      </p:sp>
      <p:sp>
        <p:nvSpPr>
          <p:cNvPr id="31" name="Text 29"/>
          <p:cNvSpPr/>
          <p:nvPr/>
        </p:nvSpPr>
        <p:spPr>
          <a:xfrm>
            <a:off x="547065" y="3894242"/>
            <a:ext cx="5371678" cy="2519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75" b="1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Operating Expenses Breakdown</a:t>
            </a:r>
            <a:endParaRPr lang="en-US" sz="1600" dirty="0"/>
          </a:p>
        </p:txBody>
      </p:sp>
      <p:sp>
        <p:nvSpPr>
          <p:cNvPr id="32" name="Text 30"/>
          <p:cNvSpPr/>
          <p:nvPr/>
        </p:nvSpPr>
        <p:spPr>
          <a:xfrm>
            <a:off x="547065" y="4290145"/>
            <a:ext cx="1286683" cy="2159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34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Cost of Goods Sold</a:t>
            </a:r>
            <a:endParaRPr lang="en-US" sz="1600" dirty="0"/>
          </a:p>
        </p:txBody>
      </p:sp>
      <p:sp>
        <p:nvSpPr>
          <p:cNvPr id="33" name="Text 31"/>
          <p:cNvSpPr/>
          <p:nvPr/>
        </p:nvSpPr>
        <p:spPr>
          <a:xfrm>
            <a:off x="5461881" y="4290145"/>
            <a:ext cx="449889" cy="2159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34" b="1" dirty="0">
                <a:solidFill>
                  <a:srgbClr val="6366F1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-3.2%</a:t>
            </a:r>
            <a:endParaRPr lang="en-US" sz="1600" dirty="0"/>
          </a:p>
        </p:txBody>
      </p:sp>
      <p:sp>
        <p:nvSpPr>
          <p:cNvPr id="34" name="Shape 32"/>
          <p:cNvSpPr/>
          <p:nvPr/>
        </p:nvSpPr>
        <p:spPr>
          <a:xfrm>
            <a:off x="547065" y="4542083"/>
            <a:ext cx="5290698" cy="71982"/>
          </a:xfrm>
          <a:custGeom>
            <a:avLst/>
            <a:gdLst/>
            <a:ahLst/>
            <a:cxnLst/>
            <a:rect l="l" t="t" r="r" b="b"/>
            <a:pathLst>
              <a:path w="5290698" h="71982">
                <a:moveTo>
                  <a:pt x="35991" y="0"/>
                </a:moveTo>
                <a:lnTo>
                  <a:pt x="5254707" y="0"/>
                </a:lnTo>
                <a:cubicBezTo>
                  <a:pt x="5274584" y="0"/>
                  <a:pt x="5290698" y="16114"/>
                  <a:pt x="5290698" y="35991"/>
                </a:cubicBezTo>
                <a:lnTo>
                  <a:pt x="5290698" y="35991"/>
                </a:lnTo>
                <a:cubicBezTo>
                  <a:pt x="5290698" y="55869"/>
                  <a:pt x="5274584" y="71982"/>
                  <a:pt x="5254707" y="71982"/>
                </a:cubicBezTo>
                <a:lnTo>
                  <a:pt x="35991" y="71982"/>
                </a:lnTo>
                <a:cubicBezTo>
                  <a:pt x="16127" y="71982"/>
                  <a:pt x="0" y="55855"/>
                  <a:pt x="0" y="35991"/>
                </a:cubicBezTo>
                <a:lnTo>
                  <a:pt x="0" y="35991"/>
                </a:lnTo>
                <a:cubicBezTo>
                  <a:pt x="0" y="16127"/>
                  <a:pt x="16127" y="0"/>
                  <a:pt x="35991" y="0"/>
                </a:cubicBezTo>
                <a:close/>
              </a:path>
            </a:pathLst>
          </a:custGeom>
          <a:solidFill>
            <a:srgbClr val="333333"/>
          </a:solidFill>
          <a:ln/>
        </p:spPr>
      </p:sp>
      <p:sp>
        <p:nvSpPr>
          <p:cNvPr id="35" name="Shape 33"/>
          <p:cNvSpPr/>
          <p:nvPr/>
        </p:nvSpPr>
        <p:spPr>
          <a:xfrm>
            <a:off x="547065" y="4542083"/>
            <a:ext cx="3437154" cy="71982"/>
          </a:xfrm>
          <a:custGeom>
            <a:avLst/>
            <a:gdLst/>
            <a:ahLst/>
            <a:cxnLst/>
            <a:rect l="l" t="t" r="r" b="b"/>
            <a:pathLst>
              <a:path w="3437154" h="71982">
                <a:moveTo>
                  <a:pt x="35991" y="0"/>
                </a:moveTo>
                <a:lnTo>
                  <a:pt x="3401163" y="0"/>
                </a:lnTo>
                <a:cubicBezTo>
                  <a:pt x="3421040" y="0"/>
                  <a:pt x="3437154" y="16114"/>
                  <a:pt x="3437154" y="35991"/>
                </a:cubicBezTo>
                <a:lnTo>
                  <a:pt x="3437154" y="35991"/>
                </a:lnTo>
                <a:cubicBezTo>
                  <a:pt x="3437154" y="55869"/>
                  <a:pt x="3421040" y="71982"/>
                  <a:pt x="3401163" y="71982"/>
                </a:cubicBezTo>
                <a:lnTo>
                  <a:pt x="35991" y="71982"/>
                </a:lnTo>
                <a:cubicBezTo>
                  <a:pt x="16127" y="71982"/>
                  <a:pt x="0" y="55855"/>
                  <a:pt x="0" y="35991"/>
                </a:cubicBezTo>
                <a:lnTo>
                  <a:pt x="0" y="35991"/>
                </a:lnTo>
                <a:cubicBezTo>
                  <a:pt x="0" y="16127"/>
                  <a:pt x="16127" y="0"/>
                  <a:pt x="35991" y="0"/>
                </a:cubicBezTo>
                <a:close/>
              </a:path>
            </a:pathLst>
          </a:custGeom>
          <a:solidFill>
            <a:srgbClr val="6366F1"/>
          </a:solidFill>
          <a:ln/>
        </p:spPr>
      </p:sp>
      <p:sp>
        <p:nvSpPr>
          <p:cNvPr id="36" name="Text 34"/>
          <p:cNvSpPr/>
          <p:nvPr/>
        </p:nvSpPr>
        <p:spPr>
          <a:xfrm>
            <a:off x="547065" y="4650056"/>
            <a:ext cx="5353683" cy="1799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92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Decreased despite 7% production volume increase</a:t>
            </a:r>
            <a:endParaRPr lang="en-US" sz="1600" dirty="0"/>
          </a:p>
        </p:txBody>
      </p:sp>
      <p:sp>
        <p:nvSpPr>
          <p:cNvPr id="37" name="Text 35"/>
          <p:cNvSpPr/>
          <p:nvPr/>
        </p:nvSpPr>
        <p:spPr>
          <a:xfrm>
            <a:off x="547065" y="4937985"/>
            <a:ext cx="1016750" cy="2159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34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G&amp;A Expenses</a:t>
            </a:r>
            <a:endParaRPr lang="en-US" sz="1600" dirty="0"/>
          </a:p>
        </p:txBody>
      </p:sp>
      <p:sp>
        <p:nvSpPr>
          <p:cNvPr id="38" name="Text 36"/>
          <p:cNvSpPr/>
          <p:nvPr/>
        </p:nvSpPr>
        <p:spPr>
          <a:xfrm>
            <a:off x="5442086" y="4937985"/>
            <a:ext cx="467885" cy="2159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34" b="1" dirty="0">
                <a:solidFill>
                  <a:srgbClr val="6366F1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$4.1M</a:t>
            </a:r>
            <a:endParaRPr lang="en-US" sz="1600" dirty="0"/>
          </a:p>
        </p:txBody>
      </p:sp>
      <p:sp>
        <p:nvSpPr>
          <p:cNvPr id="39" name="Shape 37"/>
          <p:cNvSpPr/>
          <p:nvPr/>
        </p:nvSpPr>
        <p:spPr>
          <a:xfrm>
            <a:off x="547065" y="5189923"/>
            <a:ext cx="5290698" cy="71982"/>
          </a:xfrm>
          <a:custGeom>
            <a:avLst/>
            <a:gdLst/>
            <a:ahLst/>
            <a:cxnLst/>
            <a:rect l="l" t="t" r="r" b="b"/>
            <a:pathLst>
              <a:path w="5290698" h="71982">
                <a:moveTo>
                  <a:pt x="35991" y="0"/>
                </a:moveTo>
                <a:lnTo>
                  <a:pt x="5254707" y="0"/>
                </a:lnTo>
                <a:cubicBezTo>
                  <a:pt x="5274584" y="0"/>
                  <a:pt x="5290698" y="16114"/>
                  <a:pt x="5290698" y="35991"/>
                </a:cubicBezTo>
                <a:lnTo>
                  <a:pt x="5290698" y="35991"/>
                </a:lnTo>
                <a:cubicBezTo>
                  <a:pt x="5290698" y="55869"/>
                  <a:pt x="5274584" y="71982"/>
                  <a:pt x="5254707" y="71982"/>
                </a:cubicBezTo>
                <a:lnTo>
                  <a:pt x="35991" y="71982"/>
                </a:lnTo>
                <a:cubicBezTo>
                  <a:pt x="16127" y="71982"/>
                  <a:pt x="0" y="55855"/>
                  <a:pt x="0" y="35991"/>
                </a:cubicBezTo>
                <a:lnTo>
                  <a:pt x="0" y="35991"/>
                </a:lnTo>
                <a:cubicBezTo>
                  <a:pt x="0" y="16127"/>
                  <a:pt x="16127" y="0"/>
                  <a:pt x="35991" y="0"/>
                </a:cubicBezTo>
                <a:close/>
              </a:path>
            </a:pathLst>
          </a:custGeom>
          <a:solidFill>
            <a:srgbClr val="333333"/>
          </a:solidFill>
          <a:ln/>
        </p:spPr>
      </p:sp>
      <p:sp>
        <p:nvSpPr>
          <p:cNvPr id="40" name="Shape 38"/>
          <p:cNvSpPr/>
          <p:nvPr/>
        </p:nvSpPr>
        <p:spPr>
          <a:xfrm>
            <a:off x="547065" y="5189923"/>
            <a:ext cx="2375415" cy="71982"/>
          </a:xfrm>
          <a:custGeom>
            <a:avLst/>
            <a:gdLst/>
            <a:ahLst/>
            <a:cxnLst/>
            <a:rect l="l" t="t" r="r" b="b"/>
            <a:pathLst>
              <a:path w="2375415" h="71982">
                <a:moveTo>
                  <a:pt x="35991" y="0"/>
                </a:moveTo>
                <a:lnTo>
                  <a:pt x="2339424" y="0"/>
                </a:lnTo>
                <a:cubicBezTo>
                  <a:pt x="2359302" y="0"/>
                  <a:pt x="2375415" y="16114"/>
                  <a:pt x="2375415" y="35991"/>
                </a:cubicBezTo>
                <a:lnTo>
                  <a:pt x="2375415" y="35991"/>
                </a:lnTo>
                <a:cubicBezTo>
                  <a:pt x="2375415" y="55869"/>
                  <a:pt x="2359302" y="71982"/>
                  <a:pt x="2339424" y="71982"/>
                </a:cubicBezTo>
                <a:lnTo>
                  <a:pt x="35991" y="71982"/>
                </a:lnTo>
                <a:cubicBezTo>
                  <a:pt x="16127" y="71982"/>
                  <a:pt x="0" y="55855"/>
                  <a:pt x="0" y="35991"/>
                </a:cubicBezTo>
                <a:lnTo>
                  <a:pt x="0" y="35991"/>
                </a:lnTo>
                <a:cubicBezTo>
                  <a:pt x="0" y="16127"/>
                  <a:pt x="16127" y="0"/>
                  <a:pt x="35991" y="0"/>
                </a:cubicBezTo>
                <a:close/>
              </a:path>
            </a:pathLst>
          </a:custGeom>
          <a:solidFill>
            <a:srgbClr val="6366F1"/>
          </a:solidFill>
          <a:ln/>
        </p:spPr>
      </p:sp>
      <p:sp>
        <p:nvSpPr>
          <p:cNvPr id="41" name="Text 39"/>
          <p:cNvSpPr/>
          <p:nvPr/>
        </p:nvSpPr>
        <p:spPr>
          <a:xfrm>
            <a:off x="547065" y="5297897"/>
            <a:ext cx="5353683" cy="1799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92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Held flat through productivity initiatives</a:t>
            </a:r>
            <a:endParaRPr lang="en-US" sz="1600" dirty="0"/>
          </a:p>
        </p:txBody>
      </p:sp>
      <p:sp>
        <p:nvSpPr>
          <p:cNvPr id="42" name="Text 40"/>
          <p:cNvSpPr/>
          <p:nvPr/>
        </p:nvSpPr>
        <p:spPr>
          <a:xfrm>
            <a:off x="547065" y="5585826"/>
            <a:ext cx="1223699" cy="2159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34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Sales &amp; Marketing</a:t>
            </a:r>
            <a:endParaRPr lang="en-US" sz="1600" dirty="0"/>
          </a:p>
        </p:txBody>
      </p:sp>
      <p:sp>
        <p:nvSpPr>
          <p:cNvPr id="43" name="Text 41"/>
          <p:cNvSpPr/>
          <p:nvPr/>
        </p:nvSpPr>
        <p:spPr>
          <a:xfrm>
            <a:off x="4993771" y="5585826"/>
            <a:ext cx="917774" cy="2159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34" b="1" dirty="0">
                <a:solidFill>
                  <a:srgbClr val="6366F1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$8.9M (+5%)</a:t>
            </a:r>
            <a:endParaRPr lang="en-US" sz="1600" dirty="0"/>
          </a:p>
        </p:txBody>
      </p:sp>
      <p:sp>
        <p:nvSpPr>
          <p:cNvPr id="44" name="Shape 42"/>
          <p:cNvSpPr/>
          <p:nvPr/>
        </p:nvSpPr>
        <p:spPr>
          <a:xfrm>
            <a:off x="547065" y="5837764"/>
            <a:ext cx="5290698" cy="71982"/>
          </a:xfrm>
          <a:custGeom>
            <a:avLst/>
            <a:gdLst/>
            <a:ahLst/>
            <a:cxnLst/>
            <a:rect l="l" t="t" r="r" b="b"/>
            <a:pathLst>
              <a:path w="5290698" h="71982">
                <a:moveTo>
                  <a:pt x="35991" y="0"/>
                </a:moveTo>
                <a:lnTo>
                  <a:pt x="5254707" y="0"/>
                </a:lnTo>
                <a:cubicBezTo>
                  <a:pt x="5274584" y="0"/>
                  <a:pt x="5290698" y="16114"/>
                  <a:pt x="5290698" y="35991"/>
                </a:cubicBezTo>
                <a:lnTo>
                  <a:pt x="5290698" y="35991"/>
                </a:lnTo>
                <a:cubicBezTo>
                  <a:pt x="5290698" y="55869"/>
                  <a:pt x="5274584" y="71982"/>
                  <a:pt x="5254707" y="71982"/>
                </a:cubicBezTo>
                <a:lnTo>
                  <a:pt x="35991" y="71982"/>
                </a:lnTo>
                <a:cubicBezTo>
                  <a:pt x="16127" y="71982"/>
                  <a:pt x="0" y="55855"/>
                  <a:pt x="0" y="35991"/>
                </a:cubicBezTo>
                <a:lnTo>
                  <a:pt x="0" y="35991"/>
                </a:lnTo>
                <a:cubicBezTo>
                  <a:pt x="0" y="16127"/>
                  <a:pt x="16127" y="0"/>
                  <a:pt x="35991" y="0"/>
                </a:cubicBezTo>
                <a:close/>
              </a:path>
            </a:pathLst>
          </a:custGeom>
          <a:solidFill>
            <a:srgbClr val="333333"/>
          </a:solidFill>
          <a:ln/>
        </p:spPr>
      </p:sp>
      <p:sp>
        <p:nvSpPr>
          <p:cNvPr id="45" name="Shape 43"/>
          <p:cNvSpPr/>
          <p:nvPr/>
        </p:nvSpPr>
        <p:spPr>
          <a:xfrm>
            <a:off x="547065" y="5837764"/>
            <a:ext cx="4498893" cy="71982"/>
          </a:xfrm>
          <a:custGeom>
            <a:avLst/>
            <a:gdLst/>
            <a:ahLst/>
            <a:cxnLst/>
            <a:rect l="l" t="t" r="r" b="b"/>
            <a:pathLst>
              <a:path w="4498893" h="71982">
                <a:moveTo>
                  <a:pt x="35991" y="0"/>
                </a:moveTo>
                <a:lnTo>
                  <a:pt x="4462902" y="0"/>
                </a:lnTo>
                <a:cubicBezTo>
                  <a:pt x="4482779" y="0"/>
                  <a:pt x="4498893" y="16114"/>
                  <a:pt x="4498893" y="35991"/>
                </a:cubicBezTo>
                <a:lnTo>
                  <a:pt x="4498893" y="35991"/>
                </a:lnTo>
                <a:cubicBezTo>
                  <a:pt x="4498893" y="55869"/>
                  <a:pt x="4482779" y="71982"/>
                  <a:pt x="4462902" y="71982"/>
                </a:cubicBezTo>
                <a:lnTo>
                  <a:pt x="35991" y="71982"/>
                </a:lnTo>
                <a:cubicBezTo>
                  <a:pt x="16127" y="71982"/>
                  <a:pt x="0" y="55855"/>
                  <a:pt x="0" y="35991"/>
                </a:cubicBezTo>
                <a:lnTo>
                  <a:pt x="0" y="35991"/>
                </a:lnTo>
                <a:cubicBezTo>
                  <a:pt x="0" y="16127"/>
                  <a:pt x="16127" y="0"/>
                  <a:pt x="35991" y="0"/>
                </a:cubicBezTo>
                <a:close/>
              </a:path>
            </a:pathLst>
          </a:custGeom>
          <a:solidFill>
            <a:srgbClr val="6366F1"/>
          </a:solidFill>
          <a:ln/>
        </p:spPr>
      </p:sp>
      <p:sp>
        <p:nvSpPr>
          <p:cNvPr id="46" name="Text 44"/>
          <p:cNvSpPr/>
          <p:nvPr/>
        </p:nvSpPr>
        <p:spPr>
          <a:xfrm>
            <a:off x="547065" y="5945737"/>
            <a:ext cx="5353683" cy="1799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92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Investment in 3 new geographic markets</a:t>
            </a:r>
            <a:endParaRPr lang="en-US" sz="1600" dirty="0"/>
          </a:p>
        </p:txBody>
      </p:sp>
      <p:sp>
        <p:nvSpPr>
          <p:cNvPr id="47" name="Shape 45"/>
          <p:cNvSpPr/>
          <p:nvPr/>
        </p:nvSpPr>
        <p:spPr>
          <a:xfrm>
            <a:off x="6170007" y="3710687"/>
            <a:ext cx="5657808" cy="2958472"/>
          </a:xfrm>
          <a:custGeom>
            <a:avLst/>
            <a:gdLst/>
            <a:ahLst/>
            <a:cxnLst/>
            <a:rect l="l" t="t" r="r" b="b"/>
            <a:pathLst>
              <a:path w="5657808" h="2958472">
                <a:moveTo>
                  <a:pt x="71980" y="0"/>
                </a:moveTo>
                <a:lnTo>
                  <a:pt x="5585828" y="0"/>
                </a:lnTo>
                <a:cubicBezTo>
                  <a:pt x="5625581" y="0"/>
                  <a:pt x="5657808" y="32226"/>
                  <a:pt x="5657808" y="71980"/>
                </a:cubicBezTo>
                <a:lnTo>
                  <a:pt x="5657808" y="2886492"/>
                </a:lnTo>
                <a:cubicBezTo>
                  <a:pt x="5657808" y="2926246"/>
                  <a:pt x="5625581" y="2958472"/>
                  <a:pt x="5585828" y="2958472"/>
                </a:cubicBezTo>
                <a:lnTo>
                  <a:pt x="71980" y="2958472"/>
                </a:lnTo>
                <a:cubicBezTo>
                  <a:pt x="32226" y="2958472"/>
                  <a:pt x="0" y="2926246"/>
                  <a:pt x="0" y="2886492"/>
                </a:cubicBezTo>
                <a:lnTo>
                  <a:pt x="0" y="71980"/>
                </a:lnTo>
                <a:cubicBezTo>
                  <a:pt x="0" y="32253"/>
                  <a:pt x="32253" y="0"/>
                  <a:pt x="71980" y="0"/>
                </a:cubicBezTo>
                <a:close/>
              </a:path>
            </a:pathLst>
          </a:custGeom>
          <a:solidFill>
            <a:srgbClr val="262626"/>
          </a:solidFill>
          <a:ln w="10160">
            <a:solidFill>
              <a:srgbClr val="333333"/>
            </a:solidFill>
            <a:prstDash val="solid"/>
          </a:ln>
        </p:spPr>
      </p:sp>
      <p:sp>
        <p:nvSpPr>
          <p:cNvPr id="48" name="Text 46"/>
          <p:cNvSpPr/>
          <p:nvPr/>
        </p:nvSpPr>
        <p:spPr>
          <a:xfrm>
            <a:off x="6353562" y="3894242"/>
            <a:ext cx="5371678" cy="2519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75" b="1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Key Performance Indicators</a:t>
            </a:r>
            <a:endParaRPr lang="en-US" sz="1600" dirty="0"/>
          </a:p>
        </p:txBody>
      </p:sp>
      <p:sp>
        <p:nvSpPr>
          <p:cNvPr id="49" name="Shape 47"/>
          <p:cNvSpPr/>
          <p:nvPr/>
        </p:nvSpPr>
        <p:spPr>
          <a:xfrm>
            <a:off x="6353562" y="4290145"/>
            <a:ext cx="5290698" cy="467885"/>
          </a:xfrm>
          <a:custGeom>
            <a:avLst/>
            <a:gdLst/>
            <a:ahLst/>
            <a:cxnLst/>
            <a:rect l="l" t="t" r="r" b="b"/>
            <a:pathLst>
              <a:path w="5290698" h="467885">
                <a:moveTo>
                  <a:pt x="71984" y="0"/>
                </a:moveTo>
                <a:lnTo>
                  <a:pt x="5218714" y="0"/>
                </a:lnTo>
                <a:cubicBezTo>
                  <a:pt x="5258470" y="0"/>
                  <a:pt x="5290698" y="32228"/>
                  <a:pt x="5290698" y="71984"/>
                </a:cubicBezTo>
                <a:lnTo>
                  <a:pt x="5290698" y="395901"/>
                </a:lnTo>
                <a:cubicBezTo>
                  <a:pt x="5290698" y="435656"/>
                  <a:pt x="5258470" y="467885"/>
                  <a:pt x="5218714" y="467885"/>
                </a:cubicBezTo>
                <a:lnTo>
                  <a:pt x="71984" y="467885"/>
                </a:lnTo>
                <a:cubicBezTo>
                  <a:pt x="32255" y="467885"/>
                  <a:pt x="0" y="435630"/>
                  <a:pt x="0" y="395901"/>
                </a:cubicBezTo>
                <a:lnTo>
                  <a:pt x="0" y="71984"/>
                </a:lnTo>
                <a:cubicBezTo>
                  <a:pt x="0" y="32228"/>
                  <a:pt x="32228" y="0"/>
                  <a:pt x="71984" y="0"/>
                </a:cubicBezTo>
                <a:close/>
              </a:path>
            </a:pathLst>
          </a:custGeom>
          <a:solidFill>
            <a:srgbClr val="191919"/>
          </a:solidFill>
          <a:ln/>
        </p:spPr>
      </p:sp>
      <p:sp>
        <p:nvSpPr>
          <p:cNvPr id="50" name="Shape 48"/>
          <p:cNvSpPr/>
          <p:nvPr/>
        </p:nvSpPr>
        <p:spPr>
          <a:xfrm>
            <a:off x="6479531" y="4452105"/>
            <a:ext cx="143965" cy="143965"/>
          </a:xfrm>
          <a:custGeom>
            <a:avLst/>
            <a:gdLst/>
            <a:ahLst/>
            <a:cxnLst/>
            <a:rect l="l" t="t" r="r" b="b"/>
            <a:pathLst>
              <a:path w="143965" h="143965">
                <a:moveTo>
                  <a:pt x="8998" y="8998"/>
                </a:moveTo>
                <a:cubicBezTo>
                  <a:pt x="4021" y="8998"/>
                  <a:pt x="0" y="13019"/>
                  <a:pt x="0" y="17996"/>
                </a:cubicBezTo>
                <a:lnTo>
                  <a:pt x="0" y="121470"/>
                </a:lnTo>
                <a:cubicBezTo>
                  <a:pt x="0" y="128921"/>
                  <a:pt x="6045" y="134967"/>
                  <a:pt x="13497" y="134967"/>
                </a:cubicBezTo>
                <a:lnTo>
                  <a:pt x="130468" y="134967"/>
                </a:lnTo>
                <a:cubicBezTo>
                  <a:pt x="137919" y="134967"/>
                  <a:pt x="143965" y="128921"/>
                  <a:pt x="143965" y="121470"/>
                </a:cubicBezTo>
                <a:lnTo>
                  <a:pt x="143965" y="42796"/>
                </a:lnTo>
                <a:cubicBezTo>
                  <a:pt x="143965" y="37678"/>
                  <a:pt x="138510" y="34445"/>
                  <a:pt x="134011" y="36863"/>
                </a:cubicBezTo>
                <a:lnTo>
                  <a:pt x="89978" y="60566"/>
                </a:lnTo>
                <a:lnTo>
                  <a:pt x="89978" y="42796"/>
                </a:lnTo>
                <a:cubicBezTo>
                  <a:pt x="89978" y="37678"/>
                  <a:pt x="84523" y="34445"/>
                  <a:pt x="80024" y="36863"/>
                </a:cubicBezTo>
                <a:lnTo>
                  <a:pt x="35991" y="60566"/>
                </a:lnTo>
                <a:lnTo>
                  <a:pt x="35991" y="17996"/>
                </a:lnTo>
                <a:cubicBezTo>
                  <a:pt x="35991" y="13019"/>
                  <a:pt x="31970" y="8998"/>
                  <a:pt x="26993" y="8998"/>
                </a:cubicBezTo>
                <a:lnTo>
                  <a:pt x="8998" y="8998"/>
                </a:lnTo>
                <a:close/>
              </a:path>
            </a:pathLst>
          </a:custGeom>
          <a:solidFill>
            <a:srgbClr val="6366F1"/>
          </a:solidFill>
          <a:ln/>
        </p:spPr>
      </p:sp>
      <p:sp>
        <p:nvSpPr>
          <p:cNvPr id="51" name="Text 49"/>
          <p:cNvSpPr/>
          <p:nvPr/>
        </p:nvSpPr>
        <p:spPr>
          <a:xfrm>
            <a:off x="6749464" y="4416114"/>
            <a:ext cx="1286683" cy="2159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34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Production Volume</a:t>
            </a:r>
            <a:endParaRPr lang="en-US" sz="1600" dirty="0"/>
          </a:p>
        </p:txBody>
      </p:sp>
      <p:sp>
        <p:nvSpPr>
          <p:cNvPr id="52" name="Text 50"/>
          <p:cNvSpPr/>
          <p:nvPr/>
        </p:nvSpPr>
        <p:spPr>
          <a:xfrm>
            <a:off x="11232836" y="4398118"/>
            <a:ext cx="377907" cy="2519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75" b="1" dirty="0">
                <a:solidFill>
                  <a:srgbClr val="6366F1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+7%</a:t>
            </a:r>
            <a:endParaRPr lang="en-US" sz="1600" dirty="0"/>
          </a:p>
        </p:txBody>
      </p:sp>
      <p:sp>
        <p:nvSpPr>
          <p:cNvPr id="53" name="Shape 51"/>
          <p:cNvSpPr/>
          <p:nvPr/>
        </p:nvSpPr>
        <p:spPr>
          <a:xfrm>
            <a:off x="6353562" y="4866003"/>
            <a:ext cx="5290698" cy="467885"/>
          </a:xfrm>
          <a:custGeom>
            <a:avLst/>
            <a:gdLst/>
            <a:ahLst/>
            <a:cxnLst/>
            <a:rect l="l" t="t" r="r" b="b"/>
            <a:pathLst>
              <a:path w="5290698" h="467885">
                <a:moveTo>
                  <a:pt x="71984" y="0"/>
                </a:moveTo>
                <a:lnTo>
                  <a:pt x="5218714" y="0"/>
                </a:lnTo>
                <a:cubicBezTo>
                  <a:pt x="5258470" y="0"/>
                  <a:pt x="5290698" y="32228"/>
                  <a:pt x="5290698" y="71984"/>
                </a:cubicBezTo>
                <a:lnTo>
                  <a:pt x="5290698" y="395901"/>
                </a:lnTo>
                <a:cubicBezTo>
                  <a:pt x="5290698" y="435656"/>
                  <a:pt x="5258470" y="467885"/>
                  <a:pt x="5218714" y="467885"/>
                </a:cubicBezTo>
                <a:lnTo>
                  <a:pt x="71984" y="467885"/>
                </a:lnTo>
                <a:cubicBezTo>
                  <a:pt x="32255" y="467885"/>
                  <a:pt x="0" y="435630"/>
                  <a:pt x="0" y="395901"/>
                </a:cubicBezTo>
                <a:lnTo>
                  <a:pt x="0" y="71984"/>
                </a:lnTo>
                <a:cubicBezTo>
                  <a:pt x="0" y="32228"/>
                  <a:pt x="32228" y="0"/>
                  <a:pt x="71984" y="0"/>
                </a:cubicBezTo>
                <a:close/>
              </a:path>
            </a:pathLst>
          </a:custGeom>
          <a:solidFill>
            <a:srgbClr val="191919"/>
          </a:solidFill>
          <a:ln/>
        </p:spPr>
      </p:sp>
      <p:sp>
        <p:nvSpPr>
          <p:cNvPr id="54" name="Shape 52"/>
          <p:cNvSpPr/>
          <p:nvPr/>
        </p:nvSpPr>
        <p:spPr>
          <a:xfrm>
            <a:off x="6461535" y="5027963"/>
            <a:ext cx="179956" cy="143965"/>
          </a:xfrm>
          <a:custGeom>
            <a:avLst/>
            <a:gdLst/>
            <a:ahLst/>
            <a:cxnLst/>
            <a:rect l="l" t="t" r="r" b="b"/>
            <a:pathLst>
              <a:path w="179956" h="143965">
                <a:moveTo>
                  <a:pt x="116943" y="59189"/>
                </a:moveTo>
                <a:cubicBezTo>
                  <a:pt x="120374" y="58261"/>
                  <a:pt x="123973" y="59892"/>
                  <a:pt x="125519" y="63069"/>
                </a:cubicBezTo>
                <a:lnTo>
                  <a:pt x="130749" y="73641"/>
                </a:lnTo>
                <a:cubicBezTo>
                  <a:pt x="133645" y="74035"/>
                  <a:pt x="136485" y="74822"/>
                  <a:pt x="139156" y="75919"/>
                </a:cubicBezTo>
                <a:lnTo>
                  <a:pt x="148998" y="69367"/>
                </a:lnTo>
                <a:cubicBezTo>
                  <a:pt x="151950" y="67399"/>
                  <a:pt x="155859" y="67793"/>
                  <a:pt x="158361" y="70295"/>
                </a:cubicBezTo>
                <a:lnTo>
                  <a:pt x="163760" y="75694"/>
                </a:lnTo>
                <a:cubicBezTo>
                  <a:pt x="166262" y="78196"/>
                  <a:pt x="166656" y="82133"/>
                  <a:pt x="164688" y="85057"/>
                </a:cubicBezTo>
                <a:lnTo>
                  <a:pt x="158136" y="94870"/>
                </a:lnTo>
                <a:cubicBezTo>
                  <a:pt x="158670" y="96192"/>
                  <a:pt x="159148" y="97570"/>
                  <a:pt x="159542" y="99004"/>
                </a:cubicBezTo>
                <a:cubicBezTo>
                  <a:pt x="159936" y="100438"/>
                  <a:pt x="160189" y="101844"/>
                  <a:pt x="160386" y="103278"/>
                </a:cubicBezTo>
                <a:lnTo>
                  <a:pt x="170986" y="108508"/>
                </a:lnTo>
                <a:cubicBezTo>
                  <a:pt x="174163" y="110082"/>
                  <a:pt x="175794" y="113681"/>
                  <a:pt x="174866" y="117084"/>
                </a:cubicBezTo>
                <a:lnTo>
                  <a:pt x="172898" y="124451"/>
                </a:lnTo>
                <a:cubicBezTo>
                  <a:pt x="171970" y="127853"/>
                  <a:pt x="168793" y="130159"/>
                  <a:pt x="165250" y="129934"/>
                </a:cubicBezTo>
                <a:lnTo>
                  <a:pt x="153440" y="129174"/>
                </a:lnTo>
                <a:cubicBezTo>
                  <a:pt x="151669" y="131452"/>
                  <a:pt x="149616" y="133561"/>
                  <a:pt x="147283" y="135360"/>
                </a:cubicBezTo>
                <a:lnTo>
                  <a:pt x="148042" y="147142"/>
                </a:lnTo>
                <a:cubicBezTo>
                  <a:pt x="148267" y="150685"/>
                  <a:pt x="145961" y="153890"/>
                  <a:pt x="142559" y="154790"/>
                </a:cubicBezTo>
                <a:lnTo>
                  <a:pt x="135192" y="156758"/>
                </a:lnTo>
                <a:cubicBezTo>
                  <a:pt x="131761" y="157686"/>
                  <a:pt x="128190" y="156055"/>
                  <a:pt x="126616" y="152878"/>
                </a:cubicBezTo>
                <a:lnTo>
                  <a:pt x="121386" y="142306"/>
                </a:lnTo>
                <a:cubicBezTo>
                  <a:pt x="118490" y="141912"/>
                  <a:pt x="115650" y="141125"/>
                  <a:pt x="112978" y="140028"/>
                </a:cubicBezTo>
                <a:lnTo>
                  <a:pt x="103137" y="146580"/>
                </a:lnTo>
                <a:cubicBezTo>
                  <a:pt x="100185" y="148548"/>
                  <a:pt x="96276" y="148154"/>
                  <a:pt x="93774" y="145652"/>
                </a:cubicBezTo>
                <a:lnTo>
                  <a:pt x="88375" y="140253"/>
                </a:lnTo>
                <a:cubicBezTo>
                  <a:pt x="85873" y="137750"/>
                  <a:pt x="85479" y="133842"/>
                  <a:pt x="87447" y="130890"/>
                </a:cubicBezTo>
                <a:lnTo>
                  <a:pt x="93999" y="121048"/>
                </a:lnTo>
                <a:cubicBezTo>
                  <a:pt x="93465" y="119727"/>
                  <a:pt x="92986" y="118349"/>
                  <a:pt x="92593" y="116915"/>
                </a:cubicBezTo>
                <a:cubicBezTo>
                  <a:pt x="92199" y="115481"/>
                  <a:pt x="91946" y="114047"/>
                  <a:pt x="91749" y="112641"/>
                </a:cubicBezTo>
                <a:lnTo>
                  <a:pt x="81149" y="107411"/>
                </a:lnTo>
                <a:cubicBezTo>
                  <a:pt x="77971" y="105836"/>
                  <a:pt x="76369" y="102237"/>
                  <a:pt x="77268" y="98835"/>
                </a:cubicBezTo>
                <a:lnTo>
                  <a:pt x="79237" y="91468"/>
                </a:lnTo>
                <a:cubicBezTo>
                  <a:pt x="80165" y="88066"/>
                  <a:pt x="83342" y="85760"/>
                  <a:pt x="86885" y="85985"/>
                </a:cubicBezTo>
                <a:lnTo>
                  <a:pt x="98666" y="86744"/>
                </a:lnTo>
                <a:cubicBezTo>
                  <a:pt x="100438" y="84467"/>
                  <a:pt x="102490" y="82358"/>
                  <a:pt x="104824" y="80558"/>
                </a:cubicBezTo>
                <a:lnTo>
                  <a:pt x="104065" y="68805"/>
                </a:lnTo>
                <a:cubicBezTo>
                  <a:pt x="103840" y="65262"/>
                  <a:pt x="106146" y="62057"/>
                  <a:pt x="109548" y="61157"/>
                </a:cubicBezTo>
                <a:lnTo>
                  <a:pt x="116915" y="59189"/>
                </a:lnTo>
                <a:close/>
                <a:moveTo>
                  <a:pt x="126081" y="95601"/>
                </a:moveTo>
                <a:cubicBezTo>
                  <a:pt x="119253" y="95609"/>
                  <a:pt x="113716" y="101159"/>
                  <a:pt x="113724" y="107987"/>
                </a:cubicBezTo>
                <a:cubicBezTo>
                  <a:pt x="113731" y="114816"/>
                  <a:pt x="119281" y="120353"/>
                  <a:pt x="126110" y="120345"/>
                </a:cubicBezTo>
                <a:cubicBezTo>
                  <a:pt x="132938" y="120338"/>
                  <a:pt x="138475" y="114788"/>
                  <a:pt x="138467" y="107959"/>
                </a:cubicBezTo>
                <a:cubicBezTo>
                  <a:pt x="138460" y="101131"/>
                  <a:pt x="132910" y="95594"/>
                  <a:pt x="126081" y="95601"/>
                </a:cubicBezTo>
                <a:close/>
                <a:moveTo>
                  <a:pt x="63238" y="-12794"/>
                </a:moveTo>
                <a:lnTo>
                  <a:pt x="70605" y="-10825"/>
                </a:lnTo>
                <a:cubicBezTo>
                  <a:pt x="74007" y="-9898"/>
                  <a:pt x="76312" y="-6692"/>
                  <a:pt x="76088" y="-3177"/>
                </a:cubicBezTo>
                <a:lnTo>
                  <a:pt x="75328" y="8576"/>
                </a:lnTo>
                <a:cubicBezTo>
                  <a:pt x="77662" y="10376"/>
                  <a:pt x="79715" y="12456"/>
                  <a:pt x="81486" y="14762"/>
                </a:cubicBezTo>
                <a:lnTo>
                  <a:pt x="93296" y="14003"/>
                </a:lnTo>
                <a:cubicBezTo>
                  <a:pt x="96811" y="13778"/>
                  <a:pt x="100016" y="16084"/>
                  <a:pt x="100944" y="19486"/>
                </a:cubicBezTo>
                <a:lnTo>
                  <a:pt x="102912" y="26853"/>
                </a:lnTo>
                <a:cubicBezTo>
                  <a:pt x="103812" y="30255"/>
                  <a:pt x="102209" y="33854"/>
                  <a:pt x="99032" y="35429"/>
                </a:cubicBezTo>
                <a:lnTo>
                  <a:pt x="88431" y="40659"/>
                </a:lnTo>
                <a:cubicBezTo>
                  <a:pt x="88235" y="42093"/>
                  <a:pt x="87953" y="43527"/>
                  <a:pt x="87588" y="44933"/>
                </a:cubicBezTo>
                <a:cubicBezTo>
                  <a:pt x="87222" y="46339"/>
                  <a:pt x="86716" y="47745"/>
                  <a:pt x="86182" y="49066"/>
                </a:cubicBezTo>
                <a:lnTo>
                  <a:pt x="92733" y="58907"/>
                </a:lnTo>
                <a:cubicBezTo>
                  <a:pt x="94702" y="61860"/>
                  <a:pt x="94308" y="65768"/>
                  <a:pt x="91806" y="68271"/>
                </a:cubicBezTo>
                <a:lnTo>
                  <a:pt x="86407" y="73669"/>
                </a:lnTo>
                <a:cubicBezTo>
                  <a:pt x="83904" y="76172"/>
                  <a:pt x="79996" y="76566"/>
                  <a:pt x="77044" y="74597"/>
                </a:cubicBezTo>
                <a:lnTo>
                  <a:pt x="67202" y="68046"/>
                </a:lnTo>
                <a:cubicBezTo>
                  <a:pt x="64531" y="69142"/>
                  <a:pt x="61691" y="69930"/>
                  <a:pt x="58795" y="70323"/>
                </a:cubicBezTo>
                <a:lnTo>
                  <a:pt x="53565" y="80896"/>
                </a:lnTo>
                <a:cubicBezTo>
                  <a:pt x="51990" y="84073"/>
                  <a:pt x="48391" y="85676"/>
                  <a:pt x="44989" y="84776"/>
                </a:cubicBezTo>
                <a:lnTo>
                  <a:pt x="37622" y="82808"/>
                </a:lnTo>
                <a:cubicBezTo>
                  <a:pt x="34192" y="81880"/>
                  <a:pt x="31914" y="78674"/>
                  <a:pt x="32139" y="75160"/>
                </a:cubicBezTo>
                <a:lnTo>
                  <a:pt x="32898" y="63378"/>
                </a:lnTo>
                <a:cubicBezTo>
                  <a:pt x="30564" y="61579"/>
                  <a:pt x="28512" y="59498"/>
                  <a:pt x="26740" y="57192"/>
                </a:cubicBezTo>
                <a:lnTo>
                  <a:pt x="14931" y="57951"/>
                </a:lnTo>
                <a:cubicBezTo>
                  <a:pt x="11416" y="58176"/>
                  <a:pt x="8210" y="55871"/>
                  <a:pt x="7283" y="52468"/>
                </a:cubicBezTo>
                <a:lnTo>
                  <a:pt x="5314" y="45101"/>
                </a:lnTo>
                <a:cubicBezTo>
                  <a:pt x="4415" y="41699"/>
                  <a:pt x="6017" y="38100"/>
                  <a:pt x="9195" y="36525"/>
                </a:cubicBezTo>
                <a:lnTo>
                  <a:pt x="19795" y="31295"/>
                </a:lnTo>
                <a:cubicBezTo>
                  <a:pt x="19992" y="29861"/>
                  <a:pt x="20273" y="28455"/>
                  <a:pt x="20639" y="27021"/>
                </a:cubicBezTo>
                <a:cubicBezTo>
                  <a:pt x="21032" y="25587"/>
                  <a:pt x="21482" y="24210"/>
                  <a:pt x="22045" y="22888"/>
                </a:cubicBezTo>
                <a:lnTo>
                  <a:pt x="15493" y="13075"/>
                </a:lnTo>
                <a:cubicBezTo>
                  <a:pt x="13525" y="10123"/>
                  <a:pt x="13918" y="6214"/>
                  <a:pt x="16421" y="3712"/>
                </a:cubicBezTo>
                <a:lnTo>
                  <a:pt x="21820" y="-1687"/>
                </a:lnTo>
                <a:cubicBezTo>
                  <a:pt x="24322" y="-4190"/>
                  <a:pt x="28231" y="-4583"/>
                  <a:pt x="31183" y="-2615"/>
                </a:cubicBezTo>
                <a:lnTo>
                  <a:pt x="41024" y="3937"/>
                </a:lnTo>
                <a:cubicBezTo>
                  <a:pt x="43695" y="2840"/>
                  <a:pt x="46535" y="2053"/>
                  <a:pt x="49432" y="1659"/>
                </a:cubicBezTo>
                <a:lnTo>
                  <a:pt x="54662" y="-8913"/>
                </a:lnTo>
                <a:cubicBezTo>
                  <a:pt x="56236" y="-12091"/>
                  <a:pt x="59807" y="-13694"/>
                  <a:pt x="63238" y="-12794"/>
                </a:cubicBezTo>
                <a:close/>
                <a:moveTo>
                  <a:pt x="54099" y="23619"/>
                </a:moveTo>
                <a:cubicBezTo>
                  <a:pt x="47271" y="23619"/>
                  <a:pt x="41727" y="29163"/>
                  <a:pt x="41727" y="35991"/>
                </a:cubicBezTo>
                <a:cubicBezTo>
                  <a:pt x="41727" y="42819"/>
                  <a:pt x="47271" y="48363"/>
                  <a:pt x="54099" y="48363"/>
                </a:cubicBezTo>
                <a:cubicBezTo>
                  <a:pt x="60927" y="48363"/>
                  <a:pt x="66471" y="42819"/>
                  <a:pt x="66471" y="35991"/>
                </a:cubicBezTo>
                <a:cubicBezTo>
                  <a:pt x="66471" y="29163"/>
                  <a:pt x="60927" y="23619"/>
                  <a:pt x="54099" y="23619"/>
                </a:cubicBezTo>
                <a:close/>
              </a:path>
            </a:pathLst>
          </a:custGeom>
          <a:solidFill>
            <a:srgbClr val="6366F1"/>
          </a:solidFill>
          <a:ln/>
        </p:spPr>
      </p:sp>
      <p:sp>
        <p:nvSpPr>
          <p:cNvPr id="55" name="Text 53"/>
          <p:cNvSpPr/>
          <p:nvPr/>
        </p:nvSpPr>
        <p:spPr>
          <a:xfrm>
            <a:off x="6749464" y="4991972"/>
            <a:ext cx="1673588" cy="2159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34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Manufacturing Efficiency</a:t>
            </a:r>
            <a:endParaRPr lang="en-US" sz="1600" dirty="0"/>
          </a:p>
        </p:txBody>
      </p:sp>
      <p:sp>
        <p:nvSpPr>
          <p:cNvPr id="56" name="Text 54"/>
          <p:cNvSpPr/>
          <p:nvPr/>
        </p:nvSpPr>
        <p:spPr>
          <a:xfrm>
            <a:off x="10853354" y="4973977"/>
            <a:ext cx="764812" cy="2519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75" b="1" dirty="0">
                <a:solidFill>
                  <a:srgbClr val="6366F1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Improved</a:t>
            </a:r>
            <a:endParaRPr lang="en-US" sz="1600" dirty="0"/>
          </a:p>
        </p:txBody>
      </p:sp>
      <p:sp>
        <p:nvSpPr>
          <p:cNvPr id="57" name="Shape 55"/>
          <p:cNvSpPr/>
          <p:nvPr/>
        </p:nvSpPr>
        <p:spPr>
          <a:xfrm>
            <a:off x="6353562" y="5441861"/>
            <a:ext cx="5290698" cy="467885"/>
          </a:xfrm>
          <a:custGeom>
            <a:avLst/>
            <a:gdLst/>
            <a:ahLst/>
            <a:cxnLst/>
            <a:rect l="l" t="t" r="r" b="b"/>
            <a:pathLst>
              <a:path w="5290698" h="467885">
                <a:moveTo>
                  <a:pt x="71984" y="0"/>
                </a:moveTo>
                <a:lnTo>
                  <a:pt x="5218714" y="0"/>
                </a:lnTo>
                <a:cubicBezTo>
                  <a:pt x="5258470" y="0"/>
                  <a:pt x="5290698" y="32228"/>
                  <a:pt x="5290698" y="71984"/>
                </a:cubicBezTo>
                <a:lnTo>
                  <a:pt x="5290698" y="395901"/>
                </a:lnTo>
                <a:cubicBezTo>
                  <a:pt x="5290698" y="435656"/>
                  <a:pt x="5258470" y="467885"/>
                  <a:pt x="5218714" y="467885"/>
                </a:cubicBezTo>
                <a:lnTo>
                  <a:pt x="71984" y="467885"/>
                </a:lnTo>
                <a:cubicBezTo>
                  <a:pt x="32255" y="467885"/>
                  <a:pt x="0" y="435630"/>
                  <a:pt x="0" y="395901"/>
                </a:cubicBezTo>
                <a:lnTo>
                  <a:pt x="0" y="71984"/>
                </a:lnTo>
                <a:cubicBezTo>
                  <a:pt x="0" y="32228"/>
                  <a:pt x="32228" y="0"/>
                  <a:pt x="71984" y="0"/>
                </a:cubicBezTo>
                <a:close/>
              </a:path>
            </a:pathLst>
          </a:custGeom>
          <a:solidFill>
            <a:srgbClr val="191919"/>
          </a:solidFill>
          <a:ln/>
        </p:spPr>
      </p:sp>
      <p:sp>
        <p:nvSpPr>
          <p:cNvPr id="58" name="Shape 56"/>
          <p:cNvSpPr/>
          <p:nvPr/>
        </p:nvSpPr>
        <p:spPr>
          <a:xfrm>
            <a:off x="6470533" y="5603822"/>
            <a:ext cx="161960" cy="143965"/>
          </a:xfrm>
          <a:custGeom>
            <a:avLst/>
            <a:gdLst/>
            <a:ahLst/>
            <a:cxnLst/>
            <a:rect l="l" t="t" r="r" b="b"/>
            <a:pathLst>
              <a:path w="161960" h="143965">
                <a:moveTo>
                  <a:pt x="117955" y="26993"/>
                </a:moveTo>
                <a:cubicBezTo>
                  <a:pt x="113288" y="26993"/>
                  <a:pt x="108761" y="28259"/>
                  <a:pt x="104796" y="30564"/>
                </a:cubicBezTo>
                <a:cubicBezTo>
                  <a:pt x="100353" y="26065"/>
                  <a:pt x="95180" y="22298"/>
                  <a:pt x="89472" y="19458"/>
                </a:cubicBezTo>
                <a:cubicBezTo>
                  <a:pt x="97401" y="12709"/>
                  <a:pt x="107495" y="8998"/>
                  <a:pt x="117955" y="8998"/>
                </a:cubicBezTo>
                <a:cubicBezTo>
                  <a:pt x="142249" y="8998"/>
                  <a:pt x="161960" y="28680"/>
                  <a:pt x="161960" y="53003"/>
                </a:cubicBezTo>
                <a:cubicBezTo>
                  <a:pt x="161960" y="64672"/>
                  <a:pt x="157321" y="75863"/>
                  <a:pt x="149082" y="84101"/>
                </a:cubicBezTo>
                <a:lnTo>
                  <a:pt x="129090" y="104093"/>
                </a:lnTo>
                <a:cubicBezTo>
                  <a:pt x="120852" y="112332"/>
                  <a:pt x="109661" y="116971"/>
                  <a:pt x="97992" y="116971"/>
                </a:cubicBezTo>
                <a:cubicBezTo>
                  <a:pt x="73697" y="116971"/>
                  <a:pt x="53987" y="97289"/>
                  <a:pt x="53987" y="72966"/>
                </a:cubicBezTo>
                <a:cubicBezTo>
                  <a:pt x="53987" y="72545"/>
                  <a:pt x="53987" y="72123"/>
                  <a:pt x="54015" y="71701"/>
                </a:cubicBezTo>
                <a:cubicBezTo>
                  <a:pt x="54155" y="66724"/>
                  <a:pt x="58289" y="62816"/>
                  <a:pt x="63266" y="62956"/>
                </a:cubicBezTo>
                <a:cubicBezTo>
                  <a:pt x="68243" y="63097"/>
                  <a:pt x="72151" y="67230"/>
                  <a:pt x="72010" y="72207"/>
                </a:cubicBezTo>
                <a:cubicBezTo>
                  <a:pt x="72010" y="72460"/>
                  <a:pt x="72010" y="72713"/>
                  <a:pt x="72010" y="72938"/>
                </a:cubicBezTo>
                <a:cubicBezTo>
                  <a:pt x="72010" y="87307"/>
                  <a:pt x="83651" y="98948"/>
                  <a:pt x="98020" y="98948"/>
                </a:cubicBezTo>
                <a:cubicBezTo>
                  <a:pt x="104909" y="98948"/>
                  <a:pt x="111516" y="96220"/>
                  <a:pt x="116409" y="91328"/>
                </a:cubicBezTo>
                <a:lnTo>
                  <a:pt x="136401" y="71336"/>
                </a:lnTo>
                <a:cubicBezTo>
                  <a:pt x="141265" y="66471"/>
                  <a:pt x="144021" y="59835"/>
                  <a:pt x="144021" y="52946"/>
                </a:cubicBezTo>
                <a:cubicBezTo>
                  <a:pt x="144021" y="38578"/>
                  <a:pt x="132380" y="26937"/>
                  <a:pt x="118012" y="26937"/>
                </a:cubicBezTo>
                <a:close/>
                <a:moveTo>
                  <a:pt x="77381" y="48729"/>
                </a:moveTo>
                <a:cubicBezTo>
                  <a:pt x="76847" y="48504"/>
                  <a:pt x="76312" y="48194"/>
                  <a:pt x="75834" y="47857"/>
                </a:cubicBezTo>
                <a:cubicBezTo>
                  <a:pt x="72292" y="46029"/>
                  <a:pt x="68243" y="44989"/>
                  <a:pt x="63997" y="44989"/>
                </a:cubicBezTo>
                <a:cubicBezTo>
                  <a:pt x="57108" y="44989"/>
                  <a:pt x="50500" y="47716"/>
                  <a:pt x="45608" y="52609"/>
                </a:cubicBezTo>
                <a:lnTo>
                  <a:pt x="25616" y="72601"/>
                </a:lnTo>
                <a:cubicBezTo>
                  <a:pt x="20751" y="77465"/>
                  <a:pt x="17996" y="84101"/>
                  <a:pt x="17996" y="90990"/>
                </a:cubicBezTo>
                <a:cubicBezTo>
                  <a:pt x="17996" y="105358"/>
                  <a:pt x="29636" y="116999"/>
                  <a:pt x="44005" y="116999"/>
                </a:cubicBezTo>
                <a:cubicBezTo>
                  <a:pt x="48644" y="116999"/>
                  <a:pt x="53171" y="115762"/>
                  <a:pt x="57136" y="113456"/>
                </a:cubicBezTo>
                <a:cubicBezTo>
                  <a:pt x="61579" y="117955"/>
                  <a:pt x="66752" y="121723"/>
                  <a:pt x="72488" y="124563"/>
                </a:cubicBezTo>
                <a:cubicBezTo>
                  <a:pt x="64559" y="131283"/>
                  <a:pt x="54493" y="135023"/>
                  <a:pt x="44005" y="135023"/>
                </a:cubicBezTo>
                <a:cubicBezTo>
                  <a:pt x="19711" y="135023"/>
                  <a:pt x="0" y="115340"/>
                  <a:pt x="0" y="91018"/>
                </a:cubicBezTo>
                <a:cubicBezTo>
                  <a:pt x="0" y="79349"/>
                  <a:pt x="4639" y="68158"/>
                  <a:pt x="12878" y="59920"/>
                </a:cubicBezTo>
                <a:lnTo>
                  <a:pt x="32870" y="39928"/>
                </a:lnTo>
                <a:cubicBezTo>
                  <a:pt x="41109" y="31689"/>
                  <a:pt x="52300" y="27050"/>
                  <a:pt x="63969" y="27050"/>
                </a:cubicBezTo>
                <a:cubicBezTo>
                  <a:pt x="88319" y="27050"/>
                  <a:pt x="107973" y="46901"/>
                  <a:pt x="107973" y="71167"/>
                </a:cubicBezTo>
                <a:cubicBezTo>
                  <a:pt x="107973" y="71532"/>
                  <a:pt x="107973" y="71898"/>
                  <a:pt x="107973" y="72263"/>
                </a:cubicBezTo>
                <a:cubicBezTo>
                  <a:pt x="107861" y="77240"/>
                  <a:pt x="103728" y="81149"/>
                  <a:pt x="98751" y="81036"/>
                </a:cubicBezTo>
                <a:cubicBezTo>
                  <a:pt x="93774" y="80924"/>
                  <a:pt x="89865" y="76790"/>
                  <a:pt x="89978" y="71814"/>
                </a:cubicBezTo>
                <a:cubicBezTo>
                  <a:pt x="89978" y="71589"/>
                  <a:pt x="89978" y="71392"/>
                  <a:pt x="89978" y="71167"/>
                </a:cubicBezTo>
                <a:cubicBezTo>
                  <a:pt x="89978" y="61691"/>
                  <a:pt x="84917" y="53368"/>
                  <a:pt x="77381" y="48785"/>
                </a:cubicBezTo>
                <a:close/>
              </a:path>
            </a:pathLst>
          </a:custGeom>
          <a:solidFill>
            <a:srgbClr val="6366F1"/>
          </a:solidFill>
          <a:ln/>
        </p:spPr>
      </p:sp>
      <p:sp>
        <p:nvSpPr>
          <p:cNvPr id="59" name="Text 57"/>
          <p:cNvSpPr/>
          <p:nvPr/>
        </p:nvSpPr>
        <p:spPr>
          <a:xfrm>
            <a:off x="6749464" y="5567830"/>
            <a:ext cx="1745570" cy="2159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34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Supply Chain Optimization</a:t>
            </a:r>
            <a:endParaRPr lang="en-US" sz="1600" dirty="0"/>
          </a:p>
        </p:txBody>
      </p:sp>
      <p:sp>
        <p:nvSpPr>
          <p:cNvPr id="60" name="Text 58"/>
          <p:cNvSpPr/>
          <p:nvPr/>
        </p:nvSpPr>
        <p:spPr>
          <a:xfrm>
            <a:off x="10823212" y="5549835"/>
            <a:ext cx="791805" cy="2519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75" b="1" dirty="0">
                <a:solidFill>
                  <a:srgbClr val="6366F1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Enhanced</a:t>
            </a:r>
            <a:endParaRPr lang="en-US" sz="1600" dirty="0"/>
          </a:p>
        </p:txBody>
      </p:sp>
      <p:sp>
        <p:nvSpPr>
          <p:cNvPr id="61" name="Shape 59"/>
          <p:cNvSpPr/>
          <p:nvPr/>
        </p:nvSpPr>
        <p:spPr>
          <a:xfrm>
            <a:off x="6353562" y="6017720"/>
            <a:ext cx="5290698" cy="467885"/>
          </a:xfrm>
          <a:custGeom>
            <a:avLst/>
            <a:gdLst/>
            <a:ahLst/>
            <a:cxnLst/>
            <a:rect l="l" t="t" r="r" b="b"/>
            <a:pathLst>
              <a:path w="5290698" h="467885">
                <a:moveTo>
                  <a:pt x="71984" y="0"/>
                </a:moveTo>
                <a:lnTo>
                  <a:pt x="5218714" y="0"/>
                </a:lnTo>
                <a:cubicBezTo>
                  <a:pt x="5258470" y="0"/>
                  <a:pt x="5290698" y="32228"/>
                  <a:pt x="5290698" y="71984"/>
                </a:cubicBezTo>
                <a:lnTo>
                  <a:pt x="5290698" y="395901"/>
                </a:lnTo>
                <a:cubicBezTo>
                  <a:pt x="5290698" y="435656"/>
                  <a:pt x="5258470" y="467885"/>
                  <a:pt x="5218714" y="467885"/>
                </a:cubicBezTo>
                <a:lnTo>
                  <a:pt x="71984" y="467885"/>
                </a:lnTo>
                <a:cubicBezTo>
                  <a:pt x="32255" y="467885"/>
                  <a:pt x="0" y="435630"/>
                  <a:pt x="0" y="395901"/>
                </a:cubicBezTo>
                <a:lnTo>
                  <a:pt x="0" y="71984"/>
                </a:lnTo>
                <a:cubicBezTo>
                  <a:pt x="0" y="32228"/>
                  <a:pt x="32228" y="0"/>
                  <a:pt x="71984" y="0"/>
                </a:cubicBezTo>
                <a:close/>
              </a:path>
            </a:pathLst>
          </a:custGeom>
          <a:solidFill>
            <a:srgbClr val="191919"/>
          </a:solidFill>
          <a:ln/>
        </p:spPr>
      </p:sp>
      <p:sp>
        <p:nvSpPr>
          <p:cNvPr id="62" name="Shape 60"/>
          <p:cNvSpPr/>
          <p:nvPr/>
        </p:nvSpPr>
        <p:spPr>
          <a:xfrm>
            <a:off x="6461535" y="6179680"/>
            <a:ext cx="179956" cy="143965"/>
          </a:xfrm>
          <a:custGeom>
            <a:avLst/>
            <a:gdLst/>
            <a:ahLst/>
            <a:cxnLst/>
            <a:rect l="l" t="t" r="r" b="b"/>
            <a:pathLst>
              <a:path w="179956" h="143965">
                <a:moveTo>
                  <a:pt x="98976" y="0"/>
                </a:moveTo>
                <a:cubicBezTo>
                  <a:pt x="98976" y="-4977"/>
                  <a:pt x="94955" y="-8998"/>
                  <a:pt x="89978" y="-8998"/>
                </a:cubicBezTo>
                <a:cubicBezTo>
                  <a:pt x="85001" y="-8998"/>
                  <a:pt x="80980" y="-4977"/>
                  <a:pt x="80980" y="0"/>
                </a:cubicBezTo>
                <a:lnTo>
                  <a:pt x="80980" y="17996"/>
                </a:lnTo>
                <a:lnTo>
                  <a:pt x="53987" y="17996"/>
                </a:lnTo>
                <a:cubicBezTo>
                  <a:pt x="39084" y="17996"/>
                  <a:pt x="26993" y="30086"/>
                  <a:pt x="26993" y="44989"/>
                </a:cubicBezTo>
                <a:lnTo>
                  <a:pt x="26993" y="107973"/>
                </a:lnTo>
                <a:cubicBezTo>
                  <a:pt x="26993" y="122876"/>
                  <a:pt x="39084" y="134967"/>
                  <a:pt x="53987" y="134967"/>
                </a:cubicBezTo>
                <a:lnTo>
                  <a:pt x="125969" y="134967"/>
                </a:lnTo>
                <a:cubicBezTo>
                  <a:pt x="140872" y="134967"/>
                  <a:pt x="152962" y="122876"/>
                  <a:pt x="152962" y="107973"/>
                </a:cubicBezTo>
                <a:lnTo>
                  <a:pt x="152962" y="44989"/>
                </a:lnTo>
                <a:cubicBezTo>
                  <a:pt x="152962" y="30086"/>
                  <a:pt x="140872" y="17996"/>
                  <a:pt x="125969" y="17996"/>
                </a:cubicBezTo>
                <a:lnTo>
                  <a:pt x="98976" y="17996"/>
                </a:lnTo>
                <a:lnTo>
                  <a:pt x="98976" y="0"/>
                </a:lnTo>
                <a:close/>
                <a:moveTo>
                  <a:pt x="44989" y="103475"/>
                </a:moveTo>
                <a:cubicBezTo>
                  <a:pt x="44989" y="99735"/>
                  <a:pt x="47998" y="96726"/>
                  <a:pt x="51737" y="96726"/>
                </a:cubicBezTo>
                <a:lnTo>
                  <a:pt x="60735" y="96726"/>
                </a:lnTo>
                <a:cubicBezTo>
                  <a:pt x="64475" y="96726"/>
                  <a:pt x="67483" y="99735"/>
                  <a:pt x="67483" y="103475"/>
                </a:cubicBezTo>
                <a:cubicBezTo>
                  <a:pt x="67483" y="107214"/>
                  <a:pt x="64475" y="110223"/>
                  <a:pt x="60735" y="110223"/>
                </a:cubicBezTo>
                <a:lnTo>
                  <a:pt x="51737" y="110223"/>
                </a:lnTo>
                <a:cubicBezTo>
                  <a:pt x="47998" y="110223"/>
                  <a:pt x="44989" y="107214"/>
                  <a:pt x="44989" y="103475"/>
                </a:cubicBezTo>
                <a:close/>
                <a:moveTo>
                  <a:pt x="78731" y="103475"/>
                </a:moveTo>
                <a:cubicBezTo>
                  <a:pt x="78731" y="99735"/>
                  <a:pt x="81739" y="96726"/>
                  <a:pt x="85479" y="96726"/>
                </a:cubicBezTo>
                <a:lnTo>
                  <a:pt x="94477" y="96726"/>
                </a:lnTo>
                <a:cubicBezTo>
                  <a:pt x="98216" y="96726"/>
                  <a:pt x="101225" y="99735"/>
                  <a:pt x="101225" y="103475"/>
                </a:cubicBezTo>
                <a:cubicBezTo>
                  <a:pt x="101225" y="107214"/>
                  <a:pt x="98216" y="110223"/>
                  <a:pt x="94477" y="110223"/>
                </a:cubicBezTo>
                <a:lnTo>
                  <a:pt x="85479" y="110223"/>
                </a:lnTo>
                <a:cubicBezTo>
                  <a:pt x="81739" y="110223"/>
                  <a:pt x="78731" y="107214"/>
                  <a:pt x="78731" y="103475"/>
                </a:cubicBezTo>
                <a:close/>
                <a:moveTo>
                  <a:pt x="112472" y="103475"/>
                </a:moveTo>
                <a:cubicBezTo>
                  <a:pt x="112472" y="99735"/>
                  <a:pt x="115481" y="96726"/>
                  <a:pt x="119221" y="96726"/>
                </a:cubicBezTo>
                <a:lnTo>
                  <a:pt x="128218" y="96726"/>
                </a:lnTo>
                <a:cubicBezTo>
                  <a:pt x="131958" y="96726"/>
                  <a:pt x="134967" y="99735"/>
                  <a:pt x="134967" y="103475"/>
                </a:cubicBezTo>
                <a:cubicBezTo>
                  <a:pt x="134967" y="107214"/>
                  <a:pt x="131958" y="110223"/>
                  <a:pt x="128218" y="110223"/>
                </a:cubicBezTo>
                <a:lnTo>
                  <a:pt x="119221" y="110223"/>
                </a:lnTo>
                <a:cubicBezTo>
                  <a:pt x="115481" y="110223"/>
                  <a:pt x="112472" y="107214"/>
                  <a:pt x="112472" y="103475"/>
                </a:cubicBezTo>
                <a:close/>
                <a:moveTo>
                  <a:pt x="62985" y="49488"/>
                </a:moveTo>
                <a:cubicBezTo>
                  <a:pt x="70434" y="49488"/>
                  <a:pt x="76481" y="55535"/>
                  <a:pt x="76481" y="62985"/>
                </a:cubicBezTo>
                <a:cubicBezTo>
                  <a:pt x="76481" y="70434"/>
                  <a:pt x="70434" y="76481"/>
                  <a:pt x="62985" y="76481"/>
                </a:cubicBezTo>
                <a:cubicBezTo>
                  <a:pt x="55535" y="76481"/>
                  <a:pt x="49488" y="70434"/>
                  <a:pt x="49488" y="62985"/>
                </a:cubicBezTo>
                <a:cubicBezTo>
                  <a:pt x="49488" y="55535"/>
                  <a:pt x="55535" y="49488"/>
                  <a:pt x="62985" y="49488"/>
                </a:cubicBezTo>
                <a:close/>
                <a:moveTo>
                  <a:pt x="103475" y="62985"/>
                </a:moveTo>
                <a:cubicBezTo>
                  <a:pt x="103475" y="55535"/>
                  <a:pt x="109522" y="49488"/>
                  <a:pt x="116971" y="49488"/>
                </a:cubicBezTo>
                <a:cubicBezTo>
                  <a:pt x="124420" y="49488"/>
                  <a:pt x="130468" y="55535"/>
                  <a:pt x="130468" y="62985"/>
                </a:cubicBezTo>
                <a:cubicBezTo>
                  <a:pt x="130468" y="70434"/>
                  <a:pt x="124420" y="76481"/>
                  <a:pt x="116971" y="76481"/>
                </a:cubicBezTo>
                <a:cubicBezTo>
                  <a:pt x="109522" y="76481"/>
                  <a:pt x="103475" y="70434"/>
                  <a:pt x="103475" y="62985"/>
                </a:cubicBezTo>
                <a:close/>
                <a:moveTo>
                  <a:pt x="17996" y="62985"/>
                </a:moveTo>
                <a:cubicBezTo>
                  <a:pt x="17996" y="58008"/>
                  <a:pt x="13975" y="53987"/>
                  <a:pt x="8998" y="53987"/>
                </a:cubicBezTo>
                <a:cubicBezTo>
                  <a:pt x="4021" y="53987"/>
                  <a:pt x="0" y="58008"/>
                  <a:pt x="0" y="62985"/>
                </a:cubicBezTo>
                <a:lnTo>
                  <a:pt x="0" y="89978"/>
                </a:lnTo>
                <a:cubicBezTo>
                  <a:pt x="0" y="94955"/>
                  <a:pt x="4021" y="98976"/>
                  <a:pt x="8998" y="98976"/>
                </a:cubicBezTo>
                <a:cubicBezTo>
                  <a:pt x="13975" y="98976"/>
                  <a:pt x="17996" y="94955"/>
                  <a:pt x="17996" y="89978"/>
                </a:cubicBezTo>
                <a:lnTo>
                  <a:pt x="17996" y="62985"/>
                </a:lnTo>
                <a:close/>
                <a:moveTo>
                  <a:pt x="170958" y="53987"/>
                </a:moveTo>
                <a:cubicBezTo>
                  <a:pt x="165981" y="53987"/>
                  <a:pt x="161960" y="58008"/>
                  <a:pt x="161960" y="62985"/>
                </a:cubicBezTo>
                <a:lnTo>
                  <a:pt x="161960" y="89978"/>
                </a:lnTo>
                <a:cubicBezTo>
                  <a:pt x="161960" y="94955"/>
                  <a:pt x="165981" y="98976"/>
                  <a:pt x="170958" y="98976"/>
                </a:cubicBezTo>
                <a:cubicBezTo>
                  <a:pt x="175935" y="98976"/>
                  <a:pt x="179956" y="94955"/>
                  <a:pt x="179956" y="89978"/>
                </a:cubicBezTo>
                <a:lnTo>
                  <a:pt x="179956" y="62985"/>
                </a:lnTo>
                <a:cubicBezTo>
                  <a:pt x="179956" y="58008"/>
                  <a:pt x="175935" y="53987"/>
                  <a:pt x="170958" y="53987"/>
                </a:cubicBezTo>
                <a:close/>
              </a:path>
            </a:pathLst>
          </a:custGeom>
          <a:solidFill>
            <a:srgbClr val="6366F1"/>
          </a:solidFill>
          <a:ln/>
        </p:spPr>
      </p:sp>
      <p:sp>
        <p:nvSpPr>
          <p:cNvPr id="63" name="Text 61"/>
          <p:cNvSpPr/>
          <p:nvPr/>
        </p:nvSpPr>
        <p:spPr>
          <a:xfrm>
            <a:off x="6749464" y="6143689"/>
            <a:ext cx="1070737" cy="2159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34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Automation ROI</a:t>
            </a:r>
            <a:endParaRPr lang="en-US" sz="1600" dirty="0"/>
          </a:p>
        </p:txBody>
      </p:sp>
      <p:sp>
        <p:nvSpPr>
          <p:cNvPr id="64" name="Text 62"/>
          <p:cNvSpPr/>
          <p:nvPr/>
        </p:nvSpPr>
        <p:spPr>
          <a:xfrm>
            <a:off x="10965040" y="6125693"/>
            <a:ext cx="647841" cy="2519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75" b="1" dirty="0">
                <a:solidFill>
                  <a:srgbClr val="6366F1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Positive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19191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84810" y="384810"/>
            <a:ext cx="1122045" cy="312420"/>
          </a:xfrm>
          <a:custGeom>
            <a:avLst/>
            <a:gdLst/>
            <a:ahLst/>
            <a:cxnLst/>
            <a:rect l="l" t="t" r="r" b="b"/>
            <a:pathLst>
              <a:path w="1122045" h="312420">
                <a:moveTo>
                  <a:pt x="38100" y="0"/>
                </a:moveTo>
                <a:lnTo>
                  <a:pt x="1083945" y="0"/>
                </a:lnTo>
                <a:cubicBezTo>
                  <a:pt x="1104987" y="0"/>
                  <a:pt x="1122045" y="17058"/>
                  <a:pt x="1122045" y="38100"/>
                </a:cubicBezTo>
                <a:lnTo>
                  <a:pt x="1122045" y="274320"/>
                </a:lnTo>
                <a:cubicBezTo>
                  <a:pt x="1122045" y="295362"/>
                  <a:pt x="1104987" y="312420"/>
                  <a:pt x="1083945" y="312420"/>
                </a:cubicBezTo>
                <a:lnTo>
                  <a:pt x="38100" y="312420"/>
                </a:lnTo>
                <a:cubicBezTo>
                  <a:pt x="17058" y="312420"/>
                  <a:pt x="0" y="295362"/>
                  <a:pt x="0" y="27432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6366F1">
              <a:alpha val="20000"/>
            </a:srgbClr>
          </a:solidFill>
          <a:ln w="10160">
            <a:solidFill>
              <a:srgbClr val="6366F1">
                <a:alpha val="40000"/>
              </a:srgbClr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502920" y="449580"/>
            <a:ext cx="9525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spc="105" kern="0" dirty="0">
                <a:solidFill>
                  <a:srgbClr val="6366F1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SECTION 02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381000" y="815341"/>
            <a:ext cx="1160145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700" b="1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Revenue Performance &amp; Growth Trajectory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381000" y="1272541"/>
            <a:ext cx="115157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Sustained growth driven by market expansion and product demand</a:t>
            </a:r>
            <a:endParaRPr lang="en-US" sz="1600" dirty="0"/>
          </a:p>
        </p:txBody>
      </p:sp>
      <p:sp>
        <p:nvSpPr>
          <p:cNvPr id="6" name="Shape 4"/>
          <p:cNvSpPr/>
          <p:nvPr/>
        </p:nvSpPr>
        <p:spPr>
          <a:xfrm>
            <a:off x="384810" y="1733551"/>
            <a:ext cx="6351270" cy="4865370"/>
          </a:xfrm>
          <a:custGeom>
            <a:avLst/>
            <a:gdLst/>
            <a:ahLst/>
            <a:cxnLst/>
            <a:rect l="l" t="t" r="r" b="b"/>
            <a:pathLst>
              <a:path w="6351270" h="4865370">
                <a:moveTo>
                  <a:pt x="76192" y="0"/>
                </a:moveTo>
                <a:lnTo>
                  <a:pt x="6275078" y="0"/>
                </a:lnTo>
                <a:cubicBezTo>
                  <a:pt x="6317158" y="0"/>
                  <a:pt x="6351270" y="34112"/>
                  <a:pt x="6351270" y="76192"/>
                </a:cubicBezTo>
                <a:lnTo>
                  <a:pt x="6351270" y="4789178"/>
                </a:lnTo>
                <a:cubicBezTo>
                  <a:pt x="6351270" y="4831258"/>
                  <a:pt x="6317158" y="4865370"/>
                  <a:pt x="6275078" y="4865370"/>
                </a:cubicBezTo>
                <a:lnTo>
                  <a:pt x="76192" y="4865370"/>
                </a:lnTo>
                <a:cubicBezTo>
                  <a:pt x="34112" y="4865370"/>
                  <a:pt x="0" y="4831258"/>
                  <a:pt x="0" y="4789178"/>
                </a:cubicBezTo>
                <a:lnTo>
                  <a:pt x="0" y="76192"/>
                </a:lnTo>
                <a:cubicBezTo>
                  <a:pt x="0" y="34112"/>
                  <a:pt x="34112" y="0"/>
                  <a:pt x="76192" y="0"/>
                </a:cubicBezTo>
                <a:close/>
              </a:path>
            </a:pathLst>
          </a:custGeom>
          <a:solidFill>
            <a:srgbClr val="262626"/>
          </a:solidFill>
          <a:ln w="10160">
            <a:solidFill>
              <a:srgbClr val="333333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579120" y="1927861"/>
            <a:ext cx="60483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Quarterly Revenue Trend</a:t>
            </a:r>
            <a:endParaRPr lang="en-US" sz="1600" dirty="0"/>
          </a:p>
        </p:txBody>
      </p:sp>
      <p:pic>
        <p:nvPicPr>
          <p:cNvPr id="8" name="Image 0" descr="https://kimi-img.moonshot.cn/pub/slides/26-03-13-15:25:07-d6prnkqliqu6nscq4u7g.png">    </p:cNvPr>
          <p:cNvPicPr>
            <a:picLocks noChangeAspect="1"/>
          </p:cNvPicPr>
          <p:nvPr/>
        </p:nvPicPr>
        <p:blipFill>
          <a:blip r:embed="rId1"/>
          <a:srcRect l="0" r="0" t="32" b="32"/>
          <a:stretch/>
        </p:blipFill>
        <p:spPr>
          <a:xfrm>
            <a:off x="579120" y="2346961"/>
            <a:ext cx="5962650" cy="3810000"/>
          </a:xfrm>
          <a:prstGeom prst="roundRect">
            <a:avLst>
              <a:gd name="adj" fmla="val 0"/>
            </a:avLst>
          </a:prstGeom>
        </p:spPr>
      </p:pic>
      <p:sp>
        <p:nvSpPr>
          <p:cNvPr id="9" name="Shape 6"/>
          <p:cNvSpPr/>
          <p:nvPr/>
        </p:nvSpPr>
        <p:spPr>
          <a:xfrm>
            <a:off x="6935391" y="1733551"/>
            <a:ext cx="4874895" cy="2293620"/>
          </a:xfrm>
          <a:custGeom>
            <a:avLst/>
            <a:gdLst/>
            <a:ahLst/>
            <a:cxnLst/>
            <a:rect l="l" t="t" r="r" b="b"/>
            <a:pathLst>
              <a:path w="4874895" h="2293620">
                <a:moveTo>
                  <a:pt x="76194" y="0"/>
                </a:moveTo>
                <a:lnTo>
                  <a:pt x="4798701" y="0"/>
                </a:lnTo>
                <a:cubicBezTo>
                  <a:pt x="4840782" y="0"/>
                  <a:pt x="4874895" y="34113"/>
                  <a:pt x="4874895" y="76194"/>
                </a:cubicBezTo>
                <a:lnTo>
                  <a:pt x="4874895" y="2217426"/>
                </a:lnTo>
                <a:cubicBezTo>
                  <a:pt x="4874895" y="2259507"/>
                  <a:pt x="4840782" y="2293620"/>
                  <a:pt x="4798701" y="2293620"/>
                </a:cubicBezTo>
                <a:lnTo>
                  <a:pt x="76194" y="2293620"/>
                </a:lnTo>
                <a:cubicBezTo>
                  <a:pt x="34113" y="2293620"/>
                  <a:pt x="0" y="2259507"/>
                  <a:pt x="0" y="2217426"/>
                </a:cubicBezTo>
                <a:lnTo>
                  <a:pt x="0" y="76194"/>
                </a:lnTo>
                <a:cubicBezTo>
                  <a:pt x="0" y="34141"/>
                  <a:pt x="34141" y="0"/>
                  <a:pt x="76194" y="0"/>
                </a:cubicBezTo>
                <a:close/>
              </a:path>
            </a:pathLst>
          </a:custGeom>
          <a:solidFill>
            <a:srgbClr val="262626"/>
          </a:solidFill>
          <a:ln w="10160">
            <a:solidFill>
              <a:srgbClr val="333333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7129701" y="1927861"/>
            <a:ext cx="45720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Growth Drivers</a:t>
            </a:r>
            <a:endParaRPr lang="en-US" sz="1600" dirty="0"/>
          </a:p>
        </p:txBody>
      </p:sp>
      <p:sp>
        <p:nvSpPr>
          <p:cNvPr id="11" name="Shape 8"/>
          <p:cNvSpPr/>
          <p:nvPr/>
        </p:nvSpPr>
        <p:spPr>
          <a:xfrm>
            <a:off x="7129701" y="2385061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76200" y="0"/>
                </a:moveTo>
                <a:lnTo>
                  <a:pt x="228600" y="0"/>
                </a:lnTo>
                <a:cubicBezTo>
                  <a:pt x="270656" y="0"/>
                  <a:pt x="304800" y="34144"/>
                  <a:pt x="304800" y="76200"/>
                </a:cubicBezTo>
                <a:lnTo>
                  <a:pt x="304800" y="228600"/>
                </a:lnTo>
                <a:cubicBezTo>
                  <a:pt x="304800" y="270656"/>
                  <a:pt x="270656" y="304800"/>
                  <a:pt x="228600" y="304800"/>
                </a:cubicBezTo>
                <a:lnTo>
                  <a:pt x="76200" y="304800"/>
                </a:lnTo>
                <a:cubicBezTo>
                  <a:pt x="34144" y="304800"/>
                  <a:pt x="0" y="270656"/>
                  <a:pt x="0" y="228600"/>
                </a:cubicBezTo>
                <a:lnTo>
                  <a:pt x="0" y="76200"/>
                </a:lnTo>
                <a:cubicBezTo>
                  <a:pt x="0" y="34144"/>
                  <a:pt x="34144" y="0"/>
                  <a:pt x="76200" y="0"/>
                </a:cubicBezTo>
                <a:close/>
              </a:path>
            </a:pathLst>
          </a:custGeom>
          <a:solidFill>
            <a:srgbClr val="6366F1">
              <a:alpha val="20000"/>
            </a:srgbClr>
          </a:solidFill>
          <a:ln/>
        </p:spPr>
      </p:sp>
      <p:sp>
        <p:nvSpPr>
          <p:cNvPr id="12" name="Shape 9"/>
          <p:cNvSpPr/>
          <p:nvPr/>
        </p:nvSpPr>
        <p:spPr>
          <a:xfrm>
            <a:off x="7217807" y="2470786"/>
            <a:ext cx="133350" cy="133350"/>
          </a:xfrm>
          <a:custGeom>
            <a:avLst/>
            <a:gdLst/>
            <a:ahLst/>
            <a:cxnLst/>
            <a:rect l="l" t="t" r="r" b="b"/>
            <a:pathLst>
              <a:path w="133350" h="133350">
                <a:moveTo>
                  <a:pt x="33337" y="83344"/>
                </a:moveTo>
                <a:lnTo>
                  <a:pt x="6381" y="83344"/>
                </a:lnTo>
                <a:cubicBezTo>
                  <a:pt x="-104" y="83344"/>
                  <a:pt x="-4089" y="76286"/>
                  <a:pt x="-755" y="70712"/>
                </a:cubicBezTo>
                <a:lnTo>
                  <a:pt x="13022" y="47740"/>
                </a:lnTo>
                <a:cubicBezTo>
                  <a:pt x="15288" y="43964"/>
                  <a:pt x="19351" y="41672"/>
                  <a:pt x="23753" y="41672"/>
                </a:cubicBezTo>
                <a:lnTo>
                  <a:pt x="48496" y="41672"/>
                </a:lnTo>
                <a:cubicBezTo>
                  <a:pt x="68316" y="8100"/>
                  <a:pt x="97877" y="6407"/>
                  <a:pt x="117645" y="9298"/>
                </a:cubicBezTo>
                <a:cubicBezTo>
                  <a:pt x="120979" y="9793"/>
                  <a:pt x="123583" y="12397"/>
                  <a:pt x="124052" y="15705"/>
                </a:cubicBezTo>
                <a:cubicBezTo>
                  <a:pt x="126943" y="35473"/>
                  <a:pt x="125250" y="65034"/>
                  <a:pt x="91678" y="84854"/>
                </a:cubicBezTo>
                <a:lnTo>
                  <a:pt x="91678" y="109597"/>
                </a:lnTo>
                <a:cubicBezTo>
                  <a:pt x="91678" y="113999"/>
                  <a:pt x="89386" y="118062"/>
                  <a:pt x="85610" y="120328"/>
                </a:cubicBezTo>
                <a:lnTo>
                  <a:pt x="62638" y="134105"/>
                </a:lnTo>
                <a:cubicBezTo>
                  <a:pt x="57090" y="137439"/>
                  <a:pt x="50006" y="133428"/>
                  <a:pt x="50006" y="126969"/>
                </a:cubicBezTo>
                <a:lnTo>
                  <a:pt x="50006" y="100013"/>
                </a:lnTo>
                <a:cubicBezTo>
                  <a:pt x="50006" y="90819"/>
                  <a:pt x="42531" y="83344"/>
                  <a:pt x="33337" y="83344"/>
                </a:cubicBezTo>
                <a:lnTo>
                  <a:pt x="33311" y="83344"/>
                </a:lnTo>
                <a:close/>
                <a:moveTo>
                  <a:pt x="104180" y="41672"/>
                </a:moveTo>
                <a:cubicBezTo>
                  <a:pt x="104180" y="34772"/>
                  <a:pt x="98578" y="29170"/>
                  <a:pt x="91678" y="29170"/>
                </a:cubicBezTo>
                <a:cubicBezTo>
                  <a:pt x="84778" y="29170"/>
                  <a:pt x="79177" y="34772"/>
                  <a:pt x="79177" y="41672"/>
                </a:cubicBezTo>
                <a:cubicBezTo>
                  <a:pt x="79177" y="48572"/>
                  <a:pt x="84778" y="54173"/>
                  <a:pt x="91678" y="54173"/>
                </a:cubicBezTo>
                <a:cubicBezTo>
                  <a:pt x="98578" y="54173"/>
                  <a:pt x="104180" y="48572"/>
                  <a:pt x="104180" y="41672"/>
                </a:cubicBezTo>
                <a:close/>
              </a:path>
            </a:pathLst>
          </a:custGeom>
          <a:solidFill>
            <a:srgbClr val="6366F1"/>
          </a:solidFill>
          <a:ln/>
        </p:spPr>
      </p:sp>
      <p:sp>
        <p:nvSpPr>
          <p:cNvPr id="13" name="Text 10"/>
          <p:cNvSpPr/>
          <p:nvPr/>
        </p:nvSpPr>
        <p:spPr>
          <a:xfrm>
            <a:off x="7548801" y="2346961"/>
            <a:ext cx="27813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Core Product Demand</a:t>
            </a:r>
            <a:endParaRPr lang="en-US" sz="1600" dirty="0"/>
          </a:p>
        </p:txBody>
      </p:sp>
      <p:sp>
        <p:nvSpPr>
          <p:cNvPr id="14" name="Text 11"/>
          <p:cNvSpPr/>
          <p:nvPr/>
        </p:nvSpPr>
        <p:spPr>
          <a:xfrm>
            <a:off x="7548801" y="2575561"/>
            <a:ext cx="27717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Strong market demand across all product lines</a:t>
            </a:r>
            <a:endParaRPr lang="en-US" sz="1600" dirty="0"/>
          </a:p>
        </p:txBody>
      </p:sp>
      <p:sp>
        <p:nvSpPr>
          <p:cNvPr id="15" name="Shape 12"/>
          <p:cNvSpPr/>
          <p:nvPr/>
        </p:nvSpPr>
        <p:spPr>
          <a:xfrm>
            <a:off x="7129701" y="2918461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76200" y="0"/>
                </a:moveTo>
                <a:lnTo>
                  <a:pt x="228600" y="0"/>
                </a:lnTo>
                <a:cubicBezTo>
                  <a:pt x="270656" y="0"/>
                  <a:pt x="304800" y="34144"/>
                  <a:pt x="304800" y="76200"/>
                </a:cubicBezTo>
                <a:lnTo>
                  <a:pt x="304800" y="228600"/>
                </a:lnTo>
                <a:cubicBezTo>
                  <a:pt x="304800" y="270656"/>
                  <a:pt x="270656" y="304800"/>
                  <a:pt x="228600" y="304800"/>
                </a:cubicBezTo>
                <a:lnTo>
                  <a:pt x="76200" y="304800"/>
                </a:lnTo>
                <a:cubicBezTo>
                  <a:pt x="34144" y="304800"/>
                  <a:pt x="0" y="270656"/>
                  <a:pt x="0" y="228600"/>
                </a:cubicBezTo>
                <a:lnTo>
                  <a:pt x="0" y="76200"/>
                </a:lnTo>
                <a:cubicBezTo>
                  <a:pt x="0" y="34144"/>
                  <a:pt x="34144" y="0"/>
                  <a:pt x="76200" y="0"/>
                </a:cubicBezTo>
                <a:close/>
              </a:path>
            </a:pathLst>
          </a:custGeom>
          <a:solidFill>
            <a:srgbClr val="6366F1">
              <a:alpha val="20000"/>
            </a:srgbClr>
          </a:solidFill>
          <a:ln/>
        </p:spPr>
      </p:sp>
      <p:sp>
        <p:nvSpPr>
          <p:cNvPr id="16" name="Shape 13"/>
          <p:cNvSpPr/>
          <p:nvPr/>
        </p:nvSpPr>
        <p:spPr>
          <a:xfrm>
            <a:off x="7217807" y="3004186"/>
            <a:ext cx="133350" cy="133350"/>
          </a:xfrm>
          <a:custGeom>
            <a:avLst/>
            <a:gdLst/>
            <a:ahLst/>
            <a:cxnLst/>
            <a:rect l="l" t="t" r="r" b="b"/>
            <a:pathLst>
              <a:path w="133350" h="133350">
                <a:moveTo>
                  <a:pt x="13022" y="74176"/>
                </a:moveTo>
                <a:cubicBezTo>
                  <a:pt x="14116" y="74723"/>
                  <a:pt x="15367" y="75009"/>
                  <a:pt x="16669" y="75009"/>
                </a:cubicBezTo>
                <a:lnTo>
                  <a:pt x="29874" y="75009"/>
                </a:lnTo>
                <a:cubicBezTo>
                  <a:pt x="32087" y="75009"/>
                  <a:pt x="34197" y="75895"/>
                  <a:pt x="35760" y="77458"/>
                </a:cubicBezTo>
                <a:lnTo>
                  <a:pt x="39224" y="80922"/>
                </a:lnTo>
                <a:cubicBezTo>
                  <a:pt x="40786" y="82484"/>
                  <a:pt x="42896" y="83370"/>
                  <a:pt x="45110" y="83370"/>
                </a:cubicBezTo>
                <a:lnTo>
                  <a:pt x="49980" y="83370"/>
                </a:lnTo>
                <a:cubicBezTo>
                  <a:pt x="54590" y="83370"/>
                  <a:pt x="58315" y="79645"/>
                  <a:pt x="58315" y="75035"/>
                </a:cubicBezTo>
                <a:lnTo>
                  <a:pt x="58315" y="64617"/>
                </a:lnTo>
                <a:cubicBezTo>
                  <a:pt x="58315" y="61153"/>
                  <a:pt x="61101" y="58367"/>
                  <a:pt x="64565" y="58367"/>
                </a:cubicBezTo>
                <a:cubicBezTo>
                  <a:pt x="68029" y="58367"/>
                  <a:pt x="70816" y="55580"/>
                  <a:pt x="70816" y="52116"/>
                </a:cubicBezTo>
                <a:lnTo>
                  <a:pt x="70816" y="40995"/>
                </a:lnTo>
                <a:cubicBezTo>
                  <a:pt x="70816" y="38781"/>
                  <a:pt x="71702" y="36671"/>
                  <a:pt x="73264" y="35109"/>
                </a:cubicBezTo>
                <a:lnTo>
                  <a:pt x="76728" y="31645"/>
                </a:lnTo>
                <a:cubicBezTo>
                  <a:pt x="78291" y="30082"/>
                  <a:pt x="79177" y="27972"/>
                  <a:pt x="79177" y="25758"/>
                </a:cubicBezTo>
                <a:lnTo>
                  <a:pt x="79177" y="14846"/>
                </a:lnTo>
                <a:cubicBezTo>
                  <a:pt x="79177" y="14533"/>
                  <a:pt x="79151" y="14247"/>
                  <a:pt x="79124" y="13934"/>
                </a:cubicBezTo>
                <a:cubicBezTo>
                  <a:pt x="75114" y="12996"/>
                  <a:pt x="70946" y="12502"/>
                  <a:pt x="66675" y="12502"/>
                </a:cubicBezTo>
                <a:cubicBezTo>
                  <a:pt x="36749" y="12502"/>
                  <a:pt x="12502" y="36749"/>
                  <a:pt x="12502" y="66675"/>
                </a:cubicBezTo>
                <a:cubicBezTo>
                  <a:pt x="12502" y="69227"/>
                  <a:pt x="12684" y="71728"/>
                  <a:pt x="13022" y="74176"/>
                </a:cubicBezTo>
                <a:close/>
                <a:moveTo>
                  <a:pt x="118062" y="83891"/>
                </a:moveTo>
                <a:cubicBezTo>
                  <a:pt x="117228" y="83526"/>
                  <a:pt x="116317" y="83344"/>
                  <a:pt x="115327" y="83344"/>
                </a:cubicBezTo>
                <a:lnTo>
                  <a:pt x="112514" y="83344"/>
                </a:lnTo>
                <a:cubicBezTo>
                  <a:pt x="110222" y="83344"/>
                  <a:pt x="108347" y="81469"/>
                  <a:pt x="108347" y="79177"/>
                </a:cubicBezTo>
                <a:cubicBezTo>
                  <a:pt x="108347" y="76885"/>
                  <a:pt x="106472" y="75009"/>
                  <a:pt x="104180" y="75009"/>
                </a:cubicBezTo>
                <a:lnTo>
                  <a:pt x="95142" y="75009"/>
                </a:lnTo>
                <a:cubicBezTo>
                  <a:pt x="92928" y="75009"/>
                  <a:pt x="90819" y="75895"/>
                  <a:pt x="89256" y="77458"/>
                </a:cubicBezTo>
                <a:lnTo>
                  <a:pt x="77458" y="89256"/>
                </a:lnTo>
                <a:cubicBezTo>
                  <a:pt x="75895" y="90819"/>
                  <a:pt x="75009" y="92928"/>
                  <a:pt x="75009" y="95142"/>
                </a:cubicBezTo>
                <a:lnTo>
                  <a:pt x="75009" y="100013"/>
                </a:lnTo>
                <a:cubicBezTo>
                  <a:pt x="75009" y="104622"/>
                  <a:pt x="78734" y="108347"/>
                  <a:pt x="83344" y="108347"/>
                </a:cubicBezTo>
                <a:lnTo>
                  <a:pt x="88214" y="108347"/>
                </a:lnTo>
                <a:cubicBezTo>
                  <a:pt x="90428" y="108347"/>
                  <a:pt x="92538" y="109232"/>
                  <a:pt x="94100" y="110795"/>
                </a:cubicBezTo>
                <a:cubicBezTo>
                  <a:pt x="94673" y="111368"/>
                  <a:pt x="95324" y="111863"/>
                  <a:pt x="96002" y="112228"/>
                </a:cubicBezTo>
                <a:cubicBezTo>
                  <a:pt x="106237" y="105612"/>
                  <a:pt x="114103" y="95663"/>
                  <a:pt x="118036" y="83891"/>
                </a:cubicBezTo>
                <a:close/>
                <a:moveTo>
                  <a:pt x="0" y="66675"/>
                </a:moveTo>
                <a:cubicBezTo>
                  <a:pt x="0" y="29876"/>
                  <a:pt x="29876" y="0"/>
                  <a:pt x="66675" y="0"/>
                </a:cubicBezTo>
                <a:cubicBezTo>
                  <a:pt x="103474" y="0"/>
                  <a:pt x="133350" y="29876"/>
                  <a:pt x="133350" y="66675"/>
                </a:cubicBezTo>
                <a:cubicBezTo>
                  <a:pt x="133350" y="103474"/>
                  <a:pt x="103474" y="133350"/>
                  <a:pt x="66675" y="133350"/>
                </a:cubicBezTo>
                <a:cubicBezTo>
                  <a:pt x="29876" y="133350"/>
                  <a:pt x="0" y="103474"/>
                  <a:pt x="0" y="66675"/>
                </a:cubicBezTo>
                <a:close/>
                <a:moveTo>
                  <a:pt x="33337" y="95845"/>
                </a:moveTo>
                <a:cubicBezTo>
                  <a:pt x="33337" y="98137"/>
                  <a:pt x="35213" y="100013"/>
                  <a:pt x="37505" y="100013"/>
                </a:cubicBezTo>
                <a:lnTo>
                  <a:pt x="45839" y="100013"/>
                </a:lnTo>
                <a:cubicBezTo>
                  <a:pt x="48131" y="100013"/>
                  <a:pt x="50006" y="98137"/>
                  <a:pt x="50006" y="95845"/>
                </a:cubicBezTo>
                <a:cubicBezTo>
                  <a:pt x="50006" y="93553"/>
                  <a:pt x="48131" y="91678"/>
                  <a:pt x="45839" y="91678"/>
                </a:cubicBezTo>
                <a:lnTo>
                  <a:pt x="37505" y="91678"/>
                </a:lnTo>
                <a:cubicBezTo>
                  <a:pt x="35213" y="91678"/>
                  <a:pt x="33337" y="93553"/>
                  <a:pt x="33337" y="95845"/>
                </a:cubicBezTo>
                <a:close/>
                <a:moveTo>
                  <a:pt x="70842" y="66675"/>
                </a:moveTo>
                <a:cubicBezTo>
                  <a:pt x="68550" y="66675"/>
                  <a:pt x="66675" y="68550"/>
                  <a:pt x="66675" y="70842"/>
                </a:cubicBezTo>
                <a:lnTo>
                  <a:pt x="66675" y="79177"/>
                </a:lnTo>
                <a:cubicBezTo>
                  <a:pt x="66675" y="81469"/>
                  <a:pt x="68550" y="83344"/>
                  <a:pt x="70842" y="83344"/>
                </a:cubicBezTo>
                <a:cubicBezTo>
                  <a:pt x="73134" y="83344"/>
                  <a:pt x="75009" y="81469"/>
                  <a:pt x="75009" y="79177"/>
                </a:cubicBezTo>
                <a:lnTo>
                  <a:pt x="75009" y="70842"/>
                </a:lnTo>
                <a:cubicBezTo>
                  <a:pt x="75009" y="68550"/>
                  <a:pt x="73134" y="66675"/>
                  <a:pt x="70842" y="66675"/>
                </a:cubicBezTo>
                <a:close/>
                <a:moveTo>
                  <a:pt x="83344" y="37505"/>
                </a:moveTo>
                <a:lnTo>
                  <a:pt x="83344" y="45839"/>
                </a:lnTo>
                <a:cubicBezTo>
                  <a:pt x="83344" y="48131"/>
                  <a:pt x="85219" y="50006"/>
                  <a:pt x="87511" y="50006"/>
                </a:cubicBezTo>
                <a:cubicBezTo>
                  <a:pt x="89803" y="50006"/>
                  <a:pt x="91678" y="48131"/>
                  <a:pt x="91678" y="45839"/>
                </a:cubicBezTo>
                <a:lnTo>
                  <a:pt x="91678" y="37505"/>
                </a:lnTo>
                <a:cubicBezTo>
                  <a:pt x="91678" y="35213"/>
                  <a:pt x="89803" y="33337"/>
                  <a:pt x="87511" y="33337"/>
                </a:cubicBezTo>
                <a:cubicBezTo>
                  <a:pt x="85219" y="33337"/>
                  <a:pt x="83344" y="35213"/>
                  <a:pt x="83344" y="37505"/>
                </a:cubicBezTo>
                <a:close/>
              </a:path>
            </a:pathLst>
          </a:custGeom>
          <a:solidFill>
            <a:srgbClr val="6366F1"/>
          </a:solidFill>
          <a:ln/>
        </p:spPr>
      </p:sp>
      <p:sp>
        <p:nvSpPr>
          <p:cNvPr id="17" name="Text 14"/>
          <p:cNvSpPr/>
          <p:nvPr/>
        </p:nvSpPr>
        <p:spPr>
          <a:xfrm>
            <a:off x="7548801" y="2880361"/>
            <a:ext cx="24384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Southeast Asia Expansion</a:t>
            </a:r>
            <a:endParaRPr lang="en-US" sz="1600" dirty="0"/>
          </a:p>
        </p:txBody>
      </p:sp>
      <p:sp>
        <p:nvSpPr>
          <p:cNvPr id="18" name="Text 15"/>
          <p:cNvSpPr/>
          <p:nvPr/>
        </p:nvSpPr>
        <p:spPr>
          <a:xfrm>
            <a:off x="7548801" y="3108961"/>
            <a:ext cx="24288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Successful market entry and penetration</a:t>
            </a:r>
            <a:endParaRPr lang="en-US" sz="1600" dirty="0"/>
          </a:p>
        </p:txBody>
      </p:sp>
      <p:sp>
        <p:nvSpPr>
          <p:cNvPr id="19" name="Shape 16"/>
          <p:cNvSpPr/>
          <p:nvPr/>
        </p:nvSpPr>
        <p:spPr>
          <a:xfrm>
            <a:off x="7129701" y="3451861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76200" y="0"/>
                </a:moveTo>
                <a:lnTo>
                  <a:pt x="228600" y="0"/>
                </a:lnTo>
                <a:cubicBezTo>
                  <a:pt x="270656" y="0"/>
                  <a:pt x="304800" y="34144"/>
                  <a:pt x="304800" y="76200"/>
                </a:cubicBezTo>
                <a:lnTo>
                  <a:pt x="304800" y="228600"/>
                </a:lnTo>
                <a:cubicBezTo>
                  <a:pt x="304800" y="270656"/>
                  <a:pt x="270656" y="304800"/>
                  <a:pt x="228600" y="304800"/>
                </a:cubicBezTo>
                <a:lnTo>
                  <a:pt x="76200" y="304800"/>
                </a:lnTo>
                <a:cubicBezTo>
                  <a:pt x="34144" y="304800"/>
                  <a:pt x="0" y="270656"/>
                  <a:pt x="0" y="228600"/>
                </a:cubicBezTo>
                <a:lnTo>
                  <a:pt x="0" y="76200"/>
                </a:lnTo>
                <a:cubicBezTo>
                  <a:pt x="0" y="34144"/>
                  <a:pt x="34144" y="0"/>
                  <a:pt x="76200" y="0"/>
                </a:cubicBezTo>
                <a:close/>
              </a:path>
            </a:pathLst>
          </a:custGeom>
          <a:solidFill>
            <a:srgbClr val="6366F1">
              <a:alpha val="20000"/>
            </a:srgbClr>
          </a:solidFill>
          <a:ln/>
        </p:spPr>
      </p:sp>
      <p:sp>
        <p:nvSpPr>
          <p:cNvPr id="20" name="Shape 17"/>
          <p:cNvSpPr/>
          <p:nvPr/>
        </p:nvSpPr>
        <p:spPr>
          <a:xfrm>
            <a:off x="7201138" y="3537586"/>
            <a:ext cx="166688" cy="133350"/>
          </a:xfrm>
          <a:custGeom>
            <a:avLst/>
            <a:gdLst/>
            <a:ahLst/>
            <a:cxnLst/>
            <a:rect l="l" t="t" r="r" b="b"/>
            <a:pathLst>
              <a:path w="166688" h="133350">
                <a:moveTo>
                  <a:pt x="150019" y="12502"/>
                </a:moveTo>
                <a:cubicBezTo>
                  <a:pt x="150019" y="9611"/>
                  <a:pt x="148534" y="6928"/>
                  <a:pt x="146060" y="5417"/>
                </a:cubicBezTo>
                <a:cubicBezTo>
                  <a:pt x="143586" y="3907"/>
                  <a:pt x="140538" y="3750"/>
                  <a:pt x="137960" y="5053"/>
                </a:cubicBezTo>
                <a:lnTo>
                  <a:pt x="107696" y="20185"/>
                </a:lnTo>
                <a:lnTo>
                  <a:pt x="60971" y="4584"/>
                </a:lnTo>
                <a:cubicBezTo>
                  <a:pt x="58862" y="3881"/>
                  <a:pt x="56596" y="4037"/>
                  <a:pt x="54616" y="5027"/>
                </a:cubicBezTo>
                <a:lnTo>
                  <a:pt x="21279" y="21695"/>
                </a:lnTo>
                <a:cubicBezTo>
                  <a:pt x="18440" y="23128"/>
                  <a:pt x="16669" y="26019"/>
                  <a:pt x="16669" y="29170"/>
                </a:cubicBezTo>
                <a:lnTo>
                  <a:pt x="16669" y="120848"/>
                </a:lnTo>
                <a:cubicBezTo>
                  <a:pt x="16669" y="123739"/>
                  <a:pt x="18153" y="126422"/>
                  <a:pt x="20628" y="127933"/>
                </a:cubicBezTo>
                <a:cubicBezTo>
                  <a:pt x="23102" y="129443"/>
                  <a:pt x="26149" y="129600"/>
                  <a:pt x="28728" y="128297"/>
                </a:cubicBezTo>
                <a:lnTo>
                  <a:pt x="58966" y="113165"/>
                </a:lnTo>
                <a:lnTo>
                  <a:pt x="104102" y="128219"/>
                </a:lnTo>
                <a:cubicBezTo>
                  <a:pt x="102982" y="126552"/>
                  <a:pt x="101888" y="124807"/>
                  <a:pt x="100820" y="123036"/>
                </a:cubicBezTo>
                <a:cubicBezTo>
                  <a:pt x="97955" y="118270"/>
                  <a:pt x="95116" y="112801"/>
                  <a:pt x="93006" y="106940"/>
                </a:cubicBezTo>
                <a:lnTo>
                  <a:pt x="66649" y="98163"/>
                </a:lnTo>
                <a:lnTo>
                  <a:pt x="66649" y="24066"/>
                </a:lnTo>
                <a:lnTo>
                  <a:pt x="99986" y="35187"/>
                </a:lnTo>
                <a:lnTo>
                  <a:pt x="99986" y="61049"/>
                </a:lnTo>
                <a:cubicBezTo>
                  <a:pt x="108060" y="51725"/>
                  <a:pt x="120041" y="45839"/>
                  <a:pt x="133324" y="45839"/>
                </a:cubicBezTo>
                <a:cubicBezTo>
                  <a:pt x="139210" y="45839"/>
                  <a:pt x="144836" y="46985"/>
                  <a:pt x="149993" y="49095"/>
                </a:cubicBezTo>
                <a:lnTo>
                  <a:pt x="150019" y="12502"/>
                </a:lnTo>
                <a:close/>
                <a:moveTo>
                  <a:pt x="133350" y="58341"/>
                </a:moveTo>
                <a:cubicBezTo>
                  <a:pt x="116082" y="58341"/>
                  <a:pt x="102096" y="72092"/>
                  <a:pt x="102096" y="89048"/>
                </a:cubicBezTo>
                <a:cubicBezTo>
                  <a:pt x="102096" y="106993"/>
                  <a:pt x="118791" y="128219"/>
                  <a:pt x="127776" y="138351"/>
                </a:cubicBezTo>
                <a:cubicBezTo>
                  <a:pt x="130798" y="141736"/>
                  <a:pt x="135928" y="141736"/>
                  <a:pt x="138950" y="138351"/>
                </a:cubicBezTo>
                <a:cubicBezTo>
                  <a:pt x="147935" y="128219"/>
                  <a:pt x="164630" y="106993"/>
                  <a:pt x="164630" y="89048"/>
                </a:cubicBezTo>
                <a:cubicBezTo>
                  <a:pt x="164630" y="72092"/>
                  <a:pt x="150644" y="58341"/>
                  <a:pt x="133376" y="58341"/>
                </a:cubicBezTo>
                <a:close/>
                <a:moveTo>
                  <a:pt x="122932" y="89595"/>
                </a:moveTo>
                <a:cubicBezTo>
                  <a:pt x="122932" y="83845"/>
                  <a:pt x="127600" y="79177"/>
                  <a:pt x="133350" y="79177"/>
                </a:cubicBezTo>
                <a:cubicBezTo>
                  <a:pt x="139100" y="79177"/>
                  <a:pt x="143768" y="83845"/>
                  <a:pt x="143768" y="89595"/>
                </a:cubicBezTo>
                <a:cubicBezTo>
                  <a:pt x="143768" y="95344"/>
                  <a:pt x="139100" y="100013"/>
                  <a:pt x="133350" y="100013"/>
                </a:cubicBezTo>
                <a:cubicBezTo>
                  <a:pt x="127600" y="100013"/>
                  <a:pt x="122932" y="95344"/>
                  <a:pt x="122932" y="89595"/>
                </a:cubicBezTo>
                <a:close/>
              </a:path>
            </a:pathLst>
          </a:custGeom>
          <a:solidFill>
            <a:srgbClr val="6366F1"/>
          </a:solidFill>
          <a:ln/>
        </p:spPr>
      </p:sp>
      <p:sp>
        <p:nvSpPr>
          <p:cNvPr id="21" name="Text 18"/>
          <p:cNvSpPr/>
          <p:nvPr/>
        </p:nvSpPr>
        <p:spPr>
          <a:xfrm>
            <a:off x="7548801" y="3413761"/>
            <a:ext cx="21526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Eastern Europe Growth</a:t>
            </a:r>
            <a:endParaRPr lang="en-US" sz="1600" dirty="0"/>
          </a:p>
        </p:txBody>
      </p:sp>
      <p:sp>
        <p:nvSpPr>
          <p:cNvPr id="22" name="Text 19"/>
          <p:cNvSpPr/>
          <p:nvPr/>
        </p:nvSpPr>
        <p:spPr>
          <a:xfrm>
            <a:off x="7548801" y="3642361"/>
            <a:ext cx="21431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Strategic expansion yielding results</a:t>
            </a:r>
            <a:endParaRPr lang="en-US" sz="1600" dirty="0"/>
          </a:p>
        </p:txBody>
      </p:sp>
      <p:sp>
        <p:nvSpPr>
          <p:cNvPr id="23" name="Shape 20"/>
          <p:cNvSpPr/>
          <p:nvPr/>
        </p:nvSpPr>
        <p:spPr>
          <a:xfrm>
            <a:off x="6935391" y="4187190"/>
            <a:ext cx="4874895" cy="2407920"/>
          </a:xfrm>
          <a:custGeom>
            <a:avLst/>
            <a:gdLst/>
            <a:ahLst/>
            <a:cxnLst/>
            <a:rect l="l" t="t" r="r" b="b"/>
            <a:pathLst>
              <a:path w="4874895" h="2407920">
                <a:moveTo>
                  <a:pt x="76211" y="0"/>
                </a:moveTo>
                <a:lnTo>
                  <a:pt x="4798684" y="0"/>
                </a:lnTo>
                <a:cubicBezTo>
                  <a:pt x="4840774" y="0"/>
                  <a:pt x="4874895" y="34121"/>
                  <a:pt x="4874895" y="76211"/>
                </a:cubicBezTo>
                <a:lnTo>
                  <a:pt x="4874895" y="2331709"/>
                </a:lnTo>
                <a:cubicBezTo>
                  <a:pt x="4874895" y="2373799"/>
                  <a:pt x="4840774" y="2407920"/>
                  <a:pt x="4798684" y="2407920"/>
                </a:cubicBezTo>
                <a:lnTo>
                  <a:pt x="76211" y="2407920"/>
                </a:lnTo>
                <a:cubicBezTo>
                  <a:pt x="34121" y="2407920"/>
                  <a:pt x="0" y="2373799"/>
                  <a:pt x="0" y="2331709"/>
                </a:cubicBezTo>
                <a:lnTo>
                  <a:pt x="0" y="76211"/>
                </a:lnTo>
                <a:cubicBezTo>
                  <a:pt x="0" y="34149"/>
                  <a:pt x="34149" y="0"/>
                  <a:pt x="76211" y="0"/>
                </a:cubicBezTo>
                <a:close/>
              </a:path>
            </a:pathLst>
          </a:custGeom>
          <a:solidFill>
            <a:srgbClr val="262626"/>
          </a:solidFill>
          <a:ln w="10160">
            <a:solidFill>
              <a:srgbClr val="333333"/>
            </a:solidFill>
            <a:prstDash val="solid"/>
          </a:ln>
        </p:spPr>
      </p:sp>
      <p:sp>
        <p:nvSpPr>
          <p:cNvPr id="24" name="Text 21"/>
          <p:cNvSpPr/>
          <p:nvPr/>
        </p:nvSpPr>
        <p:spPr>
          <a:xfrm>
            <a:off x="7129701" y="4381500"/>
            <a:ext cx="45720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Revenue Composition</a:t>
            </a:r>
            <a:endParaRPr lang="en-US" sz="1600" dirty="0"/>
          </a:p>
        </p:txBody>
      </p:sp>
      <p:sp>
        <p:nvSpPr>
          <p:cNvPr id="25" name="Text 22"/>
          <p:cNvSpPr/>
          <p:nvPr/>
        </p:nvSpPr>
        <p:spPr>
          <a:xfrm>
            <a:off x="7129701" y="4819650"/>
            <a:ext cx="10001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Product Sales</a:t>
            </a:r>
            <a:endParaRPr lang="en-US" sz="1600" dirty="0"/>
          </a:p>
        </p:txBody>
      </p:sp>
      <p:sp>
        <p:nvSpPr>
          <p:cNvPr id="26" name="Text 23"/>
          <p:cNvSpPr/>
          <p:nvPr/>
        </p:nvSpPr>
        <p:spPr>
          <a:xfrm>
            <a:off x="11283791" y="4800600"/>
            <a:ext cx="4191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6366F1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78%</a:t>
            </a:r>
            <a:endParaRPr lang="en-US" sz="1600" dirty="0"/>
          </a:p>
        </p:txBody>
      </p:sp>
      <p:sp>
        <p:nvSpPr>
          <p:cNvPr id="27" name="Shape 24"/>
          <p:cNvSpPr/>
          <p:nvPr/>
        </p:nvSpPr>
        <p:spPr>
          <a:xfrm>
            <a:off x="7129701" y="5143500"/>
            <a:ext cx="4486275" cy="114300"/>
          </a:xfrm>
          <a:custGeom>
            <a:avLst/>
            <a:gdLst/>
            <a:ahLst/>
            <a:cxnLst/>
            <a:rect l="l" t="t" r="r" b="b"/>
            <a:pathLst>
              <a:path w="4486275" h="114300">
                <a:moveTo>
                  <a:pt x="57150" y="0"/>
                </a:moveTo>
                <a:lnTo>
                  <a:pt x="4429125" y="0"/>
                </a:lnTo>
                <a:cubicBezTo>
                  <a:pt x="4460667" y="0"/>
                  <a:pt x="4486275" y="25608"/>
                  <a:pt x="4486275" y="57150"/>
                </a:cubicBezTo>
                <a:lnTo>
                  <a:pt x="4486275" y="57150"/>
                </a:lnTo>
                <a:cubicBezTo>
                  <a:pt x="4486275" y="88692"/>
                  <a:pt x="4460667" y="114300"/>
                  <a:pt x="4429125" y="114300"/>
                </a:cubicBezTo>
                <a:lnTo>
                  <a:pt x="57150" y="114300"/>
                </a:lnTo>
                <a:cubicBezTo>
                  <a:pt x="25608" y="114300"/>
                  <a:pt x="0" y="88692"/>
                  <a:pt x="0" y="57150"/>
                </a:cubicBezTo>
                <a:lnTo>
                  <a:pt x="0" y="57150"/>
                </a:lnTo>
                <a:cubicBezTo>
                  <a:pt x="0" y="25608"/>
                  <a:pt x="25608" y="0"/>
                  <a:pt x="57150" y="0"/>
                </a:cubicBezTo>
                <a:close/>
              </a:path>
            </a:pathLst>
          </a:custGeom>
          <a:solidFill>
            <a:srgbClr val="333333"/>
          </a:solidFill>
          <a:ln/>
        </p:spPr>
      </p:sp>
      <p:sp>
        <p:nvSpPr>
          <p:cNvPr id="28" name="Shape 25"/>
          <p:cNvSpPr/>
          <p:nvPr/>
        </p:nvSpPr>
        <p:spPr>
          <a:xfrm>
            <a:off x="7129701" y="5143500"/>
            <a:ext cx="3495675" cy="114300"/>
          </a:xfrm>
          <a:custGeom>
            <a:avLst/>
            <a:gdLst/>
            <a:ahLst/>
            <a:cxnLst/>
            <a:rect l="l" t="t" r="r" b="b"/>
            <a:pathLst>
              <a:path w="3495675" h="114300">
                <a:moveTo>
                  <a:pt x="57150" y="0"/>
                </a:moveTo>
                <a:lnTo>
                  <a:pt x="3438525" y="0"/>
                </a:lnTo>
                <a:cubicBezTo>
                  <a:pt x="3470067" y="0"/>
                  <a:pt x="3495675" y="25608"/>
                  <a:pt x="3495675" y="57150"/>
                </a:cubicBezTo>
                <a:lnTo>
                  <a:pt x="3495675" y="57150"/>
                </a:lnTo>
                <a:cubicBezTo>
                  <a:pt x="3495675" y="88692"/>
                  <a:pt x="3470067" y="114300"/>
                  <a:pt x="3438525" y="114300"/>
                </a:cubicBezTo>
                <a:lnTo>
                  <a:pt x="57150" y="114300"/>
                </a:lnTo>
                <a:cubicBezTo>
                  <a:pt x="25608" y="114300"/>
                  <a:pt x="0" y="88692"/>
                  <a:pt x="0" y="57150"/>
                </a:cubicBezTo>
                <a:lnTo>
                  <a:pt x="0" y="57150"/>
                </a:lnTo>
                <a:cubicBezTo>
                  <a:pt x="0" y="25608"/>
                  <a:pt x="25608" y="0"/>
                  <a:pt x="57150" y="0"/>
                </a:cubicBezTo>
                <a:close/>
              </a:path>
            </a:pathLst>
          </a:custGeom>
          <a:solidFill>
            <a:srgbClr val="6366F1"/>
          </a:solidFill>
          <a:ln/>
        </p:spPr>
      </p:sp>
      <p:sp>
        <p:nvSpPr>
          <p:cNvPr id="29" name="Text 26"/>
          <p:cNvSpPr/>
          <p:nvPr/>
        </p:nvSpPr>
        <p:spPr>
          <a:xfrm>
            <a:off x="7129701" y="5391150"/>
            <a:ext cx="6572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Services</a:t>
            </a:r>
            <a:endParaRPr lang="en-US" sz="1600" dirty="0"/>
          </a:p>
        </p:txBody>
      </p:sp>
      <p:sp>
        <p:nvSpPr>
          <p:cNvPr id="30" name="Text 27"/>
          <p:cNvSpPr/>
          <p:nvPr/>
        </p:nvSpPr>
        <p:spPr>
          <a:xfrm>
            <a:off x="11309509" y="5372100"/>
            <a:ext cx="3905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6366F1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15%</a:t>
            </a:r>
            <a:endParaRPr lang="en-US" sz="1600" dirty="0"/>
          </a:p>
        </p:txBody>
      </p:sp>
      <p:sp>
        <p:nvSpPr>
          <p:cNvPr id="31" name="Shape 28"/>
          <p:cNvSpPr/>
          <p:nvPr/>
        </p:nvSpPr>
        <p:spPr>
          <a:xfrm>
            <a:off x="7129701" y="5715000"/>
            <a:ext cx="4486275" cy="114300"/>
          </a:xfrm>
          <a:custGeom>
            <a:avLst/>
            <a:gdLst/>
            <a:ahLst/>
            <a:cxnLst/>
            <a:rect l="l" t="t" r="r" b="b"/>
            <a:pathLst>
              <a:path w="4486275" h="114300">
                <a:moveTo>
                  <a:pt x="57150" y="0"/>
                </a:moveTo>
                <a:lnTo>
                  <a:pt x="4429125" y="0"/>
                </a:lnTo>
                <a:cubicBezTo>
                  <a:pt x="4460667" y="0"/>
                  <a:pt x="4486275" y="25608"/>
                  <a:pt x="4486275" y="57150"/>
                </a:cubicBezTo>
                <a:lnTo>
                  <a:pt x="4486275" y="57150"/>
                </a:lnTo>
                <a:cubicBezTo>
                  <a:pt x="4486275" y="88692"/>
                  <a:pt x="4460667" y="114300"/>
                  <a:pt x="4429125" y="114300"/>
                </a:cubicBezTo>
                <a:lnTo>
                  <a:pt x="57150" y="114300"/>
                </a:lnTo>
                <a:cubicBezTo>
                  <a:pt x="25608" y="114300"/>
                  <a:pt x="0" y="88692"/>
                  <a:pt x="0" y="57150"/>
                </a:cubicBezTo>
                <a:lnTo>
                  <a:pt x="0" y="57150"/>
                </a:lnTo>
                <a:cubicBezTo>
                  <a:pt x="0" y="25608"/>
                  <a:pt x="25608" y="0"/>
                  <a:pt x="57150" y="0"/>
                </a:cubicBezTo>
                <a:close/>
              </a:path>
            </a:pathLst>
          </a:custGeom>
          <a:solidFill>
            <a:srgbClr val="333333"/>
          </a:solidFill>
          <a:ln/>
        </p:spPr>
      </p:sp>
      <p:sp>
        <p:nvSpPr>
          <p:cNvPr id="32" name="Shape 29"/>
          <p:cNvSpPr/>
          <p:nvPr/>
        </p:nvSpPr>
        <p:spPr>
          <a:xfrm>
            <a:off x="7129701" y="5715000"/>
            <a:ext cx="676275" cy="114300"/>
          </a:xfrm>
          <a:custGeom>
            <a:avLst/>
            <a:gdLst/>
            <a:ahLst/>
            <a:cxnLst/>
            <a:rect l="l" t="t" r="r" b="b"/>
            <a:pathLst>
              <a:path w="676275" h="114300">
                <a:moveTo>
                  <a:pt x="57150" y="0"/>
                </a:moveTo>
                <a:lnTo>
                  <a:pt x="619125" y="0"/>
                </a:lnTo>
                <a:cubicBezTo>
                  <a:pt x="650667" y="0"/>
                  <a:pt x="676275" y="25608"/>
                  <a:pt x="676275" y="57150"/>
                </a:cubicBezTo>
                <a:lnTo>
                  <a:pt x="676275" y="57150"/>
                </a:lnTo>
                <a:cubicBezTo>
                  <a:pt x="676275" y="88692"/>
                  <a:pt x="650667" y="114300"/>
                  <a:pt x="619125" y="114300"/>
                </a:cubicBezTo>
                <a:lnTo>
                  <a:pt x="57150" y="114300"/>
                </a:lnTo>
                <a:cubicBezTo>
                  <a:pt x="25608" y="114300"/>
                  <a:pt x="0" y="88692"/>
                  <a:pt x="0" y="57150"/>
                </a:cubicBezTo>
                <a:lnTo>
                  <a:pt x="0" y="57150"/>
                </a:lnTo>
                <a:cubicBezTo>
                  <a:pt x="0" y="25608"/>
                  <a:pt x="25608" y="0"/>
                  <a:pt x="57150" y="0"/>
                </a:cubicBezTo>
                <a:close/>
              </a:path>
            </a:pathLst>
          </a:custGeom>
          <a:solidFill>
            <a:srgbClr val="6366F1"/>
          </a:solidFill>
          <a:ln/>
        </p:spPr>
      </p:sp>
      <p:sp>
        <p:nvSpPr>
          <p:cNvPr id="33" name="Text 30"/>
          <p:cNvSpPr/>
          <p:nvPr/>
        </p:nvSpPr>
        <p:spPr>
          <a:xfrm>
            <a:off x="7129701" y="5962650"/>
            <a:ext cx="7239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Licensing</a:t>
            </a:r>
            <a:endParaRPr lang="en-US" sz="1600" dirty="0"/>
          </a:p>
        </p:txBody>
      </p:sp>
      <p:sp>
        <p:nvSpPr>
          <p:cNvPr id="34" name="Text 31"/>
          <p:cNvSpPr/>
          <p:nvPr/>
        </p:nvSpPr>
        <p:spPr>
          <a:xfrm>
            <a:off x="11389043" y="5943600"/>
            <a:ext cx="3143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6366F1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7%</a:t>
            </a:r>
            <a:endParaRPr lang="en-US" sz="1600" dirty="0"/>
          </a:p>
        </p:txBody>
      </p:sp>
      <p:sp>
        <p:nvSpPr>
          <p:cNvPr id="35" name="Shape 32"/>
          <p:cNvSpPr/>
          <p:nvPr/>
        </p:nvSpPr>
        <p:spPr>
          <a:xfrm>
            <a:off x="7129701" y="6286500"/>
            <a:ext cx="4486275" cy="114300"/>
          </a:xfrm>
          <a:custGeom>
            <a:avLst/>
            <a:gdLst/>
            <a:ahLst/>
            <a:cxnLst/>
            <a:rect l="l" t="t" r="r" b="b"/>
            <a:pathLst>
              <a:path w="4486275" h="114300">
                <a:moveTo>
                  <a:pt x="57150" y="0"/>
                </a:moveTo>
                <a:lnTo>
                  <a:pt x="4429125" y="0"/>
                </a:lnTo>
                <a:cubicBezTo>
                  <a:pt x="4460667" y="0"/>
                  <a:pt x="4486275" y="25608"/>
                  <a:pt x="4486275" y="57150"/>
                </a:cubicBezTo>
                <a:lnTo>
                  <a:pt x="4486275" y="57150"/>
                </a:lnTo>
                <a:cubicBezTo>
                  <a:pt x="4486275" y="88692"/>
                  <a:pt x="4460667" y="114300"/>
                  <a:pt x="4429125" y="114300"/>
                </a:cubicBezTo>
                <a:lnTo>
                  <a:pt x="57150" y="114300"/>
                </a:lnTo>
                <a:cubicBezTo>
                  <a:pt x="25608" y="114300"/>
                  <a:pt x="0" y="88692"/>
                  <a:pt x="0" y="57150"/>
                </a:cubicBezTo>
                <a:lnTo>
                  <a:pt x="0" y="57150"/>
                </a:lnTo>
                <a:cubicBezTo>
                  <a:pt x="0" y="25608"/>
                  <a:pt x="25608" y="0"/>
                  <a:pt x="57150" y="0"/>
                </a:cubicBezTo>
                <a:close/>
              </a:path>
            </a:pathLst>
          </a:custGeom>
          <a:solidFill>
            <a:srgbClr val="333333"/>
          </a:solidFill>
          <a:ln/>
        </p:spPr>
      </p:sp>
      <p:sp>
        <p:nvSpPr>
          <p:cNvPr id="36" name="Shape 33"/>
          <p:cNvSpPr/>
          <p:nvPr/>
        </p:nvSpPr>
        <p:spPr>
          <a:xfrm>
            <a:off x="7129701" y="6286500"/>
            <a:ext cx="314325" cy="114300"/>
          </a:xfrm>
          <a:custGeom>
            <a:avLst/>
            <a:gdLst/>
            <a:ahLst/>
            <a:cxnLst/>
            <a:rect l="l" t="t" r="r" b="b"/>
            <a:pathLst>
              <a:path w="314325" h="114300">
                <a:moveTo>
                  <a:pt x="57150" y="0"/>
                </a:moveTo>
                <a:lnTo>
                  <a:pt x="257175" y="0"/>
                </a:lnTo>
                <a:cubicBezTo>
                  <a:pt x="288717" y="0"/>
                  <a:pt x="314325" y="25608"/>
                  <a:pt x="314325" y="57150"/>
                </a:cubicBezTo>
                <a:lnTo>
                  <a:pt x="314325" y="57150"/>
                </a:lnTo>
                <a:cubicBezTo>
                  <a:pt x="314325" y="88692"/>
                  <a:pt x="288717" y="114300"/>
                  <a:pt x="257175" y="114300"/>
                </a:cubicBezTo>
                <a:lnTo>
                  <a:pt x="57150" y="114300"/>
                </a:lnTo>
                <a:cubicBezTo>
                  <a:pt x="25608" y="114300"/>
                  <a:pt x="0" y="88692"/>
                  <a:pt x="0" y="57150"/>
                </a:cubicBezTo>
                <a:lnTo>
                  <a:pt x="0" y="57150"/>
                </a:lnTo>
                <a:cubicBezTo>
                  <a:pt x="0" y="25608"/>
                  <a:pt x="25608" y="0"/>
                  <a:pt x="57150" y="0"/>
                </a:cubicBezTo>
                <a:close/>
              </a:path>
            </a:pathLst>
          </a:custGeom>
          <a:solidFill>
            <a:srgbClr val="6366F1"/>
          </a:solidFill>
          <a:ln/>
        </p:spPr>
      </p:sp>
    </p:spTree>
  </p:cSld>
  <p:clrMapOvr>
    <a:masterClrMapping/>
  </p:clrMapOvr>
  <p:transition>
    <p:fade/>
    <p:spd val="me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19191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39929" y="339929"/>
            <a:ext cx="991178" cy="275982"/>
          </a:xfrm>
          <a:custGeom>
            <a:avLst/>
            <a:gdLst/>
            <a:ahLst/>
            <a:cxnLst/>
            <a:rect l="l" t="t" r="r" b="b"/>
            <a:pathLst>
              <a:path w="991178" h="275982">
                <a:moveTo>
                  <a:pt x="33656" y="0"/>
                </a:moveTo>
                <a:lnTo>
                  <a:pt x="957522" y="0"/>
                </a:lnTo>
                <a:cubicBezTo>
                  <a:pt x="976110" y="0"/>
                  <a:pt x="991178" y="15068"/>
                  <a:pt x="991178" y="33656"/>
                </a:cubicBezTo>
                <a:lnTo>
                  <a:pt x="991178" y="242326"/>
                </a:lnTo>
                <a:cubicBezTo>
                  <a:pt x="991178" y="260913"/>
                  <a:pt x="976110" y="275982"/>
                  <a:pt x="957522" y="275982"/>
                </a:cubicBezTo>
                <a:lnTo>
                  <a:pt x="33656" y="275982"/>
                </a:lnTo>
                <a:cubicBezTo>
                  <a:pt x="15068" y="275982"/>
                  <a:pt x="0" y="260913"/>
                  <a:pt x="0" y="242326"/>
                </a:cubicBezTo>
                <a:lnTo>
                  <a:pt x="0" y="33656"/>
                </a:lnTo>
                <a:cubicBezTo>
                  <a:pt x="0" y="15068"/>
                  <a:pt x="15068" y="0"/>
                  <a:pt x="33656" y="0"/>
                </a:cubicBezTo>
                <a:close/>
              </a:path>
            </a:pathLst>
          </a:custGeom>
          <a:solidFill>
            <a:srgbClr val="6366F1">
              <a:alpha val="20000"/>
            </a:srgbClr>
          </a:solidFill>
          <a:ln w="10160">
            <a:solidFill>
              <a:srgbClr val="6366F1">
                <a:alpha val="40000"/>
              </a:srgbClr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444263" y="397144"/>
            <a:ext cx="842460" cy="16828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28" b="1" spc="93" kern="0" dirty="0">
                <a:solidFill>
                  <a:srgbClr val="6366F1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SECTION 03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336563" y="686590"/>
            <a:ext cx="11670327" cy="3365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385" b="1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Operating Margin &amp; Cost Efficiency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336563" y="1056809"/>
            <a:ext cx="11594600" cy="235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93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Significant margin expansion through operational excellence</a:t>
            </a:r>
            <a:endParaRPr lang="en-US" sz="1600" dirty="0"/>
          </a:p>
        </p:txBody>
      </p:sp>
      <p:sp>
        <p:nvSpPr>
          <p:cNvPr id="6" name="Shape 4"/>
          <p:cNvSpPr/>
          <p:nvPr/>
        </p:nvSpPr>
        <p:spPr>
          <a:xfrm>
            <a:off x="339929" y="1430394"/>
            <a:ext cx="5669406" cy="4466193"/>
          </a:xfrm>
          <a:custGeom>
            <a:avLst/>
            <a:gdLst/>
            <a:ahLst/>
            <a:cxnLst/>
            <a:rect l="l" t="t" r="r" b="b"/>
            <a:pathLst>
              <a:path w="5669406" h="4466193">
                <a:moveTo>
                  <a:pt x="67306" y="0"/>
                </a:moveTo>
                <a:lnTo>
                  <a:pt x="5602101" y="0"/>
                </a:lnTo>
                <a:cubicBezTo>
                  <a:pt x="5639272" y="0"/>
                  <a:pt x="5669406" y="30134"/>
                  <a:pt x="5669406" y="67306"/>
                </a:cubicBezTo>
                <a:lnTo>
                  <a:pt x="5669406" y="4398887"/>
                </a:lnTo>
                <a:cubicBezTo>
                  <a:pt x="5669406" y="4436059"/>
                  <a:pt x="5639272" y="4466193"/>
                  <a:pt x="5602101" y="4466193"/>
                </a:cubicBezTo>
                <a:lnTo>
                  <a:pt x="67306" y="4466193"/>
                </a:lnTo>
                <a:cubicBezTo>
                  <a:pt x="30134" y="4466193"/>
                  <a:pt x="0" y="4436059"/>
                  <a:pt x="0" y="4398887"/>
                </a:cubicBezTo>
                <a:lnTo>
                  <a:pt x="0" y="67306"/>
                </a:lnTo>
                <a:cubicBezTo>
                  <a:pt x="0" y="30134"/>
                  <a:pt x="30134" y="0"/>
                  <a:pt x="67306" y="0"/>
                </a:cubicBezTo>
                <a:close/>
              </a:path>
            </a:pathLst>
          </a:custGeom>
          <a:solidFill>
            <a:srgbClr val="262626"/>
          </a:solidFill>
          <a:ln w="10160">
            <a:solidFill>
              <a:srgbClr val="333333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511576" y="1602042"/>
            <a:ext cx="5401839" cy="235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93" b="1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Operating Margin Trend</a:t>
            </a:r>
            <a:endParaRPr lang="en-US" sz="1600" dirty="0"/>
          </a:p>
        </p:txBody>
      </p:sp>
      <p:pic>
        <p:nvPicPr>
          <p:cNvPr id="8" name="Image 0" descr="https://kimi-img.moonshot.cn/pub/slides/26-03-13-15:25:07-d6prnkvo7p5td328lee0.png">    </p:cNvPr>
          <p:cNvPicPr>
            <a:picLocks noChangeAspect="1"/>
          </p:cNvPicPr>
          <p:nvPr/>
        </p:nvPicPr>
        <p:blipFill>
          <a:blip r:embed="rId1"/>
          <a:srcRect l="44" r="44" t="0" b="0"/>
          <a:stretch/>
        </p:blipFill>
        <p:spPr>
          <a:xfrm>
            <a:off x="511576" y="1938605"/>
            <a:ext cx="4610915" cy="3786335"/>
          </a:xfrm>
          <a:prstGeom prst="roundRect">
            <a:avLst>
              <a:gd name="adj" fmla="val 0"/>
            </a:avLst>
          </a:prstGeom>
        </p:spPr>
      </p:pic>
      <p:sp>
        <p:nvSpPr>
          <p:cNvPr id="9" name="Shape 6"/>
          <p:cNvSpPr/>
          <p:nvPr/>
        </p:nvSpPr>
        <p:spPr>
          <a:xfrm>
            <a:off x="6182981" y="1430394"/>
            <a:ext cx="5669406" cy="1773688"/>
          </a:xfrm>
          <a:custGeom>
            <a:avLst/>
            <a:gdLst/>
            <a:ahLst/>
            <a:cxnLst/>
            <a:rect l="l" t="t" r="r" b="b"/>
            <a:pathLst>
              <a:path w="5669406" h="1773688">
                <a:moveTo>
                  <a:pt x="67311" y="0"/>
                </a:moveTo>
                <a:lnTo>
                  <a:pt x="5602095" y="0"/>
                </a:lnTo>
                <a:cubicBezTo>
                  <a:pt x="5639270" y="0"/>
                  <a:pt x="5669406" y="30136"/>
                  <a:pt x="5669406" y="67311"/>
                </a:cubicBezTo>
                <a:lnTo>
                  <a:pt x="5669406" y="1706376"/>
                </a:lnTo>
                <a:cubicBezTo>
                  <a:pt x="5669406" y="1743551"/>
                  <a:pt x="5639270" y="1773688"/>
                  <a:pt x="5602095" y="1773688"/>
                </a:cubicBezTo>
                <a:lnTo>
                  <a:pt x="67311" y="1773688"/>
                </a:lnTo>
                <a:cubicBezTo>
                  <a:pt x="30136" y="1773688"/>
                  <a:pt x="0" y="1743551"/>
                  <a:pt x="0" y="1706376"/>
                </a:cubicBezTo>
                <a:lnTo>
                  <a:pt x="0" y="67311"/>
                </a:lnTo>
                <a:cubicBezTo>
                  <a:pt x="0" y="30136"/>
                  <a:pt x="30136" y="0"/>
                  <a:pt x="67311" y="0"/>
                </a:cubicBezTo>
                <a:close/>
              </a:path>
            </a:pathLst>
          </a:custGeom>
          <a:solidFill>
            <a:srgbClr val="262626"/>
          </a:solidFill>
          <a:ln w="10160">
            <a:solidFill>
              <a:srgbClr val="333333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6354628" y="1618870"/>
            <a:ext cx="1354667" cy="235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93" b="1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Cost of Goods Sold</a:t>
            </a:r>
            <a:endParaRPr lang="en-US" sz="1600" dirty="0"/>
          </a:p>
        </p:txBody>
      </p:sp>
      <p:sp>
        <p:nvSpPr>
          <p:cNvPr id="11" name="Shape 8"/>
          <p:cNvSpPr/>
          <p:nvPr/>
        </p:nvSpPr>
        <p:spPr>
          <a:xfrm>
            <a:off x="11172004" y="1602042"/>
            <a:ext cx="504845" cy="269251"/>
          </a:xfrm>
          <a:custGeom>
            <a:avLst/>
            <a:gdLst/>
            <a:ahLst/>
            <a:cxnLst/>
            <a:rect l="l" t="t" r="r" b="b"/>
            <a:pathLst>
              <a:path w="504845" h="269251">
                <a:moveTo>
                  <a:pt x="134625" y="0"/>
                </a:moveTo>
                <a:lnTo>
                  <a:pt x="370219" y="0"/>
                </a:lnTo>
                <a:cubicBezTo>
                  <a:pt x="444521" y="0"/>
                  <a:pt x="504845" y="60324"/>
                  <a:pt x="504845" y="134625"/>
                </a:cubicBezTo>
                <a:lnTo>
                  <a:pt x="504845" y="134625"/>
                </a:lnTo>
                <a:cubicBezTo>
                  <a:pt x="504845" y="208927"/>
                  <a:pt x="444521" y="269251"/>
                  <a:pt x="370219" y="269251"/>
                </a:cubicBezTo>
                <a:lnTo>
                  <a:pt x="134625" y="269251"/>
                </a:lnTo>
                <a:cubicBezTo>
                  <a:pt x="60324" y="269251"/>
                  <a:pt x="0" y="208927"/>
                  <a:pt x="0" y="134625"/>
                </a:cubicBezTo>
                <a:lnTo>
                  <a:pt x="0" y="134625"/>
                </a:lnTo>
                <a:cubicBezTo>
                  <a:pt x="0" y="60324"/>
                  <a:pt x="60324" y="0"/>
                  <a:pt x="134625" y="0"/>
                </a:cubicBezTo>
                <a:close/>
              </a:path>
            </a:pathLst>
          </a:custGeom>
          <a:solidFill>
            <a:srgbClr val="6366F1">
              <a:alpha val="20000"/>
            </a:srgbClr>
          </a:solidFill>
          <a:ln/>
        </p:spPr>
      </p:sp>
      <p:sp>
        <p:nvSpPr>
          <p:cNvPr id="12" name="Text 9"/>
          <p:cNvSpPr/>
          <p:nvPr/>
        </p:nvSpPr>
        <p:spPr>
          <a:xfrm>
            <a:off x="11272972" y="1655891"/>
            <a:ext cx="364435" cy="16828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28" b="1" dirty="0">
                <a:solidFill>
                  <a:srgbClr val="6366F1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-3.2%</a:t>
            </a:r>
            <a:endParaRPr lang="en-US" sz="1600" dirty="0"/>
          </a:p>
        </p:txBody>
      </p:sp>
      <p:sp>
        <p:nvSpPr>
          <p:cNvPr id="13" name="Shape 10"/>
          <p:cNvSpPr/>
          <p:nvPr/>
        </p:nvSpPr>
        <p:spPr>
          <a:xfrm>
            <a:off x="6354628" y="2005918"/>
            <a:ext cx="2591536" cy="706783"/>
          </a:xfrm>
          <a:custGeom>
            <a:avLst/>
            <a:gdLst/>
            <a:ahLst/>
            <a:cxnLst/>
            <a:rect l="l" t="t" r="r" b="b"/>
            <a:pathLst>
              <a:path w="2591536" h="706783">
                <a:moveTo>
                  <a:pt x="67314" y="0"/>
                </a:moveTo>
                <a:lnTo>
                  <a:pt x="2524222" y="0"/>
                </a:lnTo>
                <a:cubicBezTo>
                  <a:pt x="2561399" y="0"/>
                  <a:pt x="2591536" y="30137"/>
                  <a:pt x="2591536" y="67314"/>
                </a:cubicBezTo>
                <a:lnTo>
                  <a:pt x="2591536" y="639469"/>
                </a:lnTo>
                <a:cubicBezTo>
                  <a:pt x="2591536" y="676645"/>
                  <a:pt x="2561399" y="706783"/>
                  <a:pt x="2524222" y="706783"/>
                </a:cubicBezTo>
                <a:lnTo>
                  <a:pt x="67314" y="706783"/>
                </a:lnTo>
                <a:cubicBezTo>
                  <a:pt x="30137" y="706783"/>
                  <a:pt x="0" y="676645"/>
                  <a:pt x="0" y="639469"/>
                </a:cubicBezTo>
                <a:lnTo>
                  <a:pt x="0" y="67314"/>
                </a:lnTo>
                <a:cubicBezTo>
                  <a:pt x="0" y="30137"/>
                  <a:pt x="30137" y="0"/>
                  <a:pt x="67314" y="0"/>
                </a:cubicBezTo>
                <a:close/>
              </a:path>
            </a:pathLst>
          </a:custGeom>
          <a:solidFill>
            <a:srgbClr val="191919"/>
          </a:solidFill>
          <a:ln/>
        </p:spPr>
      </p:sp>
      <p:sp>
        <p:nvSpPr>
          <p:cNvPr id="14" name="Text 11"/>
          <p:cNvSpPr/>
          <p:nvPr/>
        </p:nvSpPr>
        <p:spPr>
          <a:xfrm>
            <a:off x="6392491" y="2106887"/>
            <a:ext cx="2515810" cy="302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1988" b="1" dirty="0">
                <a:solidFill>
                  <a:srgbClr val="6366F1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+7%</a:t>
            </a:r>
            <a:endParaRPr lang="en-US" sz="1600" dirty="0"/>
          </a:p>
        </p:txBody>
      </p:sp>
      <p:sp>
        <p:nvSpPr>
          <p:cNvPr id="15" name="Text 12"/>
          <p:cNvSpPr/>
          <p:nvPr/>
        </p:nvSpPr>
        <p:spPr>
          <a:xfrm>
            <a:off x="6426147" y="2443450"/>
            <a:ext cx="2448497" cy="16828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928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Production Volume</a:t>
            </a:r>
            <a:endParaRPr lang="en-US" sz="1600" dirty="0"/>
          </a:p>
        </p:txBody>
      </p:sp>
      <p:sp>
        <p:nvSpPr>
          <p:cNvPr id="16" name="Shape 13"/>
          <p:cNvSpPr/>
          <p:nvPr/>
        </p:nvSpPr>
        <p:spPr>
          <a:xfrm>
            <a:off x="9084365" y="2005918"/>
            <a:ext cx="2591536" cy="706783"/>
          </a:xfrm>
          <a:custGeom>
            <a:avLst/>
            <a:gdLst/>
            <a:ahLst/>
            <a:cxnLst/>
            <a:rect l="l" t="t" r="r" b="b"/>
            <a:pathLst>
              <a:path w="2591536" h="706783">
                <a:moveTo>
                  <a:pt x="67314" y="0"/>
                </a:moveTo>
                <a:lnTo>
                  <a:pt x="2524222" y="0"/>
                </a:lnTo>
                <a:cubicBezTo>
                  <a:pt x="2561399" y="0"/>
                  <a:pt x="2591536" y="30137"/>
                  <a:pt x="2591536" y="67314"/>
                </a:cubicBezTo>
                <a:lnTo>
                  <a:pt x="2591536" y="639469"/>
                </a:lnTo>
                <a:cubicBezTo>
                  <a:pt x="2591536" y="676645"/>
                  <a:pt x="2561399" y="706783"/>
                  <a:pt x="2524222" y="706783"/>
                </a:cubicBezTo>
                <a:lnTo>
                  <a:pt x="67314" y="706783"/>
                </a:lnTo>
                <a:cubicBezTo>
                  <a:pt x="30137" y="706783"/>
                  <a:pt x="0" y="676645"/>
                  <a:pt x="0" y="639469"/>
                </a:cubicBezTo>
                <a:lnTo>
                  <a:pt x="0" y="67314"/>
                </a:lnTo>
                <a:cubicBezTo>
                  <a:pt x="0" y="30137"/>
                  <a:pt x="30137" y="0"/>
                  <a:pt x="67314" y="0"/>
                </a:cubicBezTo>
                <a:close/>
              </a:path>
            </a:pathLst>
          </a:custGeom>
          <a:solidFill>
            <a:srgbClr val="191919"/>
          </a:solidFill>
          <a:ln/>
        </p:spPr>
      </p:sp>
      <p:sp>
        <p:nvSpPr>
          <p:cNvPr id="17" name="Text 14"/>
          <p:cNvSpPr/>
          <p:nvPr/>
        </p:nvSpPr>
        <p:spPr>
          <a:xfrm>
            <a:off x="9122228" y="2106887"/>
            <a:ext cx="2515810" cy="302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1988" b="1" dirty="0">
                <a:solidFill>
                  <a:srgbClr val="6366F1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-3.2%</a:t>
            </a:r>
            <a:endParaRPr lang="en-US" sz="1600" dirty="0"/>
          </a:p>
        </p:txBody>
      </p:sp>
      <p:sp>
        <p:nvSpPr>
          <p:cNvPr id="18" name="Text 15"/>
          <p:cNvSpPr/>
          <p:nvPr/>
        </p:nvSpPr>
        <p:spPr>
          <a:xfrm>
            <a:off x="9155885" y="2443450"/>
            <a:ext cx="2448497" cy="16828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928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COGS</a:t>
            </a:r>
            <a:endParaRPr lang="en-US" sz="1600" dirty="0"/>
          </a:p>
        </p:txBody>
      </p:sp>
      <p:sp>
        <p:nvSpPr>
          <p:cNvPr id="19" name="Text 16"/>
          <p:cNvSpPr/>
          <p:nvPr/>
        </p:nvSpPr>
        <p:spPr>
          <a:xfrm>
            <a:off x="6354628" y="2813669"/>
            <a:ext cx="5393424" cy="2187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060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Demonstrating effectiveness of automation investments and manufacturing efficiencies</a:t>
            </a:r>
            <a:endParaRPr lang="en-US" sz="1600" dirty="0"/>
          </a:p>
        </p:txBody>
      </p:sp>
      <p:sp>
        <p:nvSpPr>
          <p:cNvPr id="20" name="Shape 17"/>
          <p:cNvSpPr/>
          <p:nvPr/>
        </p:nvSpPr>
        <p:spPr>
          <a:xfrm>
            <a:off x="6182981" y="3345437"/>
            <a:ext cx="5669406" cy="2547783"/>
          </a:xfrm>
          <a:custGeom>
            <a:avLst/>
            <a:gdLst/>
            <a:ahLst/>
            <a:cxnLst/>
            <a:rect l="l" t="t" r="r" b="b"/>
            <a:pathLst>
              <a:path w="5669406" h="2547783">
                <a:moveTo>
                  <a:pt x="67312" y="0"/>
                </a:moveTo>
                <a:lnTo>
                  <a:pt x="5602094" y="0"/>
                </a:lnTo>
                <a:cubicBezTo>
                  <a:pt x="5639269" y="0"/>
                  <a:pt x="5669406" y="30137"/>
                  <a:pt x="5669406" y="67312"/>
                </a:cubicBezTo>
                <a:lnTo>
                  <a:pt x="5669406" y="2480471"/>
                </a:lnTo>
                <a:cubicBezTo>
                  <a:pt x="5669406" y="2517646"/>
                  <a:pt x="5639269" y="2547783"/>
                  <a:pt x="5602094" y="2547783"/>
                </a:cubicBezTo>
                <a:lnTo>
                  <a:pt x="67312" y="2547783"/>
                </a:lnTo>
                <a:cubicBezTo>
                  <a:pt x="30137" y="2547783"/>
                  <a:pt x="0" y="2517646"/>
                  <a:pt x="0" y="2480471"/>
                </a:cubicBezTo>
                <a:lnTo>
                  <a:pt x="0" y="67312"/>
                </a:lnTo>
                <a:cubicBezTo>
                  <a:pt x="0" y="30162"/>
                  <a:pt x="30162" y="0"/>
                  <a:pt x="67312" y="0"/>
                </a:cubicBezTo>
                <a:close/>
              </a:path>
            </a:pathLst>
          </a:custGeom>
          <a:solidFill>
            <a:srgbClr val="262626"/>
          </a:solidFill>
          <a:ln w="10160">
            <a:solidFill>
              <a:srgbClr val="333333"/>
            </a:solidFill>
            <a:prstDash val="solid"/>
          </a:ln>
        </p:spPr>
      </p:sp>
      <p:sp>
        <p:nvSpPr>
          <p:cNvPr id="21" name="Text 18"/>
          <p:cNvSpPr/>
          <p:nvPr/>
        </p:nvSpPr>
        <p:spPr>
          <a:xfrm>
            <a:off x="6354628" y="3517085"/>
            <a:ext cx="5401839" cy="235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93" b="1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Efficiency Drivers</a:t>
            </a:r>
            <a:endParaRPr lang="en-US" sz="1600" dirty="0"/>
          </a:p>
        </p:txBody>
      </p:sp>
      <p:sp>
        <p:nvSpPr>
          <p:cNvPr id="22" name="Shape 19"/>
          <p:cNvSpPr/>
          <p:nvPr/>
        </p:nvSpPr>
        <p:spPr>
          <a:xfrm>
            <a:off x="6354628" y="3853648"/>
            <a:ext cx="5326112" cy="504845"/>
          </a:xfrm>
          <a:custGeom>
            <a:avLst/>
            <a:gdLst/>
            <a:ahLst/>
            <a:cxnLst/>
            <a:rect l="l" t="t" r="r" b="b"/>
            <a:pathLst>
              <a:path w="5326112" h="504845">
                <a:moveTo>
                  <a:pt x="67311" y="0"/>
                </a:moveTo>
                <a:lnTo>
                  <a:pt x="5258801" y="0"/>
                </a:lnTo>
                <a:cubicBezTo>
                  <a:pt x="5295976" y="0"/>
                  <a:pt x="5326112" y="30136"/>
                  <a:pt x="5326112" y="67311"/>
                </a:cubicBezTo>
                <a:lnTo>
                  <a:pt x="5326112" y="437534"/>
                </a:lnTo>
                <a:cubicBezTo>
                  <a:pt x="5326112" y="474709"/>
                  <a:pt x="5295976" y="504845"/>
                  <a:pt x="5258801" y="504845"/>
                </a:cubicBezTo>
                <a:lnTo>
                  <a:pt x="67311" y="504845"/>
                </a:lnTo>
                <a:cubicBezTo>
                  <a:pt x="30161" y="504845"/>
                  <a:pt x="0" y="474684"/>
                  <a:pt x="0" y="437534"/>
                </a:cubicBezTo>
                <a:lnTo>
                  <a:pt x="0" y="67311"/>
                </a:lnTo>
                <a:cubicBezTo>
                  <a:pt x="0" y="30136"/>
                  <a:pt x="30136" y="0"/>
                  <a:pt x="67311" y="0"/>
                </a:cubicBezTo>
                <a:close/>
              </a:path>
            </a:pathLst>
          </a:custGeom>
          <a:solidFill>
            <a:srgbClr val="191919"/>
          </a:solidFill>
          <a:ln/>
        </p:spPr>
      </p:sp>
      <p:sp>
        <p:nvSpPr>
          <p:cNvPr id="23" name="Shape 20"/>
          <p:cNvSpPr/>
          <p:nvPr/>
        </p:nvSpPr>
        <p:spPr>
          <a:xfrm>
            <a:off x="6421940" y="3937789"/>
            <a:ext cx="336563" cy="336563"/>
          </a:xfrm>
          <a:custGeom>
            <a:avLst/>
            <a:gdLst/>
            <a:ahLst/>
            <a:cxnLst/>
            <a:rect l="l" t="t" r="r" b="b"/>
            <a:pathLst>
              <a:path w="336563" h="336563">
                <a:moveTo>
                  <a:pt x="67313" y="0"/>
                </a:moveTo>
                <a:lnTo>
                  <a:pt x="269251" y="0"/>
                </a:lnTo>
                <a:cubicBezTo>
                  <a:pt x="306426" y="0"/>
                  <a:pt x="336563" y="30137"/>
                  <a:pt x="336563" y="67313"/>
                </a:cubicBezTo>
                <a:lnTo>
                  <a:pt x="336563" y="269251"/>
                </a:lnTo>
                <a:cubicBezTo>
                  <a:pt x="336563" y="306426"/>
                  <a:pt x="306426" y="336563"/>
                  <a:pt x="269251" y="336563"/>
                </a:cubicBezTo>
                <a:lnTo>
                  <a:pt x="67313" y="336563"/>
                </a:lnTo>
                <a:cubicBezTo>
                  <a:pt x="30137" y="336563"/>
                  <a:pt x="0" y="306426"/>
                  <a:pt x="0" y="269251"/>
                </a:cubicBezTo>
                <a:lnTo>
                  <a:pt x="0" y="67313"/>
                </a:lnTo>
                <a:cubicBezTo>
                  <a:pt x="0" y="30162"/>
                  <a:pt x="30162" y="0"/>
                  <a:pt x="67313" y="0"/>
                </a:cubicBezTo>
                <a:close/>
              </a:path>
            </a:pathLst>
          </a:custGeom>
          <a:solidFill>
            <a:srgbClr val="6366F1">
              <a:alpha val="20000"/>
            </a:srgbClr>
          </a:solidFill>
          <a:ln/>
        </p:spPr>
      </p:sp>
      <p:sp>
        <p:nvSpPr>
          <p:cNvPr id="24" name="Shape 21"/>
          <p:cNvSpPr/>
          <p:nvPr/>
        </p:nvSpPr>
        <p:spPr>
          <a:xfrm>
            <a:off x="6506081" y="4038758"/>
            <a:ext cx="168282" cy="134625"/>
          </a:xfrm>
          <a:custGeom>
            <a:avLst/>
            <a:gdLst/>
            <a:ahLst/>
            <a:cxnLst/>
            <a:rect l="l" t="t" r="r" b="b"/>
            <a:pathLst>
              <a:path w="168282" h="134625">
                <a:moveTo>
                  <a:pt x="92555" y="0"/>
                </a:moveTo>
                <a:cubicBezTo>
                  <a:pt x="92555" y="-4654"/>
                  <a:pt x="88795" y="-8414"/>
                  <a:pt x="84141" y="-8414"/>
                </a:cubicBezTo>
                <a:cubicBezTo>
                  <a:pt x="79487" y="-8414"/>
                  <a:pt x="75727" y="-4654"/>
                  <a:pt x="75727" y="0"/>
                </a:cubicBezTo>
                <a:lnTo>
                  <a:pt x="75727" y="16828"/>
                </a:lnTo>
                <a:lnTo>
                  <a:pt x="50484" y="16828"/>
                </a:lnTo>
                <a:cubicBezTo>
                  <a:pt x="36549" y="16828"/>
                  <a:pt x="25242" y="28135"/>
                  <a:pt x="25242" y="42070"/>
                </a:cubicBezTo>
                <a:lnTo>
                  <a:pt x="25242" y="100969"/>
                </a:lnTo>
                <a:cubicBezTo>
                  <a:pt x="25242" y="114905"/>
                  <a:pt x="36549" y="126211"/>
                  <a:pt x="50484" y="126211"/>
                </a:cubicBezTo>
                <a:lnTo>
                  <a:pt x="117797" y="126211"/>
                </a:lnTo>
                <a:cubicBezTo>
                  <a:pt x="131733" y="126211"/>
                  <a:pt x="143039" y="114905"/>
                  <a:pt x="143039" y="100969"/>
                </a:cubicBezTo>
                <a:lnTo>
                  <a:pt x="143039" y="42070"/>
                </a:lnTo>
                <a:cubicBezTo>
                  <a:pt x="143039" y="28135"/>
                  <a:pt x="131733" y="16828"/>
                  <a:pt x="117797" y="16828"/>
                </a:cubicBezTo>
                <a:lnTo>
                  <a:pt x="92555" y="16828"/>
                </a:lnTo>
                <a:lnTo>
                  <a:pt x="92555" y="0"/>
                </a:lnTo>
                <a:close/>
                <a:moveTo>
                  <a:pt x="42070" y="96762"/>
                </a:moveTo>
                <a:cubicBezTo>
                  <a:pt x="42070" y="93265"/>
                  <a:pt x="44884" y="90451"/>
                  <a:pt x="48381" y="90451"/>
                </a:cubicBezTo>
                <a:lnTo>
                  <a:pt x="56795" y="90451"/>
                </a:lnTo>
                <a:cubicBezTo>
                  <a:pt x="60292" y="90451"/>
                  <a:pt x="63106" y="93265"/>
                  <a:pt x="63106" y="96762"/>
                </a:cubicBezTo>
                <a:cubicBezTo>
                  <a:pt x="63106" y="100259"/>
                  <a:pt x="60292" y="103072"/>
                  <a:pt x="56795" y="103072"/>
                </a:cubicBezTo>
                <a:lnTo>
                  <a:pt x="48381" y="103072"/>
                </a:lnTo>
                <a:cubicBezTo>
                  <a:pt x="44884" y="103072"/>
                  <a:pt x="42070" y="100259"/>
                  <a:pt x="42070" y="96762"/>
                </a:cubicBezTo>
                <a:close/>
                <a:moveTo>
                  <a:pt x="73623" y="96762"/>
                </a:moveTo>
                <a:cubicBezTo>
                  <a:pt x="73623" y="93265"/>
                  <a:pt x="76437" y="90451"/>
                  <a:pt x="79934" y="90451"/>
                </a:cubicBezTo>
                <a:lnTo>
                  <a:pt x="88348" y="90451"/>
                </a:lnTo>
                <a:cubicBezTo>
                  <a:pt x="91845" y="90451"/>
                  <a:pt x="94658" y="93265"/>
                  <a:pt x="94658" y="96762"/>
                </a:cubicBezTo>
                <a:cubicBezTo>
                  <a:pt x="94658" y="100259"/>
                  <a:pt x="91845" y="103072"/>
                  <a:pt x="88348" y="103072"/>
                </a:cubicBezTo>
                <a:lnTo>
                  <a:pt x="79934" y="103072"/>
                </a:lnTo>
                <a:cubicBezTo>
                  <a:pt x="76437" y="103072"/>
                  <a:pt x="73623" y="100259"/>
                  <a:pt x="73623" y="96762"/>
                </a:cubicBezTo>
                <a:close/>
                <a:moveTo>
                  <a:pt x="105176" y="96762"/>
                </a:moveTo>
                <a:cubicBezTo>
                  <a:pt x="105176" y="93265"/>
                  <a:pt x="107989" y="90451"/>
                  <a:pt x="111487" y="90451"/>
                </a:cubicBezTo>
                <a:lnTo>
                  <a:pt x="119901" y="90451"/>
                </a:lnTo>
                <a:cubicBezTo>
                  <a:pt x="123398" y="90451"/>
                  <a:pt x="126211" y="93265"/>
                  <a:pt x="126211" y="96762"/>
                </a:cubicBezTo>
                <a:cubicBezTo>
                  <a:pt x="126211" y="100259"/>
                  <a:pt x="123398" y="103072"/>
                  <a:pt x="119901" y="103072"/>
                </a:cubicBezTo>
                <a:lnTo>
                  <a:pt x="111487" y="103072"/>
                </a:lnTo>
                <a:cubicBezTo>
                  <a:pt x="107989" y="103072"/>
                  <a:pt x="105176" y="100259"/>
                  <a:pt x="105176" y="96762"/>
                </a:cubicBezTo>
                <a:close/>
                <a:moveTo>
                  <a:pt x="58899" y="46277"/>
                </a:moveTo>
                <a:cubicBezTo>
                  <a:pt x="65864" y="46277"/>
                  <a:pt x="71520" y="51933"/>
                  <a:pt x="71520" y="58899"/>
                </a:cubicBezTo>
                <a:cubicBezTo>
                  <a:pt x="71520" y="65864"/>
                  <a:pt x="65864" y="71520"/>
                  <a:pt x="58899" y="71520"/>
                </a:cubicBezTo>
                <a:cubicBezTo>
                  <a:pt x="51933" y="71520"/>
                  <a:pt x="46277" y="65864"/>
                  <a:pt x="46277" y="58899"/>
                </a:cubicBezTo>
                <a:cubicBezTo>
                  <a:pt x="46277" y="51933"/>
                  <a:pt x="51933" y="46277"/>
                  <a:pt x="58899" y="46277"/>
                </a:cubicBezTo>
                <a:close/>
                <a:moveTo>
                  <a:pt x="96762" y="58899"/>
                </a:moveTo>
                <a:cubicBezTo>
                  <a:pt x="96762" y="51933"/>
                  <a:pt x="102417" y="46277"/>
                  <a:pt x="109383" y="46277"/>
                </a:cubicBezTo>
                <a:cubicBezTo>
                  <a:pt x="116349" y="46277"/>
                  <a:pt x="122004" y="51933"/>
                  <a:pt x="122004" y="58899"/>
                </a:cubicBezTo>
                <a:cubicBezTo>
                  <a:pt x="122004" y="65864"/>
                  <a:pt x="116349" y="71520"/>
                  <a:pt x="109383" y="71520"/>
                </a:cubicBezTo>
                <a:cubicBezTo>
                  <a:pt x="102417" y="71520"/>
                  <a:pt x="96762" y="65864"/>
                  <a:pt x="96762" y="58899"/>
                </a:cubicBezTo>
                <a:close/>
                <a:moveTo>
                  <a:pt x="16828" y="58899"/>
                </a:moveTo>
                <a:cubicBezTo>
                  <a:pt x="16828" y="54245"/>
                  <a:pt x="13068" y="50484"/>
                  <a:pt x="8414" y="50484"/>
                </a:cubicBezTo>
                <a:cubicBezTo>
                  <a:pt x="3760" y="50484"/>
                  <a:pt x="0" y="54245"/>
                  <a:pt x="0" y="58899"/>
                </a:cubicBezTo>
                <a:lnTo>
                  <a:pt x="0" y="84141"/>
                </a:lnTo>
                <a:cubicBezTo>
                  <a:pt x="0" y="88795"/>
                  <a:pt x="3760" y="92555"/>
                  <a:pt x="8414" y="92555"/>
                </a:cubicBezTo>
                <a:cubicBezTo>
                  <a:pt x="13068" y="92555"/>
                  <a:pt x="16828" y="88795"/>
                  <a:pt x="16828" y="84141"/>
                </a:cubicBezTo>
                <a:lnTo>
                  <a:pt x="16828" y="58899"/>
                </a:lnTo>
                <a:close/>
                <a:moveTo>
                  <a:pt x="159867" y="50484"/>
                </a:moveTo>
                <a:cubicBezTo>
                  <a:pt x="155213" y="50484"/>
                  <a:pt x="151453" y="54245"/>
                  <a:pt x="151453" y="58899"/>
                </a:cubicBezTo>
                <a:lnTo>
                  <a:pt x="151453" y="84141"/>
                </a:lnTo>
                <a:cubicBezTo>
                  <a:pt x="151453" y="88795"/>
                  <a:pt x="155213" y="92555"/>
                  <a:pt x="159867" y="92555"/>
                </a:cubicBezTo>
                <a:cubicBezTo>
                  <a:pt x="164522" y="92555"/>
                  <a:pt x="168282" y="88795"/>
                  <a:pt x="168282" y="84141"/>
                </a:cubicBezTo>
                <a:lnTo>
                  <a:pt x="168282" y="58899"/>
                </a:lnTo>
                <a:cubicBezTo>
                  <a:pt x="168282" y="54245"/>
                  <a:pt x="164522" y="50484"/>
                  <a:pt x="159867" y="50484"/>
                </a:cubicBezTo>
                <a:close/>
              </a:path>
            </a:pathLst>
          </a:custGeom>
          <a:solidFill>
            <a:srgbClr val="6366F1"/>
          </a:solidFill>
          <a:ln/>
        </p:spPr>
      </p:sp>
      <p:sp>
        <p:nvSpPr>
          <p:cNvPr id="25" name="Text 22"/>
          <p:cNvSpPr/>
          <p:nvPr/>
        </p:nvSpPr>
        <p:spPr>
          <a:xfrm>
            <a:off x="6859472" y="3920961"/>
            <a:ext cx="1935238" cy="2019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60" b="1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Automation Investments</a:t>
            </a:r>
            <a:endParaRPr lang="en-US" sz="1600" dirty="0"/>
          </a:p>
        </p:txBody>
      </p:sp>
      <p:sp>
        <p:nvSpPr>
          <p:cNvPr id="26" name="Text 23"/>
          <p:cNvSpPr/>
          <p:nvPr/>
        </p:nvSpPr>
        <p:spPr>
          <a:xfrm>
            <a:off x="6859472" y="4122899"/>
            <a:ext cx="1926824" cy="16828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28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Manufacturing process optimization</a:t>
            </a:r>
            <a:endParaRPr lang="en-US" sz="1600" dirty="0"/>
          </a:p>
        </p:txBody>
      </p:sp>
      <p:sp>
        <p:nvSpPr>
          <p:cNvPr id="27" name="Shape 24"/>
          <p:cNvSpPr/>
          <p:nvPr/>
        </p:nvSpPr>
        <p:spPr>
          <a:xfrm>
            <a:off x="6354628" y="4425805"/>
            <a:ext cx="5326112" cy="504845"/>
          </a:xfrm>
          <a:custGeom>
            <a:avLst/>
            <a:gdLst/>
            <a:ahLst/>
            <a:cxnLst/>
            <a:rect l="l" t="t" r="r" b="b"/>
            <a:pathLst>
              <a:path w="5326112" h="504845">
                <a:moveTo>
                  <a:pt x="67311" y="0"/>
                </a:moveTo>
                <a:lnTo>
                  <a:pt x="5258801" y="0"/>
                </a:lnTo>
                <a:cubicBezTo>
                  <a:pt x="5295976" y="0"/>
                  <a:pt x="5326112" y="30136"/>
                  <a:pt x="5326112" y="67311"/>
                </a:cubicBezTo>
                <a:lnTo>
                  <a:pt x="5326112" y="437534"/>
                </a:lnTo>
                <a:cubicBezTo>
                  <a:pt x="5326112" y="474709"/>
                  <a:pt x="5295976" y="504845"/>
                  <a:pt x="5258801" y="504845"/>
                </a:cubicBezTo>
                <a:lnTo>
                  <a:pt x="67311" y="504845"/>
                </a:lnTo>
                <a:cubicBezTo>
                  <a:pt x="30161" y="504845"/>
                  <a:pt x="0" y="474684"/>
                  <a:pt x="0" y="437534"/>
                </a:cubicBezTo>
                <a:lnTo>
                  <a:pt x="0" y="67311"/>
                </a:lnTo>
                <a:cubicBezTo>
                  <a:pt x="0" y="30136"/>
                  <a:pt x="30136" y="0"/>
                  <a:pt x="67311" y="0"/>
                </a:cubicBezTo>
                <a:close/>
              </a:path>
            </a:pathLst>
          </a:custGeom>
          <a:solidFill>
            <a:srgbClr val="191919"/>
          </a:solidFill>
          <a:ln/>
        </p:spPr>
      </p:sp>
      <p:sp>
        <p:nvSpPr>
          <p:cNvPr id="28" name="Shape 25"/>
          <p:cNvSpPr/>
          <p:nvPr/>
        </p:nvSpPr>
        <p:spPr>
          <a:xfrm>
            <a:off x="6421940" y="4509946"/>
            <a:ext cx="336563" cy="336563"/>
          </a:xfrm>
          <a:custGeom>
            <a:avLst/>
            <a:gdLst/>
            <a:ahLst/>
            <a:cxnLst/>
            <a:rect l="l" t="t" r="r" b="b"/>
            <a:pathLst>
              <a:path w="336563" h="336563">
                <a:moveTo>
                  <a:pt x="67313" y="0"/>
                </a:moveTo>
                <a:lnTo>
                  <a:pt x="269251" y="0"/>
                </a:lnTo>
                <a:cubicBezTo>
                  <a:pt x="306426" y="0"/>
                  <a:pt x="336563" y="30137"/>
                  <a:pt x="336563" y="67313"/>
                </a:cubicBezTo>
                <a:lnTo>
                  <a:pt x="336563" y="269251"/>
                </a:lnTo>
                <a:cubicBezTo>
                  <a:pt x="336563" y="306426"/>
                  <a:pt x="306426" y="336563"/>
                  <a:pt x="269251" y="336563"/>
                </a:cubicBezTo>
                <a:lnTo>
                  <a:pt x="67313" y="336563"/>
                </a:lnTo>
                <a:cubicBezTo>
                  <a:pt x="30137" y="336563"/>
                  <a:pt x="0" y="306426"/>
                  <a:pt x="0" y="269251"/>
                </a:cubicBezTo>
                <a:lnTo>
                  <a:pt x="0" y="67313"/>
                </a:lnTo>
                <a:cubicBezTo>
                  <a:pt x="0" y="30162"/>
                  <a:pt x="30162" y="0"/>
                  <a:pt x="67313" y="0"/>
                </a:cubicBezTo>
                <a:close/>
              </a:path>
            </a:pathLst>
          </a:custGeom>
          <a:solidFill>
            <a:srgbClr val="6366F1">
              <a:alpha val="20000"/>
            </a:srgbClr>
          </a:solidFill>
          <a:ln/>
        </p:spPr>
      </p:sp>
      <p:sp>
        <p:nvSpPr>
          <p:cNvPr id="29" name="Shape 26"/>
          <p:cNvSpPr/>
          <p:nvPr/>
        </p:nvSpPr>
        <p:spPr>
          <a:xfrm>
            <a:off x="6514495" y="4610915"/>
            <a:ext cx="151453" cy="134625"/>
          </a:xfrm>
          <a:custGeom>
            <a:avLst/>
            <a:gdLst/>
            <a:ahLst/>
            <a:cxnLst/>
            <a:rect l="l" t="t" r="r" b="b"/>
            <a:pathLst>
              <a:path w="151453" h="134625">
                <a:moveTo>
                  <a:pt x="110303" y="25242"/>
                </a:moveTo>
                <a:cubicBezTo>
                  <a:pt x="105939" y="25242"/>
                  <a:pt x="101705" y="26425"/>
                  <a:pt x="97998" y="28582"/>
                </a:cubicBezTo>
                <a:cubicBezTo>
                  <a:pt x="93843" y="24375"/>
                  <a:pt x="89005" y="20851"/>
                  <a:pt x="83667" y="18195"/>
                </a:cubicBezTo>
                <a:cubicBezTo>
                  <a:pt x="91082" y="11885"/>
                  <a:pt x="100522" y="8414"/>
                  <a:pt x="110303" y="8414"/>
                </a:cubicBezTo>
                <a:cubicBezTo>
                  <a:pt x="133021" y="8414"/>
                  <a:pt x="151453" y="26820"/>
                  <a:pt x="151453" y="49564"/>
                </a:cubicBezTo>
                <a:cubicBezTo>
                  <a:pt x="151453" y="60476"/>
                  <a:pt x="147115" y="70941"/>
                  <a:pt x="139411" y="78645"/>
                </a:cubicBezTo>
                <a:lnTo>
                  <a:pt x="120716" y="97340"/>
                </a:lnTo>
                <a:cubicBezTo>
                  <a:pt x="113012" y="105045"/>
                  <a:pt x="102547" y="109383"/>
                  <a:pt x="91635" y="109383"/>
                </a:cubicBezTo>
                <a:cubicBezTo>
                  <a:pt x="68917" y="109383"/>
                  <a:pt x="50484" y="90977"/>
                  <a:pt x="50484" y="68233"/>
                </a:cubicBezTo>
                <a:cubicBezTo>
                  <a:pt x="50484" y="67839"/>
                  <a:pt x="50484" y="67444"/>
                  <a:pt x="50511" y="67050"/>
                </a:cubicBezTo>
                <a:cubicBezTo>
                  <a:pt x="50642" y="62396"/>
                  <a:pt x="54507" y="58741"/>
                  <a:pt x="59161" y="58872"/>
                </a:cubicBezTo>
                <a:cubicBezTo>
                  <a:pt x="63816" y="59004"/>
                  <a:pt x="67470" y="62869"/>
                  <a:pt x="67339" y="67523"/>
                </a:cubicBezTo>
                <a:cubicBezTo>
                  <a:pt x="67339" y="67760"/>
                  <a:pt x="67339" y="67996"/>
                  <a:pt x="67339" y="68207"/>
                </a:cubicBezTo>
                <a:cubicBezTo>
                  <a:pt x="67339" y="81643"/>
                  <a:pt x="78225" y="92529"/>
                  <a:pt x="91661" y="92529"/>
                </a:cubicBezTo>
                <a:cubicBezTo>
                  <a:pt x="98103" y="92529"/>
                  <a:pt x="104282" y="89978"/>
                  <a:pt x="108857" y="85403"/>
                </a:cubicBezTo>
                <a:lnTo>
                  <a:pt x="127552" y="66708"/>
                </a:lnTo>
                <a:cubicBezTo>
                  <a:pt x="132101" y="62159"/>
                  <a:pt x="134678" y="55954"/>
                  <a:pt x="134678" y="49512"/>
                </a:cubicBezTo>
                <a:cubicBezTo>
                  <a:pt x="134678" y="36075"/>
                  <a:pt x="123792" y="25190"/>
                  <a:pt x="110356" y="25190"/>
                </a:cubicBezTo>
                <a:close/>
                <a:moveTo>
                  <a:pt x="72361" y="45567"/>
                </a:moveTo>
                <a:cubicBezTo>
                  <a:pt x="71861" y="45357"/>
                  <a:pt x="71362" y="45068"/>
                  <a:pt x="70915" y="44752"/>
                </a:cubicBezTo>
                <a:cubicBezTo>
                  <a:pt x="67602" y="43043"/>
                  <a:pt x="63816" y="42070"/>
                  <a:pt x="59845" y="42070"/>
                </a:cubicBezTo>
                <a:cubicBezTo>
                  <a:pt x="53403" y="42070"/>
                  <a:pt x="47224" y="44621"/>
                  <a:pt x="42649" y="49196"/>
                </a:cubicBezTo>
                <a:lnTo>
                  <a:pt x="23954" y="67891"/>
                </a:lnTo>
                <a:cubicBezTo>
                  <a:pt x="19405" y="72440"/>
                  <a:pt x="16828" y="78645"/>
                  <a:pt x="16828" y="85087"/>
                </a:cubicBezTo>
                <a:cubicBezTo>
                  <a:pt x="16828" y="98524"/>
                  <a:pt x="27714" y="109409"/>
                  <a:pt x="41150" y="109409"/>
                </a:cubicBezTo>
                <a:cubicBezTo>
                  <a:pt x="45489" y="109409"/>
                  <a:pt x="49722" y="108252"/>
                  <a:pt x="53429" y="106096"/>
                </a:cubicBezTo>
                <a:cubicBezTo>
                  <a:pt x="57584" y="110303"/>
                  <a:pt x="62422" y="113827"/>
                  <a:pt x="67786" y="116482"/>
                </a:cubicBezTo>
                <a:cubicBezTo>
                  <a:pt x="60371" y="122767"/>
                  <a:pt x="50958" y="126264"/>
                  <a:pt x="41150" y="126264"/>
                </a:cubicBezTo>
                <a:cubicBezTo>
                  <a:pt x="18432" y="126264"/>
                  <a:pt x="0" y="107858"/>
                  <a:pt x="0" y="85114"/>
                </a:cubicBezTo>
                <a:cubicBezTo>
                  <a:pt x="0" y="74202"/>
                  <a:pt x="4339" y="63737"/>
                  <a:pt x="12043" y="56033"/>
                </a:cubicBezTo>
                <a:lnTo>
                  <a:pt x="30738" y="37337"/>
                </a:lnTo>
                <a:cubicBezTo>
                  <a:pt x="38442" y="29633"/>
                  <a:pt x="48907" y="25295"/>
                  <a:pt x="59819" y="25295"/>
                </a:cubicBezTo>
                <a:cubicBezTo>
                  <a:pt x="82589" y="25295"/>
                  <a:pt x="100969" y="43858"/>
                  <a:pt x="100969" y="66550"/>
                </a:cubicBezTo>
                <a:cubicBezTo>
                  <a:pt x="100969" y="66892"/>
                  <a:pt x="100969" y="67234"/>
                  <a:pt x="100969" y="67576"/>
                </a:cubicBezTo>
                <a:cubicBezTo>
                  <a:pt x="100864" y="72230"/>
                  <a:pt x="96999" y="75884"/>
                  <a:pt x="92345" y="75779"/>
                </a:cubicBezTo>
                <a:cubicBezTo>
                  <a:pt x="87690" y="75674"/>
                  <a:pt x="84036" y="71809"/>
                  <a:pt x="84141" y="67155"/>
                </a:cubicBezTo>
                <a:cubicBezTo>
                  <a:pt x="84141" y="66945"/>
                  <a:pt x="84141" y="66760"/>
                  <a:pt x="84141" y="66550"/>
                </a:cubicBezTo>
                <a:cubicBezTo>
                  <a:pt x="84141" y="57689"/>
                  <a:pt x="79408" y="49906"/>
                  <a:pt x="72361" y="45620"/>
                </a:cubicBezTo>
                <a:close/>
              </a:path>
            </a:pathLst>
          </a:custGeom>
          <a:solidFill>
            <a:srgbClr val="6366F1"/>
          </a:solidFill>
          <a:ln/>
        </p:spPr>
      </p:sp>
      <p:sp>
        <p:nvSpPr>
          <p:cNvPr id="30" name="Text 27"/>
          <p:cNvSpPr/>
          <p:nvPr/>
        </p:nvSpPr>
        <p:spPr>
          <a:xfrm>
            <a:off x="6859472" y="4493118"/>
            <a:ext cx="1935238" cy="2019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60" b="1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Supply Chain Optimization</a:t>
            </a:r>
            <a:endParaRPr lang="en-US" sz="1600" dirty="0"/>
          </a:p>
        </p:txBody>
      </p:sp>
      <p:sp>
        <p:nvSpPr>
          <p:cNvPr id="31" name="Text 28"/>
          <p:cNvSpPr/>
          <p:nvPr/>
        </p:nvSpPr>
        <p:spPr>
          <a:xfrm>
            <a:off x="6859472" y="4695056"/>
            <a:ext cx="1926824" cy="16828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28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Improved logistics and procurement</a:t>
            </a:r>
            <a:endParaRPr lang="en-US" sz="1600" dirty="0"/>
          </a:p>
        </p:txBody>
      </p:sp>
      <p:sp>
        <p:nvSpPr>
          <p:cNvPr id="32" name="Shape 29"/>
          <p:cNvSpPr/>
          <p:nvPr/>
        </p:nvSpPr>
        <p:spPr>
          <a:xfrm>
            <a:off x="6354628" y="4997963"/>
            <a:ext cx="5326112" cy="504845"/>
          </a:xfrm>
          <a:custGeom>
            <a:avLst/>
            <a:gdLst/>
            <a:ahLst/>
            <a:cxnLst/>
            <a:rect l="l" t="t" r="r" b="b"/>
            <a:pathLst>
              <a:path w="5326112" h="504845">
                <a:moveTo>
                  <a:pt x="67311" y="0"/>
                </a:moveTo>
                <a:lnTo>
                  <a:pt x="5258801" y="0"/>
                </a:lnTo>
                <a:cubicBezTo>
                  <a:pt x="5295976" y="0"/>
                  <a:pt x="5326112" y="30136"/>
                  <a:pt x="5326112" y="67311"/>
                </a:cubicBezTo>
                <a:lnTo>
                  <a:pt x="5326112" y="437534"/>
                </a:lnTo>
                <a:cubicBezTo>
                  <a:pt x="5326112" y="474709"/>
                  <a:pt x="5295976" y="504845"/>
                  <a:pt x="5258801" y="504845"/>
                </a:cubicBezTo>
                <a:lnTo>
                  <a:pt x="67311" y="504845"/>
                </a:lnTo>
                <a:cubicBezTo>
                  <a:pt x="30161" y="504845"/>
                  <a:pt x="0" y="474684"/>
                  <a:pt x="0" y="437534"/>
                </a:cubicBezTo>
                <a:lnTo>
                  <a:pt x="0" y="67311"/>
                </a:lnTo>
                <a:cubicBezTo>
                  <a:pt x="0" y="30136"/>
                  <a:pt x="30136" y="0"/>
                  <a:pt x="67311" y="0"/>
                </a:cubicBezTo>
                <a:close/>
              </a:path>
            </a:pathLst>
          </a:custGeom>
          <a:solidFill>
            <a:srgbClr val="191919"/>
          </a:solidFill>
          <a:ln/>
        </p:spPr>
      </p:sp>
      <p:sp>
        <p:nvSpPr>
          <p:cNvPr id="33" name="Shape 30"/>
          <p:cNvSpPr/>
          <p:nvPr/>
        </p:nvSpPr>
        <p:spPr>
          <a:xfrm>
            <a:off x="6421940" y="5082104"/>
            <a:ext cx="336563" cy="336563"/>
          </a:xfrm>
          <a:custGeom>
            <a:avLst/>
            <a:gdLst/>
            <a:ahLst/>
            <a:cxnLst/>
            <a:rect l="l" t="t" r="r" b="b"/>
            <a:pathLst>
              <a:path w="336563" h="336563">
                <a:moveTo>
                  <a:pt x="67313" y="0"/>
                </a:moveTo>
                <a:lnTo>
                  <a:pt x="269251" y="0"/>
                </a:lnTo>
                <a:cubicBezTo>
                  <a:pt x="306426" y="0"/>
                  <a:pt x="336563" y="30137"/>
                  <a:pt x="336563" y="67313"/>
                </a:cubicBezTo>
                <a:lnTo>
                  <a:pt x="336563" y="269251"/>
                </a:lnTo>
                <a:cubicBezTo>
                  <a:pt x="336563" y="306426"/>
                  <a:pt x="306426" y="336563"/>
                  <a:pt x="269251" y="336563"/>
                </a:cubicBezTo>
                <a:lnTo>
                  <a:pt x="67313" y="336563"/>
                </a:lnTo>
                <a:cubicBezTo>
                  <a:pt x="30137" y="336563"/>
                  <a:pt x="0" y="306426"/>
                  <a:pt x="0" y="269251"/>
                </a:cubicBezTo>
                <a:lnTo>
                  <a:pt x="0" y="67313"/>
                </a:lnTo>
                <a:cubicBezTo>
                  <a:pt x="0" y="30162"/>
                  <a:pt x="30162" y="0"/>
                  <a:pt x="67313" y="0"/>
                </a:cubicBezTo>
                <a:close/>
              </a:path>
            </a:pathLst>
          </a:custGeom>
          <a:solidFill>
            <a:srgbClr val="6366F1">
              <a:alpha val="20000"/>
            </a:srgbClr>
          </a:solidFill>
          <a:ln/>
        </p:spPr>
      </p:sp>
      <p:sp>
        <p:nvSpPr>
          <p:cNvPr id="34" name="Shape 31"/>
          <p:cNvSpPr/>
          <p:nvPr/>
        </p:nvSpPr>
        <p:spPr>
          <a:xfrm>
            <a:off x="6506081" y="5183072"/>
            <a:ext cx="168282" cy="134625"/>
          </a:xfrm>
          <a:custGeom>
            <a:avLst/>
            <a:gdLst/>
            <a:ahLst/>
            <a:cxnLst/>
            <a:rect l="l" t="t" r="r" b="b"/>
            <a:pathLst>
              <a:path w="168282" h="134625">
                <a:moveTo>
                  <a:pt x="84141" y="58899"/>
                </a:moveTo>
                <a:cubicBezTo>
                  <a:pt x="99233" y="58899"/>
                  <a:pt x="111487" y="46645"/>
                  <a:pt x="111487" y="31553"/>
                </a:cubicBezTo>
                <a:cubicBezTo>
                  <a:pt x="111487" y="16460"/>
                  <a:pt x="99233" y="4207"/>
                  <a:pt x="84141" y="4207"/>
                </a:cubicBezTo>
                <a:cubicBezTo>
                  <a:pt x="69048" y="4207"/>
                  <a:pt x="56795" y="16460"/>
                  <a:pt x="56795" y="31553"/>
                </a:cubicBezTo>
                <a:cubicBezTo>
                  <a:pt x="56795" y="46645"/>
                  <a:pt x="69048" y="58899"/>
                  <a:pt x="84141" y="58899"/>
                </a:cubicBezTo>
                <a:close/>
                <a:moveTo>
                  <a:pt x="25242" y="61002"/>
                </a:moveTo>
                <a:cubicBezTo>
                  <a:pt x="35691" y="61002"/>
                  <a:pt x="44174" y="52519"/>
                  <a:pt x="44174" y="42070"/>
                </a:cubicBezTo>
                <a:cubicBezTo>
                  <a:pt x="44174" y="31622"/>
                  <a:pt x="35691" y="23139"/>
                  <a:pt x="25242" y="23139"/>
                </a:cubicBezTo>
                <a:cubicBezTo>
                  <a:pt x="14794" y="23139"/>
                  <a:pt x="6311" y="31622"/>
                  <a:pt x="6311" y="42070"/>
                </a:cubicBezTo>
                <a:cubicBezTo>
                  <a:pt x="6311" y="52519"/>
                  <a:pt x="14794" y="61002"/>
                  <a:pt x="25242" y="61002"/>
                </a:cubicBezTo>
                <a:close/>
                <a:moveTo>
                  <a:pt x="0" y="109383"/>
                </a:moveTo>
                <a:lnTo>
                  <a:pt x="0" y="117797"/>
                </a:lnTo>
                <a:cubicBezTo>
                  <a:pt x="0" y="122451"/>
                  <a:pt x="3760" y="126211"/>
                  <a:pt x="8414" y="126211"/>
                </a:cubicBezTo>
                <a:lnTo>
                  <a:pt x="31211" y="126211"/>
                </a:lnTo>
                <a:cubicBezTo>
                  <a:pt x="30080" y="123634"/>
                  <a:pt x="29449" y="120795"/>
                  <a:pt x="29449" y="117797"/>
                </a:cubicBezTo>
                <a:lnTo>
                  <a:pt x="29449" y="113590"/>
                </a:lnTo>
                <a:cubicBezTo>
                  <a:pt x="29449" y="99602"/>
                  <a:pt x="34708" y="86823"/>
                  <a:pt x="43359" y="77147"/>
                </a:cubicBezTo>
                <a:cubicBezTo>
                  <a:pt x="40282" y="76226"/>
                  <a:pt x="37022" y="75727"/>
                  <a:pt x="33656" y="75727"/>
                </a:cubicBezTo>
                <a:cubicBezTo>
                  <a:pt x="15066" y="75727"/>
                  <a:pt x="0" y="90793"/>
                  <a:pt x="0" y="109383"/>
                </a:cubicBezTo>
                <a:close/>
                <a:moveTo>
                  <a:pt x="161971" y="42070"/>
                </a:moveTo>
                <a:cubicBezTo>
                  <a:pt x="161971" y="31622"/>
                  <a:pt x="153488" y="23139"/>
                  <a:pt x="143039" y="23139"/>
                </a:cubicBezTo>
                <a:cubicBezTo>
                  <a:pt x="132591" y="23139"/>
                  <a:pt x="124108" y="31622"/>
                  <a:pt x="124108" y="42070"/>
                </a:cubicBezTo>
                <a:cubicBezTo>
                  <a:pt x="124108" y="52519"/>
                  <a:pt x="132591" y="61002"/>
                  <a:pt x="143039" y="61002"/>
                </a:cubicBezTo>
                <a:cubicBezTo>
                  <a:pt x="153488" y="61002"/>
                  <a:pt x="161971" y="52519"/>
                  <a:pt x="161971" y="42070"/>
                </a:cubicBezTo>
                <a:close/>
                <a:moveTo>
                  <a:pt x="42070" y="113590"/>
                </a:moveTo>
                <a:lnTo>
                  <a:pt x="42070" y="117797"/>
                </a:lnTo>
                <a:cubicBezTo>
                  <a:pt x="42070" y="122451"/>
                  <a:pt x="45830" y="126211"/>
                  <a:pt x="50484" y="126211"/>
                </a:cubicBezTo>
                <a:lnTo>
                  <a:pt x="91713" y="126211"/>
                </a:lnTo>
                <a:cubicBezTo>
                  <a:pt x="89847" y="120532"/>
                  <a:pt x="90057" y="114537"/>
                  <a:pt x="94527" y="109383"/>
                </a:cubicBezTo>
                <a:cubicBezTo>
                  <a:pt x="90846" y="105123"/>
                  <a:pt x="89137" y="98944"/>
                  <a:pt x="91529" y="92739"/>
                </a:cubicBezTo>
                <a:cubicBezTo>
                  <a:pt x="93265" y="88243"/>
                  <a:pt x="95710" y="84036"/>
                  <a:pt x="98734" y="80302"/>
                </a:cubicBezTo>
                <a:cubicBezTo>
                  <a:pt x="100154" y="78566"/>
                  <a:pt x="101784" y="77225"/>
                  <a:pt x="103546" y="76253"/>
                </a:cubicBezTo>
                <a:cubicBezTo>
                  <a:pt x="97735" y="73229"/>
                  <a:pt x="91135" y="71520"/>
                  <a:pt x="84141" y="71520"/>
                </a:cubicBezTo>
                <a:cubicBezTo>
                  <a:pt x="60897" y="71520"/>
                  <a:pt x="42070" y="90346"/>
                  <a:pt x="42070" y="113590"/>
                </a:cubicBezTo>
                <a:close/>
                <a:moveTo>
                  <a:pt x="164232" y="101994"/>
                </a:moveTo>
                <a:cubicBezTo>
                  <a:pt x="165889" y="101048"/>
                  <a:pt x="166730" y="99076"/>
                  <a:pt x="166020" y="97261"/>
                </a:cubicBezTo>
                <a:cubicBezTo>
                  <a:pt x="164758" y="94001"/>
                  <a:pt x="162996" y="90925"/>
                  <a:pt x="160788" y="88216"/>
                </a:cubicBezTo>
                <a:cubicBezTo>
                  <a:pt x="159578" y="86718"/>
                  <a:pt x="157448" y="86455"/>
                  <a:pt x="155792" y="87428"/>
                </a:cubicBezTo>
                <a:cubicBezTo>
                  <a:pt x="150060" y="90741"/>
                  <a:pt x="143013" y="86691"/>
                  <a:pt x="143013" y="80039"/>
                </a:cubicBezTo>
                <a:cubicBezTo>
                  <a:pt x="143013" y="78119"/>
                  <a:pt x="141725" y="76410"/>
                  <a:pt x="139831" y="76121"/>
                </a:cubicBezTo>
                <a:cubicBezTo>
                  <a:pt x="136440" y="75595"/>
                  <a:pt x="132785" y="75595"/>
                  <a:pt x="129393" y="76121"/>
                </a:cubicBezTo>
                <a:cubicBezTo>
                  <a:pt x="127500" y="76410"/>
                  <a:pt x="126211" y="78119"/>
                  <a:pt x="126211" y="80039"/>
                </a:cubicBezTo>
                <a:cubicBezTo>
                  <a:pt x="126211" y="86665"/>
                  <a:pt x="119164" y="90741"/>
                  <a:pt x="113432" y="87428"/>
                </a:cubicBezTo>
                <a:cubicBezTo>
                  <a:pt x="111776" y="86481"/>
                  <a:pt x="109646" y="86744"/>
                  <a:pt x="108436" y="88216"/>
                </a:cubicBezTo>
                <a:cubicBezTo>
                  <a:pt x="106228" y="90925"/>
                  <a:pt x="104466" y="94001"/>
                  <a:pt x="103204" y="97261"/>
                </a:cubicBezTo>
                <a:cubicBezTo>
                  <a:pt x="102520" y="99049"/>
                  <a:pt x="103335" y="101022"/>
                  <a:pt x="104992" y="101968"/>
                </a:cubicBezTo>
                <a:cubicBezTo>
                  <a:pt x="110750" y="105281"/>
                  <a:pt x="110750" y="113406"/>
                  <a:pt x="104992" y="116745"/>
                </a:cubicBezTo>
                <a:cubicBezTo>
                  <a:pt x="103335" y="117692"/>
                  <a:pt x="102494" y="119664"/>
                  <a:pt x="103204" y="121452"/>
                </a:cubicBezTo>
                <a:cubicBezTo>
                  <a:pt x="104466" y="124712"/>
                  <a:pt x="106228" y="127789"/>
                  <a:pt x="108436" y="130497"/>
                </a:cubicBezTo>
                <a:cubicBezTo>
                  <a:pt x="109646" y="131996"/>
                  <a:pt x="111776" y="132259"/>
                  <a:pt x="113432" y="131286"/>
                </a:cubicBezTo>
                <a:cubicBezTo>
                  <a:pt x="119164" y="127973"/>
                  <a:pt x="126211" y="132048"/>
                  <a:pt x="126211" y="138675"/>
                </a:cubicBezTo>
                <a:cubicBezTo>
                  <a:pt x="126211" y="140594"/>
                  <a:pt x="127500" y="142303"/>
                  <a:pt x="129393" y="142592"/>
                </a:cubicBezTo>
                <a:cubicBezTo>
                  <a:pt x="132785" y="143118"/>
                  <a:pt x="136440" y="143118"/>
                  <a:pt x="139831" y="142592"/>
                </a:cubicBezTo>
                <a:cubicBezTo>
                  <a:pt x="141725" y="142303"/>
                  <a:pt x="143013" y="140594"/>
                  <a:pt x="143013" y="138675"/>
                </a:cubicBezTo>
                <a:cubicBezTo>
                  <a:pt x="143013" y="132048"/>
                  <a:pt x="150060" y="127973"/>
                  <a:pt x="155792" y="131286"/>
                </a:cubicBezTo>
                <a:cubicBezTo>
                  <a:pt x="157448" y="132233"/>
                  <a:pt x="159578" y="131970"/>
                  <a:pt x="160788" y="130497"/>
                </a:cubicBezTo>
                <a:cubicBezTo>
                  <a:pt x="162996" y="127789"/>
                  <a:pt x="164758" y="124712"/>
                  <a:pt x="166020" y="121452"/>
                </a:cubicBezTo>
                <a:cubicBezTo>
                  <a:pt x="166704" y="119664"/>
                  <a:pt x="165889" y="117692"/>
                  <a:pt x="164232" y="116745"/>
                </a:cubicBezTo>
                <a:cubicBezTo>
                  <a:pt x="158474" y="113432"/>
                  <a:pt x="158474" y="105307"/>
                  <a:pt x="164232" y="101968"/>
                </a:cubicBezTo>
                <a:close/>
                <a:moveTo>
                  <a:pt x="124108" y="109383"/>
                </a:moveTo>
                <a:cubicBezTo>
                  <a:pt x="124108" y="103578"/>
                  <a:pt x="128820" y="98865"/>
                  <a:pt x="134625" y="98865"/>
                </a:cubicBezTo>
                <a:cubicBezTo>
                  <a:pt x="140430" y="98865"/>
                  <a:pt x="145143" y="103578"/>
                  <a:pt x="145143" y="109383"/>
                </a:cubicBezTo>
                <a:cubicBezTo>
                  <a:pt x="145143" y="115188"/>
                  <a:pt x="140430" y="119901"/>
                  <a:pt x="134625" y="119901"/>
                </a:cubicBezTo>
                <a:cubicBezTo>
                  <a:pt x="128820" y="119901"/>
                  <a:pt x="124108" y="115188"/>
                  <a:pt x="124108" y="109383"/>
                </a:cubicBezTo>
                <a:close/>
              </a:path>
            </a:pathLst>
          </a:custGeom>
          <a:solidFill>
            <a:srgbClr val="6366F1"/>
          </a:solidFill>
          <a:ln/>
        </p:spPr>
      </p:sp>
      <p:sp>
        <p:nvSpPr>
          <p:cNvPr id="35" name="Text 32"/>
          <p:cNvSpPr/>
          <p:nvPr/>
        </p:nvSpPr>
        <p:spPr>
          <a:xfrm>
            <a:off x="6859472" y="5065275"/>
            <a:ext cx="1733300" cy="2019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60" b="1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Workforce Productivity</a:t>
            </a:r>
            <a:endParaRPr lang="en-US" sz="1600" dirty="0"/>
          </a:p>
        </p:txBody>
      </p:sp>
      <p:sp>
        <p:nvSpPr>
          <p:cNvPr id="36" name="Text 33"/>
          <p:cNvSpPr/>
          <p:nvPr/>
        </p:nvSpPr>
        <p:spPr>
          <a:xfrm>
            <a:off x="6859472" y="5267213"/>
            <a:ext cx="1724886" cy="16828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28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Enhanced operational efficiency</a:t>
            </a:r>
            <a:endParaRPr lang="en-US" sz="1600" dirty="0"/>
          </a:p>
        </p:txBody>
      </p:sp>
      <p:sp>
        <p:nvSpPr>
          <p:cNvPr id="37" name="Shape 34"/>
          <p:cNvSpPr/>
          <p:nvPr/>
        </p:nvSpPr>
        <p:spPr>
          <a:xfrm>
            <a:off x="339929" y="6037942"/>
            <a:ext cx="3742582" cy="814483"/>
          </a:xfrm>
          <a:custGeom>
            <a:avLst/>
            <a:gdLst/>
            <a:ahLst/>
            <a:cxnLst/>
            <a:rect l="l" t="t" r="r" b="b"/>
            <a:pathLst>
              <a:path w="3742582" h="814483">
                <a:moveTo>
                  <a:pt x="67309" y="0"/>
                </a:moveTo>
                <a:lnTo>
                  <a:pt x="3675273" y="0"/>
                </a:lnTo>
                <a:cubicBezTo>
                  <a:pt x="3712447" y="0"/>
                  <a:pt x="3742582" y="30135"/>
                  <a:pt x="3742582" y="67309"/>
                </a:cubicBezTo>
                <a:lnTo>
                  <a:pt x="3742582" y="747174"/>
                </a:lnTo>
                <a:cubicBezTo>
                  <a:pt x="3742582" y="784348"/>
                  <a:pt x="3712447" y="814483"/>
                  <a:pt x="3675273" y="814483"/>
                </a:cubicBezTo>
                <a:lnTo>
                  <a:pt x="67309" y="814483"/>
                </a:lnTo>
                <a:cubicBezTo>
                  <a:pt x="30135" y="814483"/>
                  <a:pt x="0" y="784348"/>
                  <a:pt x="0" y="747174"/>
                </a:cubicBezTo>
                <a:lnTo>
                  <a:pt x="0" y="67309"/>
                </a:lnTo>
                <a:cubicBezTo>
                  <a:pt x="0" y="30135"/>
                  <a:pt x="30135" y="0"/>
                  <a:pt x="67309" y="0"/>
                </a:cubicBezTo>
                <a:close/>
              </a:path>
            </a:pathLst>
          </a:custGeom>
          <a:solidFill>
            <a:srgbClr val="262626"/>
          </a:solidFill>
          <a:ln w="10160">
            <a:solidFill>
              <a:srgbClr val="333333"/>
            </a:solidFill>
            <a:prstDash val="solid"/>
          </a:ln>
        </p:spPr>
      </p:sp>
      <p:sp>
        <p:nvSpPr>
          <p:cNvPr id="38" name="Text 35"/>
          <p:cNvSpPr/>
          <p:nvPr/>
        </p:nvSpPr>
        <p:spPr>
          <a:xfrm>
            <a:off x="414814" y="6175934"/>
            <a:ext cx="3592812" cy="302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1988" b="1" dirty="0">
                <a:solidFill>
                  <a:srgbClr val="6366F1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15.8% → 18.2%</a:t>
            </a:r>
            <a:endParaRPr lang="en-US" sz="1600" dirty="0"/>
          </a:p>
        </p:txBody>
      </p:sp>
      <p:sp>
        <p:nvSpPr>
          <p:cNvPr id="39" name="Text 36"/>
          <p:cNvSpPr/>
          <p:nvPr/>
        </p:nvSpPr>
        <p:spPr>
          <a:xfrm>
            <a:off x="444263" y="6512497"/>
            <a:ext cx="3533913" cy="2019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060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Operating Margin Improvement</a:t>
            </a:r>
            <a:endParaRPr lang="en-US" sz="1600" dirty="0"/>
          </a:p>
        </p:txBody>
      </p:sp>
      <p:sp>
        <p:nvSpPr>
          <p:cNvPr id="40" name="Shape 37"/>
          <p:cNvSpPr/>
          <p:nvPr/>
        </p:nvSpPr>
        <p:spPr>
          <a:xfrm>
            <a:off x="4224078" y="6037942"/>
            <a:ext cx="3742582" cy="814483"/>
          </a:xfrm>
          <a:custGeom>
            <a:avLst/>
            <a:gdLst/>
            <a:ahLst/>
            <a:cxnLst/>
            <a:rect l="l" t="t" r="r" b="b"/>
            <a:pathLst>
              <a:path w="3742582" h="814483">
                <a:moveTo>
                  <a:pt x="67309" y="0"/>
                </a:moveTo>
                <a:lnTo>
                  <a:pt x="3675273" y="0"/>
                </a:lnTo>
                <a:cubicBezTo>
                  <a:pt x="3712447" y="0"/>
                  <a:pt x="3742582" y="30135"/>
                  <a:pt x="3742582" y="67309"/>
                </a:cubicBezTo>
                <a:lnTo>
                  <a:pt x="3742582" y="747174"/>
                </a:lnTo>
                <a:cubicBezTo>
                  <a:pt x="3742582" y="784348"/>
                  <a:pt x="3712447" y="814483"/>
                  <a:pt x="3675273" y="814483"/>
                </a:cubicBezTo>
                <a:lnTo>
                  <a:pt x="67309" y="814483"/>
                </a:lnTo>
                <a:cubicBezTo>
                  <a:pt x="30135" y="814483"/>
                  <a:pt x="0" y="784348"/>
                  <a:pt x="0" y="747174"/>
                </a:cubicBezTo>
                <a:lnTo>
                  <a:pt x="0" y="67309"/>
                </a:lnTo>
                <a:cubicBezTo>
                  <a:pt x="0" y="30135"/>
                  <a:pt x="30135" y="0"/>
                  <a:pt x="67309" y="0"/>
                </a:cubicBezTo>
                <a:close/>
              </a:path>
            </a:pathLst>
          </a:custGeom>
          <a:solidFill>
            <a:srgbClr val="262626"/>
          </a:solidFill>
          <a:ln w="10160">
            <a:solidFill>
              <a:srgbClr val="333333"/>
            </a:solidFill>
            <a:prstDash val="solid"/>
          </a:ln>
        </p:spPr>
      </p:sp>
      <p:sp>
        <p:nvSpPr>
          <p:cNvPr id="41" name="Text 38"/>
          <p:cNvSpPr/>
          <p:nvPr/>
        </p:nvSpPr>
        <p:spPr>
          <a:xfrm>
            <a:off x="4298963" y="6175934"/>
            <a:ext cx="3592812" cy="302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1988" b="1" dirty="0">
                <a:solidFill>
                  <a:srgbClr val="6366F1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$4.1M</a:t>
            </a:r>
            <a:endParaRPr lang="en-US" sz="1600" dirty="0"/>
          </a:p>
        </p:txBody>
      </p:sp>
      <p:sp>
        <p:nvSpPr>
          <p:cNvPr id="42" name="Text 39"/>
          <p:cNvSpPr/>
          <p:nvPr/>
        </p:nvSpPr>
        <p:spPr>
          <a:xfrm>
            <a:off x="4328412" y="6512497"/>
            <a:ext cx="3533913" cy="2019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060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G&amp;A Expenses (Flat QoQ)</a:t>
            </a:r>
            <a:endParaRPr lang="en-US" sz="1600" dirty="0"/>
          </a:p>
        </p:txBody>
      </p:sp>
      <p:sp>
        <p:nvSpPr>
          <p:cNvPr id="43" name="Shape 40"/>
          <p:cNvSpPr/>
          <p:nvPr/>
        </p:nvSpPr>
        <p:spPr>
          <a:xfrm>
            <a:off x="8108227" y="6037942"/>
            <a:ext cx="3742582" cy="814483"/>
          </a:xfrm>
          <a:custGeom>
            <a:avLst/>
            <a:gdLst/>
            <a:ahLst/>
            <a:cxnLst/>
            <a:rect l="l" t="t" r="r" b="b"/>
            <a:pathLst>
              <a:path w="3742582" h="814483">
                <a:moveTo>
                  <a:pt x="67309" y="0"/>
                </a:moveTo>
                <a:lnTo>
                  <a:pt x="3675273" y="0"/>
                </a:lnTo>
                <a:cubicBezTo>
                  <a:pt x="3712447" y="0"/>
                  <a:pt x="3742582" y="30135"/>
                  <a:pt x="3742582" y="67309"/>
                </a:cubicBezTo>
                <a:lnTo>
                  <a:pt x="3742582" y="747174"/>
                </a:lnTo>
                <a:cubicBezTo>
                  <a:pt x="3742582" y="784348"/>
                  <a:pt x="3712447" y="814483"/>
                  <a:pt x="3675273" y="814483"/>
                </a:cubicBezTo>
                <a:lnTo>
                  <a:pt x="67309" y="814483"/>
                </a:lnTo>
                <a:cubicBezTo>
                  <a:pt x="30135" y="814483"/>
                  <a:pt x="0" y="784348"/>
                  <a:pt x="0" y="747174"/>
                </a:cubicBezTo>
                <a:lnTo>
                  <a:pt x="0" y="67309"/>
                </a:lnTo>
                <a:cubicBezTo>
                  <a:pt x="0" y="30135"/>
                  <a:pt x="30135" y="0"/>
                  <a:pt x="67309" y="0"/>
                </a:cubicBezTo>
                <a:close/>
              </a:path>
            </a:pathLst>
          </a:custGeom>
          <a:solidFill>
            <a:srgbClr val="262626"/>
          </a:solidFill>
          <a:ln w="10160">
            <a:solidFill>
              <a:srgbClr val="333333"/>
            </a:solidFill>
            <a:prstDash val="solid"/>
          </a:ln>
        </p:spPr>
      </p:sp>
      <p:sp>
        <p:nvSpPr>
          <p:cNvPr id="44" name="Text 41"/>
          <p:cNvSpPr/>
          <p:nvPr/>
        </p:nvSpPr>
        <p:spPr>
          <a:xfrm>
            <a:off x="8183112" y="6175934"/>
            <a:ext cx="3592812" cy="302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1988" b="1" dirty="0">
                <a:solidFill>
                  <a:srgbClr val="6366F1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$8.9M</a:t>
            </a:r>
            <a:endParaRPr lang="en-US" sz="1600" dirty="0"/>
          </a:p>
        </p:txBody>
      </p:sp>
      <p:sp>
        <p:nvSpPr>
          <p:cNvPr id="45" name="Text 42"/>
          <p:cNvSpPr/>
          <p:nvPr/>
        </p:nvSpPr>
        <p:spPr>
          <a:xfrm>
            <a:off x="8212561" y="6512497"/>
            <a:ext cx="3533913" cy="2019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060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Sales &amp; Marketing (+5%)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19191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84810" y="384810"/>
            <a:ext cx="1122045" cy="312420"/>
          </a:xfrm>
          <a:custGeom>
            <a:avLst/>
            <a:gdLst/>
            <a:ahLst/>
            <a:cxnLst/>
            <a:rect l="l" t="t" r="r" b="b"/>
            <a:pathLst>
              <a:path w="1122045" h="312420">
                <a:moveTo>
                  <a:pt x="38100" y="0"/>
                </a:moveTo>
                <a:lnTo>
                  <a:pt x="1083945" y="0"/>
                </a:lnTo>
                <a:cubicBezTo>
                  <a:pt x="1104987" y="0"/>
                  <a:pt x="1122045" y="17058"/>
                  <a:pt x="1122045" y="38100"/>
                </a:cubicBezTo>
                <a:lnTo>
                  <a:pt x="1122045" y="274320"/>
                </a:lnTo>
                <a:cubicBezTo>
                  <a:pt x="1122045" y="295362"/>
                  <a:pt x="1104987" y="312420"/>
                  <a:pt x="1083945" y="312420"/>
                </a:cubicBezTo>
                <a:lnTo>
                  <a:pt x="38100" y="312420"/>
                </a:lnTo>
                <a:cubicBezTo>
                  <a:pt x="17058" y="312420"/>
                  <a:pt x="0" y="295362"/>
                  <a:pt x="0" y="27432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6366F1">
              <a:alpha val="20000"/>
            </a:srgbClr>
          </a:solidFill>
          <a:ln w="10160">
            <a:solidFill>
              <a:srgbClr val="6366F1">
                <a:alpha val="40000"/>
              </a:srgbClr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502920" y="449580"/>
            <a:ext cx="953452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spc="105" kern="0" dirty="0">
                <a:solidFill>
                  <a:srgbClr val="6366F1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SECTION 04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381000" y="777241"/>
            <a:ext cx="1160145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700" b="1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Segment Performance Overview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381000" y="1196341"/>
            <a:ext cx="115157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Revenue distribution and growth across key geographic markets</a:t>
            </a:r>
            <a:endParaRPr lang="en-US" sz="1600" dirty="0"/>
          </a:p>
        </p:txBody>
      </p:sp>
      <p:sp>
        <p:nvSpPr>
          <p:cNvPr id="6" name="Shape 4"/>
          <p:cNvSpPr/>
          <p:nvPr/>
        </p:nvSpPr>
        <p:spPr>
          <a:xfrm>
            <a:off x="384810" y="1619251"/>
            <a:ext cx="4474845" cy="4855845"/>
          </a:xfrm>
          <a:custGeom>
            <a:avLst/>
            <a:gdLst/>
            <a:ahLst/>
            <a:cxnLst/>
            <a:rect l="l" t="t" r="r" b="b"/>
            <a:pathLst>
              <a:path w="4474845" h="4855845">
                <a:moveTo>
                  <a:pt x="76207" y="0"/>
                </a:moveTo>
                <a:lnTo>
                  <a:pt x="4398638" y="0"/>
                </a:lnTo>
                <a:cubicBezTo>
                  <a:pt x="4440726" y="0"/>
                  <a:pt x="4474845" y="34119"/>
                  <a:pt x="4474845" y="76207"/>
                </a:cubicBezTo>
                <a:lnTo>
                  <a:pt x="4474845" y="4779638"/>
                </a:lnTo>
                <a:cubicBezTo>
                  <a:pt x="4474845" y="4821726"/>
                  <a:pt x="4440726" y="4855845"/>
                  <a:pt x="4398638" y="4855845"/>
                </a:cubicBezTo>
                <a:lnTo>
                  <a:pt x="76207" y="4855845"/>
                </a:lnTo>
                <a:cubicBezTo>
                  <a:pt x="34119" y="4855845"/>
                  <a:pt x="0" y="4821726"/>
                  <a:pt x="0" y="4779638"/>
                </a:cubicBezTo>
                <a:lnTo>
                  <a:pt x="0" y="76207"/>
                </a:lnTo>
                <a:cubicBezTo>
                  <a:pt x="0" y="34147"/>
                  <a:pt x="34147" y="0"/>
                  <a:pt x="76207" y="0"/>
                </a:cubicBezTo>
                <a:close/>
              </a:path>
            </a:pathLst>
          </a:custGeom>
          <a:solidFill>
            <a:srgbClr val="262626"/>
          </a:solidFill>
          <a:ln w="10160">
            <a:solidFill>
              <a:srgbClr val="333333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541020" y="1775459"/>
            <a:ext cx="42481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Revenue by Region</a:t>
            </a:r>
            <a:endParaRPr lang="en-US" sz="1600" dirty="0"/>
          </a:p>
        </p:txBody>
      </p:sp>
      <p:pic>
        <p:nvPicPr>
          <p:cNvPr id="8" name="Image 0" descr="https://kimi-img.moonshot.cn/pub/slides/26-03-13-15:25:09-d6prnlaav1ff76v8ushg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541020" y="2118359"/>
            <a:ext cx="4162425" cy="4200525"/>
          </a:xfrm>
          <a:prstGeom prst="roundRect">
            <a:avLst>
              <a:gd name="adj" fmla="val 0"/>
            </a:avLst>
          </a:prstGeom>
        </p:spPr>
      </p:pic>
      <p:sp>
        <p:nvSpPr>
          <p:cNvPr id="9" name="Shape 6"/>
          <p:cNvSpPr/>
          <p:nvPr/>
        </p:nvSpPr>
        <p:spPr>
          <a:xfrm>
            <a:off x="5017770" y="1619251"/>
            <a:ext cx="6789420" cy="1531620"/>
          </a:xfrm>
          <a:custGeom>
            <a:avLst/>
            <a:gdLst/>
            <a:ahLst/>
            <a:cxnLst/>
            <a:rect l="l" t="t" r="r" b="b"/>
            <a:pathLst>
              <a:path w="6789420" h="1531620">
                <a:moveTo>
                  <a:pt x="76198" y="0"/>
                </a:moveTo>
                <a:lnTo>
                  <a:pt x="6713222" y="0"/>
                </a:lnTo>
                <a:cubicBezTo>
                  <a:pt x="6755305" y="0"/>
                  <a:pt x="6789420" y="34115"/>
                  <a:pt x="6789420" y="76198"/>
                </a:cubicBezTo>
                <a:lnTo>
                  <a:pt x="6789420" y="1455422"/>
                </a:lnTo>
                <a:cubicBezTo>
                  <a:pt x="6789420" y="1497505"/>
                  <a:pt x="6755305" y="1531620"/>
                  <a:pt x="6713222" y="1531620"/>
                </a:cubicBezTo>
                <a:lnTo>
                  <a:pt x="76198" y="1531620"/>
                </a:lnTo>
                <a:cubicBezTo>
                  <a:pt x="34115" y="1531620"/>
                  <a:pt x="0" y="1497505"/>
                  <a:pt x="0" y="1455422"/>
                </a:cubicBezTo>
                <a:lnTo>
                  <a:pt x="0" y="76198"/>
                </a:lnTo>
                <a:cubicBezTo>
                  <a:pt x="0" y="34115"/>
                  <a:pt x="34115" y="0"/>
                  <a:pt x="76198" y="0"/>
                </a:cubicBezTo>
                <a:close/>
              </a:path>
            </a:pathLst>
          </a:custGeom>
          <a:solidFill>
            <a:srgbClr val="262626"/>
          </a:solidFill>
          <a:ln w="10160">
            <a:solidFill>
              <a:srgbClr val="333333"/>
            </a:solidFill>
            <a:prstDash val="solid"/>
          </a:ln>
        </p:spPr>
      </p:sp>
      <p:sp>
        <p:nvSpPr>
          <p:cNvPr id="10" name="Shape 7"/>
          <p:cNvSpPr/>
          <p:nvPr/>
        </p:nvSpPr>
        <p:spPr>
          <a:xfrm>
            <a:off x="5173980" y="1832493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76200" y="0"/>
                </a:moveTo>
                <a:lnTo>
                  <a:pt x="304800" y="0"/>
                </a:lnTo>
                <a:cubicBezTo>
                  <a:pt x="346856" y="0"/>
                  <a:pt x="381000" y="34144"/>
                  <a:pt x="381000" y="76200"/>
                </a:cubicBezTo>
                <a:lnTo>
                  <a:pt x="381000" y="304800"/>
                </a:lnTo>
                <a:cubicBezTo>
                  <a:pt x="381000" y="346856"/>
                  <a:pt x="346856" y="381000"/>
                  <a:pt x="304800" y="381000"/>
                </a:cubicBezTo>
                <a:lnTo>
                  <a:pt x="76200" y="381000"/>
                </a:lnTo>
                <a:cubicBezTo>
                  <a:pt x="34144" y="381000"/>
                  <a:pt x="0" y="346856"/>
                  <a:pt x="0" y="304800"/>
                </a:cubicBezTo>
                <a:lnTo>
                  <a:pt x="0" y="76200"/>
                </a:lnTo>
                <a:cubicBezTo>
                  <a:pt x="0" y="34144"/>
                  <a:pt x="34144" y="0"/>
                  <a:pt x="76200" y="0"/>
                </a:cubicBezTo>
                <a:close/>
              </a:path>
            </a:pathLst>
          </a:custGeom>
          <a:solidFill>
            <a:srgbClr val="6366F1">
              <a:alpha val="20000"/>
            </a:srgbClr>
          </a:solidFill>
          <a:ln/>
        </p:spPr>
      </p:sp>
      <p:sp>
        <p:nvSpPr>
          <p:cNvPr id="11" name="Shape 8"/>
          <p:cNvSpPr/>
          <p:nvPr/>
        </p:nvSpPr>
        <p:spPr>
          <a:xfrm>
            <a:off x="5297805" y="1946793"/>
            <a:ext cx="133350" cy="152400"/>
          </a:xfrm>
          <a:custGeom>
            <a:avLst/>
            <a:gdLst/>
            <a:ahLst/>
            <a:cxnLst/>
            <a:rect l="l" t="t" r="r" b="b"/>
            <a:pathLst>
              <a:path w="133350" h="152400">
                <a:moveTo>
                  <a:pt x="9525" y="0"/>
                </a:moveTo>
                <a:cubicBezTo>
                  <a:pt x="14794" y="0"/>
                  <a:pt x="19050" y="4256"/>
                  <a:pt x="19050" y="9525"/>
                </a:cubicBezTo>
                <a:lnTo>
                  <a:pt x="19050" y="14288"/>
                </a:lnTo>
                <a:lnTo>
                  <a:pt x="39588" y="9168"/>
                </a:lnTo>
                <a:cubicBezTo>
                  <a:pt x="50929" y="6340"/>
                  <a:pt x="62895" y="7650"/>
                  <a:pt x="73372" y="12889"/>
                </a:cubicBezTo>
                <a:cubicBezTo>
                  <a:pt x="87154" y="19794"/>
                  <a:pt x="103376" y="19794"/>
                  <a:pt x="117157" y="12889"/>
                </a:cubicBezTo>
                <a:lnTo>
                  <a:pt x="120015" y="11460"/>
                </a:lnTo>
                <a:cubicBezTo>
                  <a:pt x="126147" y="8364"/>
                  <a:pt x="133350" y="12829"/>
                  <a:pt x="133350" y="19675"/>
                </a:cubicBezTo>
                <a:lnTo>
                  <a:pt x="133350" y="30420"/>
                </a:lnTo>
                <a:lnTo>
                  <a:pt x="120045" y="35243"/>
                </a:lnTo>
                <a:cubicBezTo>
                  <a:pt x="107305" y="39886"/>
                  <a:pt x="93256" y="39380"/>
                  <a:pt x="80873" y="33873"/>
                </a:cubicBezTo>
                <a:lnTo>
                  <a:pt x="76081" y="31730"/>
                </a:lnTo>
                <a:cubicBezTo>
                  <a:pt x="70039" y="29051"/>
                  <a:pt x="63639" y="27355"/>
                  <a:pt x="57150" y="26700"/>
                </a:cubicBezTo>
                <a:lnTo>
                  <a:pt x="57150" y="36284"/>
                </a:lnTo>
                <a:cubicBezTo>
                  <a:pt x="62329" y="36909"/>
                  <a:pt x="67389" y="38279"/>
                  <a:pt x="72211" y="40422"/>
                </a:cubicBezTo>
                <a:lnTo>
                  <a:pt x="77004" y="42565"/>
                </a:lnTo>
                <a:cubicBezTo>
                  <a:pt x="91648" y="49084"/>
                  <a:pt x="108258" y="49649"/>
                  <a:pt x="123319" y="44172"/>
                </a:cubicBezTo>
                <a:lnTo>
                  <a:pt x="133350" y="40511"/>
                </a:lnTo>
                <a:lnTo>
                  <a:pt x="133350" y="58966"/>
                </a:lnTo>
                <a:lnTo>
                  <a:pt x="120045" y="63788"/>
                </a:lnTo>
                <a:cubicBezTo>
                  <a:pt x="107305" y="68431"/>
                  <a:pt x="93256" y="67925"/>
                  <a:pt x="80873" y="62419"/>
                </a:cubicBezTo>
                <a:lnTo>
                  <a:pt x="76081" y="60275"/>
                </a:lnTo>
                <a:cubicBezTo>
                  <a:pt x="64115" y="54947"/>
                  <a:pt x="50780" y="53578"/>
                  <a:pt x="37951" y="56317"/>
                </a:cubicBezTo>
                <a:lnTo>
                  <a:pt x="19050" y="60365"/>
                </a:lnTo>
                <a:lnTo>
                  <a:pt x="19050" y="70098"/>
                </a:lnTo>
                <a:lnTo>
                  <a:pt x="39945" y="65603"/>
                </a:lnTo>
                <a:cubicBezTo>
                  <a:pt x="50780" y="63282"/>
                  <a:pt x="62061" y="64443"/>
                  <a:pt x="72211" y="68967"/>
                </a:cubicBezTo>
                <a:lnTo>
                  <a:pt x="77004" y="71110"/>
                </a:lnTo>
                <a:cubicBezTo>
                  <a:pt x="91648" y="77629"/>
                  <a:pt x="108258" y="78194"/>
                  <a:pt x="123319" y="72717"/>
                </a:cubicBezTo>
                <a:lnTo>
                  <a:pt x="133350" y="69056"/>
                </a:lnTo>
                <a:lnTo>
                  <a:pt x="133350" y="87481"/>
                </a:lnTo>
                <a:lnTo>
                  <a:pt x="120045" y="92303"/>
                </a:lnTo>
                <a:cubicBezTo>
                  <a:pt x="107305" y="96947"/>
                  <a:pt x="93256" y="96441"/>
                  <a:pt x="80873" y="90934"/>
                </a:cubicBezTo>
                <a:lnTo>
                  <a:pt x="76081" y="88791"/>
                </a:lnTo>
                <a:cubicBezTo>
                  <a:pt x="64115" y="83463"/>
                  <a:pt x="50780" y="82094"/>
                  <a:pt x="37951" y="84832"/>
                </a:cubicBezTo>
                <a:lnTo>
                  <a:pt x="19050" y="88880"/>
                </a:lnTo>
                <a:lnTo>
                  <a:pt x="19050" y="98614"/>
                </a:lnTo>
                <a:lnTo>
                  <a:pt x="39945" y="94119"/>
                </a:lnTo>
                <a:cubicBezTo>
                  <a:pt x="50780" y="91797"/>
                  <a:pt x="62061" y="92958"/>
                  <a:pt x="72211" y="97482"/>
                </a:cubicBezTo>
                <a:lnTo>
                  <a:pt x="77004" y="99626"/>
                </a:lnTo>
                <a:cubicBezTo>
                  <a:pt x="91648" y="106144"/>
                  <a:pt x="108258" y="106710"/>
                  <a:pt x="123319" y="101233"/>
                </a:cubicBezTo>
                <a:lnTo>
                  <a:pt x="133350" y="97572"/>
                </a:lnTo>
                <a:lnTo>
                  <a:pt x="133350" y="107543"/>
                </a:lnTo>
                <a:cubicBezTo>
                  <a:pt x="133350" y="111502"/>
                  <a:pt x="130879" y="115074"/>
                  <a:pt x="127159" y="116473"/>
                </a:cubicBezTo>
                <a:lnTo>
                  <a:pt x="116830" y="120342"/>
                </a:lnTo>
                <a:cubicBezTo>
                  <a:pt x="103078" y="125492"/>
                  <a:pt x="87779" y="124688"/>
                  <a:pt x="74652" y="118140"/>
                </a:cubicBezTo>
                <a:cubicBezTo>
                  <a:pt x="63371" y="112484"/>
                  <a:pt x="50423" y="111085"/>
                  <a:pt x="38189" y="114151"/>
                </a:cubicBezTo>
                <a:lnTo>
                  <a:pt x="19050" y="119062"/>
                </a:lnTo>
                <a:lnTo>
                  <a:pt x="19050" y="142875"/>
                </a:lnTo>
                <a:cubicBezTo>
                  <a:pt x="19050" y="148144"/>
                  <a:pt x="14794" y="152400"/>
                  <a:pt x="9525" y="152400"/>
                </a:cubicBezTo>
                <a:cubicBezTo>
                  <a:pt x="4256" y="152400"/>
                  <a:pt x="0" y="148144"/>
                  <a:pt x="0" y="142875"/>
                </a:cubicBezTo>
                <a:lnTo>
                  <a:pt x="0" y="9525"/>
                </a:lnTo>
                <a:cubicBezTo>
                  <a:pt x="0" y="4256"/>
                  <a:pt x="4256" y="0"/>
                  <a:pt x="9525" y="0"/>
                </a:cubicBezTo>
                <a:close/>
                <a:moveTo>
                  <a:pt x="33338" y="28575"/>
                </a:moveTo>
                <a:cubicBezTo>
                  <a:pt x="33338" y="25947"/>
                  <a:pt x="31203" y="23813"/>
                  <a:pt x="28575" y="23813"/>
                </a:cubicBezTo>
                <a:cubicBezTo>
                  <a:pt x="25947" y="23813"/>
                  <a:pt x="23813" y="25947"/>
                  <a:pt x="23813" y="28575"/>
                </a:cubicBezTo>
                <a:cubicBezTo>
                  <a:pt x="23813" y="31203"/>
                  <a:pt x="25947" y="33338"/>
                  <a:pt x="28575" y="33338"/>
                </a:cubicBezTo>
                <a:cubicBezTo>
                  <a:pt x="31203" y="33338"/>
                  <a:pt x="33338" y="31203"/>
                  <a:pt x="33338" y="28575"/>
                </a:cubicBezTo>
                <a:close/>
                <a:moveTo>
                  <a:pt x="42863" y="28575"/>
                </a:moveTo>
                <a:cubicBezTo>
                  <a:pt x="45491" y="28575"/>
                  <a:pt x="47625" y="26441"/>
                  <a:pt x="47625" y="23813"/>
                </a:cubicBezTo>
                <a:cubicBezTo>
                  <a:pt x="47625" y="21184"/>
                  <a:pt x="45491" y="19050"/>
                  <a:pt x="42863" y="19050"/>
                </a:cubicBezTo>
                <a:cubicBezTo>
                  <a:pt x="40234" y="19050"/>
                  <a:pt x="38100" y="21184"/>
                  <a:pt x="38100" y="23813"/>
                </a:cubicBezTo>
                <a:cubicBezTo>
                  <a:pt x="38100" y="26441"/>
                  <a:pt x="40234" y="28575"/>
                  <a:pt x="42863" y="28575"/>
                </a:cubicBezTo>
                <a:close/>
                <a:moveTo>
                  <a:pt x="33338" y="42863"/>
                </a:moveTo>
                <a:cubicBezTo>
                  <a:pt x="33338" y="40234"/>
                  <a:pt x="31203" y="38100"/>
                  <a:pt x="28575" y="38100"/>
                </a:cubicBezTo>
                <a:cubicBezTo>
                  <a:pt x="25947" y="38100"/>
                  <a:pt x="23813" y="40234"/>
                  <a:pt x="23813" y="42863"/>
                </a:cubicBezTo>
                <a:cubicBezTo>
                  <a:pt x="23813" y="45491"/>
                  <a:pt x="25947" y="47625"/>
                  <a:pt x="28575" y="47625"/>
                </a:cubicBezTo>
                <a:cubicBezTo>
                  <a:pt x="31203" y="47625"/>
                  <a:pt x="33338" y="45491"/>
                  <a:pt x="33338" y="42863"/>
                </a:cubicBezTo>
                <a:close/>
                <a:moveTo>
                  <a:pt x="42863" y="42863"/>
                </a:moveTo>
                <a:cubicBezTo>
                  <a:pt x="45491" y="42863"/>
                  <a:pt x="47625" y="40728"/>
                  <a:pt x="47625" y="38100"/>
                </a:cubicBezTo>
                <a:cubicBezTo>
                  <a:pt x="47625" y="35472"/>
                  <a:pt x="45491" y="33338"/>
                  <a:pt x="42863" y="33338"/>
                </a:cubicBezTo>
                <a:cubicBezTo>
                  <a:pt x="40234" y="33338"/>
                  <a:pt x="38100" y="35472"/>
                  <a:pt x="38100" y="38100"/>
                </a:cubicBezTo>
                <a:cubicBezTo>
                  <a:pt x="38100" y="40728"/>
                  <a:pt x="40234" y="42863"/>
                  <a:pt x="42863" y="42863"/>
                </a:cubicBezTo>
                <a:close/>
              </a:path>
            </a:pathLst>
          </a:custGeom>
          <a:solidFill>
            <a:srgbClr val="6366F1"/>
          </a:solidFill>
          <a:ln/>
        </p:spPr>
      </p:sp>
      <p:sp>
        <p:nvSpPr>
          <p:cNvPr id="12" name="Text 9"/>
          <p:cNvSpPr/>
          <p:nvPr/>
        </p:nvSpPr>
        <p:spPr>
          <a:xfrm>
            <a:off x="5669280" y="1794393"/>
            <a:ext cx="16478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North America</a:t>
            </a:r>
            <a:endParaRPr lang="en-US" sz="1600" dirty="0"/>
          </a:p>
        </p:txBody>
      </p:sp>
      <p:sp>
        <p:nvSpPr>
          <p:cNvPr id="13" name="Text 10"/>
          <p:cNvSpPr/>
          <p:nvPr/>
        </p:nvSpPr>
        <p:spPr>
          <a:xfrm>
            <a:off x="5669280" y="2061093"/>
            <a:ext cx="16287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Largest market by revenue</a:t>
            </a:r>
            <a:endParaRPr lang="en-US" sz="1600" dirty="0"/>
          </a:p>
        </p:txBody>
      </p:sp>
      <p:sp>
        <p:nvSpPr>
          <p:cNvPr id="14" name="Text 11"/>
          <p:cNvSpPr/>
          <p:nvPr/>
        </p:nvSpPr>
        <p:spPr>
          <a:xfrm>
            <a:off x="10730628" y="1775459"/>
            <a:ext cx="923925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>
              <a:lnSpc>
                <a:spcPct val="110000"/>
              </a:lnSpc>
            </a:pPr>
            <a:r>
              <a:rPr lang="en-US" sz="1800" b="1" dirty="0">
                <a:solidFill>
                  <a:srgbClr val="6366F1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$28.4M</a:t>
            </a:r>
            <a:endParaRPr lang="en-US" sz="1600" dirty="0"/>
          </a:p>
        </p:txBody>
      </p:sp>
      <p:sp>
        <p:nvSpPr>
          <p:cNvPr id="15" name="Text 12"/>
          <p:cNvSpPr/>
          <p:nvPr/>
        </p:nvSpPr>
        <p:spPr>
          <a:xfrm>
            <a:off x="10778253" y="2080143"/>
            <a:ext cx="8763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>
              <a:lnSpc>
                <a:spcPct val="120000"/>
              </a:lnSpc>
            </a:pPr>
            <a:r>
              <a:rPr lang="en-US" sz="1050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60% of total</a:t>
            </a:r>
            <a:endParaRPr lang="en-US" sz="1600" dirty="0"/>
          </a:p>
        </p:txBody>
      </p:sp>
      <p:sp>
        <p:nvSpPr>
          <p:cNvPr id="16" name="Shape 13"/>
          <p:cNvSpPr/>
          <p:nvPr/>
        </p:nvSpPr>
        <p:spPr>
          <a:xfrm>
            <a:off x="5173980" y="2346843"/>
            <a:ext cx="3181350" cy="647700"/>
          </a:xfrm>
          <a:custGeom>
            <a:avLst/>
            <a:gdLst/>
            <a:ahLst/>
            <a:cxnLst/>
            <a:rect l="l" t="t" r="r" b="b"/>
            <a:pathLst>
              <a:path w="3181350" h="647700">
                <a:moveTo>
                  <a:pt x="76202" y="0"/>
                </a:moveTo>
                <a:lnTo>
                  <a:pt x="3105148" y="0"/>
                </a:lnTo>
                <a:cubicBezTo>
                  <a:pt x="3147233" y="0"/>
                  <a:pt x="3181350" y="34117"/>
                  <a:pt x="3181350" y="76202"/>
                </a:cubicBezTo>
                <a:lnTo>
                  <a:pt x="3181350" y="571498"/>
                </a:lnTo>
                <a:cubicBezTo>
                  <a:pt x="3181350" y="613583"/>
                  <a:pt x="3147233" y="647700"/>
                  <a:pt x="3105148" y="647700"/>
                </a:cubicBezTo>
                <a:lnTo>
                  <a:pt x="76202" y="647700"/>
                </a:lnTo>
                <a:cubicBezTo>
                  <a:pt x="34117" y="647700"/>
                  <a:pt x="0" y="613583"/>
                  <a:pt x="0" y="571498"/>
                </a:cubicBezTo>
                <a:lnTo>
                  <a:pt x="0" y="76202"/>
                </a:lnTo>
                <a:cubicBezTo>
                  <a:pt x="0" y="34117"/>
                  <a:pt x="34117" y="0"/>
                  <a:pt x="76202" y="0"/>
                </a:cubicBezTo>
                <a:close/>
              </a:path>
            </a:pathLst>
          </a:custGeom>
          <a:solidFill>
            <a:srgbClr val="191919"/>
          </a:solidFill>
          <a:ln/>
        </p:spPr>
      </p:sp>
      <p:sp>
        <p:nvSpPr>
          <p:cNvPr id="17" name="Text 14"/>
          <p:cNvSpPr/>
          <p:nvPr/>
        </p:nvSpPr>
        <p:spPr>
          <a:xfrm>
            <a:off x="5250180" y="2423043"/>
            <a:ext cx="31242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6366F1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+10%</a:t>
            </a:r>
            <a:endParaRPr lang="en-US" sz="1600" dirty="0"/>
          </a:p>
        </p:txBody>
      </p:sp>
      <p:sp>
        <p:nvSpPr>
          <p:cNvPr id="18" name="Text 15"/>
          <p:cNvSpPr/>
          <p:nvPr/>
        </p:nvSpPr>
        <p:spPr>
          <a:xfrm>
            <a:off x="5250180" y="2727843"/>
            <a:ext cx="30956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YoY Growth</a:t>
            </a:r>
            <a:endParaRPr lang="en-US" sz="1600" dirty="0"/>
          </a:p>
        </p:txBody>
      </p:sp>
      <p:sp>
        <p:nvSpPr>
          <p:cNvPr id="19" name="Shape 16"/>
          <p:cNvSpPr/>
          <p:nvPr/>
        </p:nvSpPr>
        <p:spPr>
          <a:xfrm>
            <a:off x="8469630" y="2346843"/>
            <a:ext cx="3181350" cy="647700"/>
          </a:xfrm>
          <a:custGeom>
            <a:avLst/>
            <a:gdLst/>
            <a:ahLst/>
            <a:cxnLst/>
            <a:rect l="l" t="t" r="r" b="b"/>
            <a:pathLst>
              <a:path w="3181350" h="647700">
                <a:moveTo>
                  <a:pt x="76202" y="0"/>
                </a:moveTo>
                <a:lnTo>
                  <a:pt x="3105148" y="0"/>
                </a:lnTo>
                <a:cubicBezTo>
                  <a:pt x="3147233" y="0"/>
                  <a:pt x="3181350" y="34117"/>
                  <a:pt x="3181350" y="76202"/>
                </a:cubicBezTo>
                <a:lnTo>
                  <a:pt x="3181350" y="571498"/>
                </a:lnTo>
                <a:cubicBezTo>
                  <a:pt x="3181350" y="613583"/>
                  <a:pt x="3147233" y="647700"/>
                  <a:pt x="3105148" y="647700"/>
                </a:cubicBezTo>
                <a:lnTo>
                  <a:pt x="76202" y="647700"/>
                </a:lnTo>
                <a:cubicBezTo>
                  <a:pt x="34117" y="647700"/>
                  <a:pt x="0" y="613583"/>
                  <a:pt x="0" y="571498"/>
                </a:cubicBezTo>
                <a:lnTo>
                  <a:pt x="0" y="76202"/>
                </a:lnTo>
                <a:cubicBezTo>
                  <a:pt x="0" y="34117"/>
                  <a:pt x="34117" y="0"/>
                  <a:pt x="76202" y="0"/>
                </a:cubicBezTo>
                <a:close/>
              </a:path>
            </a:pathLst>
          </a:custGeom>
          <a:solidFill>
            <a:srgbClr val="191919"/>
          </a:solidFill>
          <a:ln/>
        </p:spPr>
      </p:sp>
      <p:sp>
        <p:nvSpPr>
          <p:cNvPr id="20" name="Text 17"/>
          <p:cNvSpPr/>
          <p:nvPr/>
        </p:nvSpPr>
        <p:spPr>
          <a:xfrm>
            <a:off x="8545830" y="2423043"/>
            <a:ext cx="31242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6366F1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94%</a:t>
            </a:r>
            <a:endParaRPr lang="en-US" sz="1600" dirty="0"/>
          </a:p>
        </p:txBody>
      </p:sp>
      <p:sp>
        <p:nvSpPr>
          <p:cNvPr id="21" name="Text 18"/>
          <p:cNvSpPr/>
          <p:nvPr/>
        </p:nvSpPr>
        <p:spPr>
          <a:xfrm>
            <a:off x="8545830" y="2727843"/>
            <a:ext cx="30956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Client Retention</a:t>
            </a:r>
            <a:endParaRPr lang="en-US" sz="1600" dirty="0"/>
          </a:p>
        </p:txBody>
      </p:sp>
      <p:sp>
        <p:nvSpPr>
          <p:cNvPr id="22" name="Shape 19"/>
          <p:cNvSpPr/>
          <p:nvPr/>
        </p:nvSpPr>
        <p:spPr>
          <a:xfrm>
            <a:off x="5017770" y="3272671"/>
            <a:ext cx="6789420" cy="1531620"/>
          </a:xfrm>
          <a:custGeom>
            <a:avLst/>
            <a:gdLst/>
            <a:ahLst/>
            <a:cxnLst/>
            <a:rect l="l" t="t" r="r" b="b"/>
            <a:pathLst>
              <a:path w="6789420" h="1531620">
                <a:moveTo>
                  <a:pt x="76198" y="0"/>
                </a:moveTo>
                <a:lnTo>
                  <a:pt x="6713222" y="0"/>
                </a:lnTo>
                <a:cubicBezTo>
                  <a:pt x="6755305" y="0"/>
                  <a:pt x="6789420" y="34115"/>
                  <a:pt x="6789420" y="76198"/>
                </a:cubicBezTo>
                <a:lnTo>
                  <a:pt x="6789420" y="1455422"/>
                </a:lnTo>
                <a:cubicBezTo>
                  <a:pt x="6789420" y="1497505"/>
                  <a:pt x="6755305" y="1531620"/>
                  <a:pt x="6713222" y="1531620"/>
                </a:cubicBezTo>
                <a:lnTo>
                  <a:pt x="76198" y="1531620"/>
                </a:lnTo>
                <a:cubicBezTo>
                  <a:pt x="34115" y="1531620"/>
                  <a:pt x="0" y="1497505"/>
                  <a:pt x="0" y="1455422"/>
                </a:cubicBezTo>
                <a:lnTo>
                  <a:pt x="0" y="76198"/>
                </a:lnTo>
                <a:cubicBezTo>
                  <a:pt x="0" y="34115"/>
                  <a:pt x="34115" y="0"/>
                  <a:pt x="76198" y="0"/>
                </a:cubicBezTo>
                <a:close/>
              </a:path>
            </a:pathLst>
          </a:custGeom>
          <a:solidFill>
            <a:srgbClr val="262626"/>
          </a:solidFill>
          <a:ln w="10160">
            <a:solidFill>
              <a:srgbClr val="333333"/>
            </a:solidFill>
            <a:prstDash val="solid"/>
          </a:ln>
        </p:spPr>
      </p:sp>
      <p:sp>
        <p:nvSpPr>
          <p:cNvPr id="23" name="Shape 20"/>
          <p:cNvSpPr/>
          <p:nvPr/>
        </p:nvSpPr>
        <p:spPr>
          <a:xfrm>
            <a:off x="5173980" y="3485913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76200" y="0"/>
                </a:moveTo>
                <a:lnTo>
                  <a:pt x="304800" y="0"/>
                </a:lnTo>
                <a:cubicBezTo>
                  <a:pt x="346856" y="0"/>
                  <a:pt x="381000" y="34144"/>
                  <a:pt x="381000" y="76200"/>
                </a:cubicBezTo>
                <a:lnTo>
                  <a:pt x="381000" y="304800"/>
                </a:lnTo>
                <a:cubicBezTo>
                  <a:pt x="381000" y="346856"/>
                  <a:pt x="346856" y="381000"/>
                  <a:pt x="304800" y="381000"/>
                </a:cubicBezTo>
                <a:lnTo>
                  <a:pt x="76200" y="381000"/>
                </a:lnTo>
                <a:cubicBezTo>
                  <a:pt x="34144" y="381000"/>
                  <a:pt x="0" y="346856"/>
                  <a:pt x="0" y="304800"/>
                </a:cubicBezTo>
                <a:lnTo>
                  <a:pt x="0" y="76200"/>
                </a:lnTo>
                <a:cubicBezTo>
                  <a:pt x="0" y="34144"/>
                  <a:pt x="34144" y="0"/>
                  <a:pt x="76200" y="0"/>
                </a:cubicBezTo>
                <a:close/>
              </a:path>
            </a:pathLst>
          </a:custGeom>
          <a:solidFill>
            <a:srgbClr val="6366F1">
              <a:alpha val="20000"/>
            </a:srgbClr>
          </a:solidFill>
          <a:ln/>
        </p:spPr>
      </p:sp>
      <p:sp>
        <p:nvSpPr>
          <p:cNvPr id="24" name="Shape 21"/>
          <p:cNvSpPr/>
          <p:nvPr/>
        </p:nvSpPr>
        <p:spPr>
          <a:xfrm>
            <a:off x="5288280" y="3600213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14883" y="84773"/>
                </a:moveTo>
                <a:cubicBezTo>
                  <a:pt x="16133" y="85398"/>
                  <a:pt x="17562" y="85725"/>
                  <a:pt x="19050" y="85725"/>
                </a:cubicBezTo>
                <a:lnTo>
                  <a:pt x="34141" y="85725"/>
                </a:lnTo>
                <a:cubicBezTo>
                  <a:pt x="36671" y="85725"/>
                  <a:pt x="39082" y="86737"/>
                  <a:pt x="40868" y="88523"/>
                </a:cubicBezTo>
                <a:lnTo>
                  <a:pt x="44827" y="92482"/>
                </a:lnTo>
                <a:cubicBezTo>
                  <a:pt x="46613" y="94268"/>
                  <a:pt x="49024" y="95280"/>
                  <a:pt x="51554" y="95280"/>
                </a:cubicBezTo>
                <a:lnTo>
                  <a:pt x="57120" y="95280"/>
                </a:lnTo>
                <a:cubicBezTo>
                  <a:pt x="62389" y="95280"/>
                  <a:pt x="66645" y="91023"/>
                  <a:pt x="66645" y="85755"/>
                </a:cubicBezTo>
                <a:lnTo>
                  <a:pt x="66645" y="73849"/>
                </a:lnTo>
                <a:cubicBezTo>
                  <a:pt x="66645" y="69890"/>
                  <a:pt x="69830" y="66705"/>
                  <a:pt x="73789" y="66705"/>
                </a:cubicBezTo>
                <a:cubicBezTo>
                  <a:pt x="77748" y="66705"/>
                  <a:pt x="80933" y="63520"/>
                  <a:pt x="80933" y="59561"/>
                </a:cubicBezTo>
                <a:lnTo>
                  <a:pt x="80933" y="46851"/>
                </a:lnTo>
                <a:cubicBezTo>
                  <a:pt x="80933" y="44321"/>
                  <a:pt x="81945" y="41910"/>
                  <a:pt x="83731" y="40124"/>
                </a:cubicBezTo>
                <a:lnTo>
                  <a:pt x="87690" y="36165"/>
                </a:lnTo>
                <a:cubicBezTo>
                  <a:pt x="89475" y="34379"/>
                  <a:pt x="90487" y="31968"/>
                  <a:pt x="90487" y="29438"/>
                </a:cubicBezTo>
                <a:lnTo>
                  <a:pt x="90488" y="16966"/>
                </a:lnTo>
                <a:cubicBezTo>
                  <a:pt x="90488" y="16609"/>
                  <a:pt x="90458" y="16282"/>
                  <a:pt x="90428" y="15925"/>
                </a:cubicBezTo>
                <a:cubicBezTo>
                  <a:pt x="85844" y="14853"/>
                  <a:pt x="81082" y="14288"/>
                  <a:pt x="76200" y="14288"/>
                </a:cubicBezTo>
                <a:cubicBezTo>
                  <a:pt x="41999" y="14288"/>
                  <a:pt x="14288" y="41999"/>
                  <a:pt x="14288" y="76200"/>
                </a:cubicBezTo>
                <a:cubicBezTo>
                  <a:pt x="14288" y="79117"/>
                  <a:pt x="14496" y="81975"/>
                  <a:pt x="14883" y="84773"/>
                </a:cubicBezTo>
                <a:close/>
                <a:moveTo>
                  <a:pt x="134928" y="95875"/>
                </a:moveTo>
                <a:cubicBezTo>
                  <a:pt x="133975" y="95458"/>
                  <a:pt x="132933" y="95250"/>
                  <a:pt x="131802" y="95250"/>
                </a:cubicBezTo>
                <a:lnTo>
                  <a:pt x="128588" y="95250"/>
                </a:lnTo>
                <a:cubicBezTo>
                  <a:pt x="125968" y="95250"/>
                  <a:pt x="123825" y="93107"/>
                  <a:pt x="123825" y="90488"/>
                </a:cubicBezTo>
                <a:cubicBezTo>
                  <a:pt x="123825" y="87868"/>
                  <a:pt x="121682" y="85725"/>
                  <a:pt x="119062" y="85725"/>
                </a:cubicBezTo>
                <a:lnTo>
                  <a:pt x="108734" y="85725"/>
                </a:lnTo>
                <a:cubicBezTo>
                  <a:pt x="106204" y="85725"/>
                  <a:pt x="103793" y="86737"/>
                  <a:pt x="102007" y="88523"/>
                </a:cubicBezTo>
                <a:lnTo>
                  <a:pt x="88523" y="102007"/>
                </a:lnTo>
                <a:cubicBezTo>
                  <a:pt x="86737" y="103793"/>
                  <a:pt x="85725" y="106204"/>
                  <a:pt x="85725" y="108734"/>
                </a:cubicBezTo>
                <a:lnTo>
                  <a:pt x="85725" y="114300"/>
                </a:lnTo>
                <a:cubicBezTo>
                  <a:pt x="85725" y="119569"/>
                  <a:pt x="89981" y="123825"/>
                  <a:pt x="95250" y="123825"/>
                </a:cubicBezTo>
                <a:lnTo>
                  <a:pt x="100816" y="123825"/>
                </a:lnTo>
                <a:cubicBezTo>
                  <a:pt x="103346" y="123825"/>
                  <a:pt x="105757" y="124837"/>
                  <a:pt x="107543" y="126623"/>
                </a:cubicBezTo>
                <a:cubicBezTo>
                  <a:pt x="108198" y="127278"/>
                  <a:pt x="108942" y="127843"/>
                  <a:pt x="109716" y="128260"/>
                </a:cubicBezTo>
                <a:cubicBezTo>
                  <a:pt x="121414" y="120700"/>
                  <a:pt x="130403" y="109329"/>
                  <a:pt x="134898" y="95875"/>
                </a:cubicBezTo>
                <a:close/>
                <a:moveTo>
                  <a:pt x="0" y="76200"/>
                </a:moveTo>
                <a:cubicBezTo>
                  <a:pt x="0" y="34144"/>
                  <a:pt x="34144" y="0"/>
                  <a:pt x="76200" y="0"/>
                </a:cubicBezTo>
                <a:cubicBezTo>
                  <a:pt x="118256" y="0"/>
                  <a:pt x="152400" y="34144"/>
                  <a:pt x="152400" y="76200"/>
                </a:cubicBezTo>
                <a:cubicBezTo>
                  <a:pt x="152400" y="118256"/>
                  <a:pt x="118256" y="152400"/>
                  <a:pt x="76200" y="152400"/>
                </a:cubicBezTo>
                <a:cubicBezTo>
                  <a:pt x="34144" y="152400"/>
                  <a:pt x="0" y="118256"/>
                  <a:pt x="0" y="76200"/>
                </a:cubicBezTo>
                <a:close/>
                <a:moveTo>
                  <a:pt x="38100" y="109537"/>
                </a:moveTo>
                <a:cubicBezTo>
                  <a:pt x="38100" y="112157"/>
                  <a:pt x="40243" y="114300"/>
                  <a:pt x="42863" y="114300"/>
                </a:cubicBezTo>
                <a:lnTo>
                  <a:pt x="52388" y="114300"/>
                </a:lnTo>
                <a:cubicBezTo>
                  <a:pt x="55007" y="114300"/>
                  <a:pt x="57150" y="112157"/>
                  <a:pt x="57150" y="109537"/>
                </a:cubicBezTo>
                <a:cubicBezTo>
                  <a:pt x="57150" y="106918"/>
                  <a:pt x="55007" y="104775"/>
                  <a:pt x="52388" y="104775"/>
                </a:cubicBezTo>
                <a:lnTo>
                  <a:pt x="42863" y="104775"/>
                </a:lnTo>
                <a:cubicBezTo>
                  <a:pt x="40243" y="104775"/>
                  <a:pt x="38100" y="106918"/>
                  <a:pt x="38100" y="109537"/>
                </a:cubicBezTo>
                <a:close/>
                <a:moveTo>
                  <a:pt x="80962" y="76200"/>
                </a:moveTo>
                <a:cubicBezTo>
                  <a:pt x="78343" y="76200"/>
                  <a:pt x="76200" y="78343"/>
                  <a:pt x="76200" y="80962"/>
                </a:cubicBezTo>
                <a:lnTo>
                  <a:pt x="76200" y="90488"/>
                </a:lnTo>
                <a:cubicBezTo>
                  <a:pt x="76200" y="93107"/>
                  <a:pt x="78343" y="95250"/>
                  <a:pt x="80962" y="95250"/>
                </a:cubicBezTo>
                <a:cubicBezTo>
                  <a:pt x="83582" y="95250"/>
                  <a:pt x="85725" y="93107"/>
                  <a:pt x="85725" y="90488"/>
                </a:cubicBezTo>
                <a:lnTo>
                  <a:pt x="85725" y="80962"/>
                </a:lnTo>
                <a:cubicBezTo>
                  <a:pt x="85725" y="78343"/>
                  <a:pt x="83582" y="76200"/>
                  <a:pt x="80962" y="76200"/>
                </a:cubicBezTo>
                <a:close/>
                <a:moveTo>
                  <a:pt x="95250" y="42863"/>
                </a:moveTo>
                <a:lnTo>
                  <a:pt x="95250" y="52388"/>
                </a:lnTo>
                <a:cubicBezTo>
                  <a:pt x="95250" y="55007"/>
                  <a:pt x="97393" y="57150"/>
                  <a:pt x="100013" y="57150"/>
                </a:cubicBezTo>
                <a:cubicBezTo>
                  <a:pt x="102632" y="57150"/>
                  <a:pt x="104775" y="55007"/>
                  <a:pt x="104775" y="52388"/>
                </a:cubicBezTo>
                <a:lnTo>
                  <a:pt x="104775" y="42863"/>
                </a:lnTo>
                <a:cubicBezTo>
                  <a:pt x="104775" y="40243"/>
                  <a:pt x="102632" y="38100"/>
                  <a:pt x="100013" y="38100"/>
                </a:cubicBezTo>
                <a:cubicBezTo>
                  <a:pt x="97393" y="38100"/>
                  <a:pt x="95250" y="40243"/>
                  <a:pt x="95250" y="42863"/>
                </a:cubicBezTo>
                <a:close/>
              </a:path>
            </a:pathLst>
          </a:custGeom>
          <a:solidFill>
            <a:srgbClr val="6366F1"/>
          </a:solidFill>
          <a:ln/>
        </p:spPr>
      </p:sp>
      <p:sp>
        <p:nvSpPr>
          <p:cNvPr id="25" name="Text 22"/>
          <p:cNvSpPr/>
          <p:nvPr/>
        </p:nvSpPr>
        <p:spPr>
          <a:xfrm>
            <a:off x="5669280" y="3447813"/>
            <a:ext cx="12477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Asia-Pacific</a:t>
            </a:r>
            <a:endParaRPr lang="en-US" sz="1600" dirty="0"/>
          </a:p>
        </p:txBody>
      </p:sp>
      <p:sp>
        <p:nvSpPr>
          <p:cNvPr id="26" name="Text 23"/>
          <p:cNvSpPr/>
          <p:nvPr/>
        </p:nvSpPr>
        <p:spPr>
          <a:xfrm>
            <a:off x="5669280" y="3714513"/>
            <a:ext cx="12287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Highest growth rate</a:t>
            </a:r>
            <a:endParaRPr lang="en-US" sz="1600" dirty="0"/>
          </a:p>
        </p:txBody>
      </p:sp>
      <p:sp>
        <p:nvSpPr>
          <p:cNvPr id="27" name="Text 24"/>
          <p:cNvSpPr/>
          <p:nvPr/>
        </p:nvSpPr>
        <p:spPr>
          <a:xfrm>
            <a:off x="10766465" y="3428884"/>
            <a:ext cx="885825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>
              <a:lnSpc>
                <a:spcPct val="110000"/>
              </a:lnSpc>
            </a:pPr>
            <a:r>
              <a:rPr lang="en-US" sz="1800" b="1" dirty="0">
                <a:solidFill>
                  <a:srgbClr val="6366F1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$10.4M</a:t>
            </a:r>
            <a:endParaRPr lang="en-US" sz="1600" dirty="0"/>
          </a:p>
        </p:txBody>
      </p:sp>
      <p:sp>
        <p:nvSpPr>
          <p:cNvPr id="28" name="Text 25"/>
          <p:cNvSpPr/>
          <p:nvPr/>
        </p:nvSpPr>
        <p:spPr>
          <a:xfrm>
            <a:off x="10814090" y="3733563"/>
            <a:ext cx="8382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>
              <a:lnSpc>
                <a:spcPct val="120000"/>
              </a:lnSpc>
            </a:pPr>
            <a:r>
              <a:rPr lang="en-US" sz="1050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22% of total</a:t>
            </a:r>
            <a:endParaRPr lang="en-US" sz="1600" dirty="0"/>
          </a:p>
        </p:txBody>
      </p:sp>
      <p:sp>
        <p:nvSpPr>
          <p:cNvPr id="29" name="Shape 26"/>
          <p:cNvSpPr/>
          <p:nvPr/>
        </p:nvSpPr>
        <p:spPr>
          <a:xfrm>
            <a:off x="5173980" y="4000263"/>
            <a:ext cx="3181350" cy="647700"/>
          </a:xfrm>
          <a:custGeom>
            <a:avLst/>
            <a:gdLst/>
            <a:ahLst/>
            <a:cxnLst/>
            <a:rect l="l" t="t" r="r" b="b"/>
            <a:pathLst>
              <a:path w="3181350" h="647700">
                <a:moveTo>
                  <a:pt x="76202" y="0"/>
                </a:moveTo>
                <a:lnTo>
                  <a:pt x="3105148" y="0"/>
                </a:lnTo>
                <a:cubicBezTo>
                  <a:pt x="3147233" y="0"/>
                  <a:pt x="3181350" y="34117"/>
                  <a:pt x="3181350" y="76202"/>
                </a:cubicBezTo>
                <a:lnTo>
                  <a:pt x="3181350" y="571498"/>
                </a:lnTo>
                <a:cubicBezTo>
                  <a:pt x="3181350" y="613583"/>
                  <a:pt x="3147233" y="647700"/>
                  <a:pt x="3105148" y="647700"/>
                </a:cubicBezTo>
                <a:lnTo>
                  <a:pt x="76202" y="647700"/>
                </a:lnTo>
                <a:cubicBezTo>
                  <a:pt x="34117" y="647700"/>
                  <a:pt x="0" y="613583"/>
                  <a:pt x="0" y="571498"/>
                </a:cubicBezTo>
                <a:lnTo>
                  <a:pt x="0" y="76202"/>
                </a:lnTo>
                <a:cubicBezTo>
                  <a:pt x="0" y="34117"/>
                  <a:pt x="34117" y="0"/>
                  <a:pt x="76202" y="0"/>
                </a:cubicBezTo>
                <a:close/>
              </a:path>
            </a:pathLst>
          </a:custGeom>
          <a:solidFill>
            <a:srgbClr val="191919"/>
          </a:solidFill>
          <a:ln/>
        </p:spPr>
      </p:sp>
      <p:sp>
        <p:nvSpPr>
          <p:cNvPr id="30" name="Text 27"/>
          <p:cNvSpPr/>
          <p:nvPr/>
        </p:nvSpPr>
        <p:spPr>
          <a:xfrm>
            <a:off x="5250180" y="4076463"/>
            <a:ext cx="31242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6366F1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+28%</a:t>
            </a:r>
            <a:endParaRPr lang="en-US" sz="1600" dirty="0"/>
          </a:p>
        </p:txBody>
      </p:sp>
      <p:sp>
        <p:nvSpPr>
          <p:cNvPr id="31" name="Text 28"/>
          <p:cNvSpPr/>
          <p:nvPr/>
        </p:nvSpPr>
        <p:spPr>
          <a:xfrm>
            <a:off x="5250180" y="4381263"/>
            <a:ext cx="30956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YoY Growth</a:t>
            </a:r>
            <a:endParaRPr lang="en-US" sz="1600" dirty="0"/>
          </a:p>
        </p:txBody>
      </p:sp>
      <p:sp>
        <p:nvSpPr>
          <p:cNvPr id="32" name="Shape 29"/>
          <p:cNvSpPr/>
          <p:nvPr/>
        </p:nvSpPr>
        <p:spPr>
          <a:xfrm>
            <a:off x="8469630" y="4000263"/>
            <a:ext cx="3181350" cy="647700"/>
          </a:xfrm>
          <a:custGeom>
            <a:avLst/>
            <a:gdLst/>
            <a:ahLst/>
            <a:cxnLst/>
            <a:rect l="l" t="t" r="r" b="b"/>
            <a:pathLst>
              <a:path w="3181350" h="647700">
                <a:moveTo>
                  <a:pt x="76202" y="0"/>
                </a:moveTo>
                <a:lnTo>
                  <a:pt x="3105148" y="0"/>
                </a:lnTo>
                <a:cubicBezTo>
                  <a:pt x="3147233" y="0"/>
                  <a:pt x="3181350" y="34117"/>
                  <a:pt x="3181350" y="76202"/>
                </a:cubicBezTo>
                <a:lnTo>
                  <a:pt x="3181350" y="571498"/>
                </a:lnTo>
                <a:cubicBezTo>
                  <a:pt x="3181350" y="613583"/>
                  <a:pt x="3147233" y="647700"/>
                  <a:pt x="3105148" y="647700"/>
                </a:cubicBezTo>
                <a:lnTo>
                  <a:pt x="76202" y="647700"/>
                </a:lnTo>
                <a:cubicBezTo>
                  <a:pt x="34117" y="647700"/>
                  <a:pt x="0" y="613583"/>
                  <a:pt x="0" y="571498"/>
                </a:cubicBezTo>
                <a:lnTo>
                  <a:pt x="0" y="76202"/>
                </a:lnTo>
                <a:cubicBezTo>
                  <a:pt x="0" y="34117"/>
                  <a:pt x="34117" y="0"/>
                  <a:pt x="76202" y="0"/>
                </a:cubicBezTo>
                <a:close/>
              </a:path>
            </a:pathLst>
          </a:custGeom>
          <a:solidFill>
            <a:srgbClr val="191919"/>
          </a:solidFill>
          <a:ln/>
        </p:spPr>
      </p:sp>
      <p:sp>
        <p:nvSpPr>
          <p:cNvPr id="33" name="Text 30"/>
          <p:cNvSpPr/>
          <p:nvPr/>
        </p:nvSpPr>
        <p:spPr>
          <a:xfrm>
            <a:off x="8545830" y="4076463"/>
            <a:ext cx="31242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6366F1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Partnerships</a:t>
            </a:r>
            <a:endParaRPr lang="en-US" sz="1600" dirty="0"/>
          </a:p>
        </p:txBody>
      </p:sp>
      <p:sp>
        <p:nvSpPr>
          <p:cNvPr id="34" name="Text 31"/>
          <p:cNvSpPr/>
          <p:nvPr/>
        </p:nvSpPr>
        <p:spPr>
          <a:xfrm>
            <a:off x="8545830" y="4381263"/>
            <a:ext cx="30956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Regional distributors</a:t>
            </a:r>
            <a:endParaRPr lang="en-US" sz="1600" dirty="0"/>
          </a:p>
        </p:txBody>
      </p:sp>
      <p:sp>
        <p:nvSpPr>
          <p:cNvPr id="35" name="Shape 32"/>
          <p:cNvSpPr/>
          <p:nvPr/>
        </p:nvSpPr>
        <p:spPr>
          <a:xfrm>
            <a:off x="5017770" y="4926091"/>
            <a:ext cx="6789420" cy="1531620"/>
          </a:xfrm>
          <a:custGeom>
            <a:avLst/>
            <a:gdLst/>
            <a:ahLst/>
            <a:cxnLst/>
            <a:rect l="l" t="t" r="r" b="b"/>
            <a:pathLst>
              <a:path w="6789420" h="1531620">
                <a:moveTo>
                  <a:pt x="76198" y="0"/>
                </a:moveTo>
                <a:lnTo>
                  <a:pt x="6713222" y="0"/>
                </a:lnTo>
                <a:cubicBezTo>
                  <a:pt x="6755305" y="0"/>
                  <a:pt x="6789420" y="34115"/>
                  <a:pt x="6789420" y="76198"/>
                </a:cubicBezTo>
                <a:lnTo>
                  <a:pt x="6789420" y="1455422"/>
                </a:lnTo>
                <a:cubicBezTo>
                  <a:pt x="6789420" y="1497505"/>
                  <a:pt x="6755305" y="1531620"/>
                  <a:pt x="6713222" y="1531620"/>
                </a:cubicBezTo>
                <a:lnTo>
                  <a:pt x="76198" y="1531620"/>
                </a:lnTo>
                <a:cubicBezTo>
                  <a:pt x="34115" y="1531620"/>
                  <a:pt x="0" y="1497505"/>
                  <a:pt x="0" y="1455422"/>
                </a:cubicBezTo>
                <a:lnTo>
                  <a:pt x="0" y="76198"/>
                </a:lnTo>
                <a:cubicBezTo>
                  <a:pt x="0" y="34115"/>
                  <a:pt x="34115" y="0"/>
                  <a:pt x="76198" y="0"/>
                </a:cubicBezTo>
                <a:close/>
              </a:path>
            </a:pathLst>
          </a:custGeom>
          <a:solidFill>
            <a:srgbClr val="262626"/>
          </a:solidFill>
          <a:ln w="10160">
            <a:solidFill>
              <a:srgbClr val="333333"/>
            </a:solidFill>
            <a:prstDash val="solid"/>
          </a:ln>
        </p:spPr>
      </p:sp>
      <p:sp>
        <p:nvSpPr>
          <p:cNvPr id="36" name="Shape 33"/>
          <p:cNvSpPr/>
          <p:nvPr/>
        </p:nvSpPr>
        <p:spPr>
          <a:xfrm>
            <a:off x="5173980" y="5139333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76200" y="0"/>
                </a:moveTo>
                <a:lnTo>
                  <a:pt x="304800" y="0"/>
                </a:lnTo>
                <a:cubicBezTo>
                  <a:pt x="346856" y="0"/>
                  <a:pt x="381000" y="34144"/>
                  <a:pt x="381000" y="76200"/>
                </a:cubicBezTo>
                <a:lnTo>
                  <a:pt x="381000" y="304800"/>
                </a:lnTo>
                <a:cubicBezTo>
                  <a:pt x="381000" y="346856"/>
                  <a:pt x="346856" y="381000"/>
                  <a:pt x="304800" y="381000"/>
                </a:cubicBezTo>
                <a:lnTo>
                  <a:pt x="76200" y="381000"/>
                </a:lnTo>
                <a:cubicBezTo>
                  <a:pt x="34144" y="381000"/>
                  <a:pt x="0" y="346856"/>
                  <a:pt x="0" y="304800"/>
                </a:cubicBezTo>
                <a:lnTo>
                  <a:pt x="0" y="76200"/>
                </a:lnTo>
                <a:cubicBezTo>
                  <a:pt x="0" y="34144"/>
                  <a:pt x="34144" y="0"/>
                  <a:pt x="76200" y="0"/>
                </a:cubicBezTo>
                <a:close/>
              </a:path>
            </a:pathLst>
          </a:custGeom>
          <a:solidFill>
            <a:srgbClr val="6366F1">
              <a:alpha val="20000"/>
            </a:srgbClr>
          </a:solidFill>
          <a:ln/>
        </p:spPr>
      </p:sp>
      <p:sp>
        <p:nvSpPr>
          <p:cNvPr id="37" name="Shape 34"/>
          <p:cNvSpPr/>
          <p:nvPr/>
        </p:nvSpPr>
        <p:spPr>
          <a:xfrm>
            <a:off x="5288280" y="5253633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60" y="14288"/>
                </a:moveTo>
                <a:cubicBezTo>
                  <a:pt x="110430" y="14317"/>
                  <a:pt x="138113" y="42029"/>
                  <a:pt x="138113" y="76200"/>
                </a:cubicBezTo>
                <a:cubicBezTo>
                  <a:pt x="138113" y="82778"/>
                  <a:pt x="137100" y="89118"/>
                  <a:pt x="135195" y="95071"/>
                </a:cubicBezTo>
                <a:cubicBezTo>
                  <a:pt x="134600" y="95190"/>
                  <a:pt x="133975" y="95250"/>
                  <a:pt x="133350" y="95250"/>
                </a:cubicBezTo>
                <a:lnTo>
                  <a:pt x="132546" y="95250"/>
                </a:lnTo>
                <a:cubicBezTo>
                  <a:pt x="130016" y="95250"/>
                  <a:pt x="127605" y="94238"/>
                  <a:pt x="125819" y="92452"/>
                </a:cubicBezTo>
                <a:lnTo>
                  <a:pt x="117098" y="83731"/>
                </a:lnTo>
                <a:cubicBezTo>
                  <a:pt x="115312" y="81945"/>
                  <a:pt x="114300" y="79534"/>
                  <a:pt x="114300" y="77004"/>
                </a:cubicBezTo>
                <a:lnTo>
                  <a:pt x="114300" y="61912"/>
                </a:lnTo>
                <a:cubicBezTo>
                  <a:pt x="114300" y="59293"/>
                  <a:pt x="116443" y="57150"/>
                  <a:pt x="119062" y="57150"/>
                </a:cubicBezTo>
                <a:cubicBezTo>
                  <a:pt x="121682" y="57150"/>
                  <a:pt x="123825" y="55007"/>
                  <a:pt x="123825" y="52388"/>
                </a:cubicBezTo>
                <a:cubicBezTo>
                  <a:pt x="123825" y="49768"/>
                  <a:pt x="121682" y="47625"/>
                  <a:pt x="119062" y="47625"/>
                </a:cubicBezTo>
                <a:lnTo>
                  <a:pt x="111919" y="47625"/>
                </a:lnTo>
                <a:cubicBezTo>
                  <a:pt x="107960" y="47625"/>
                  <a:pt x="104775" y="50810"/>
                  <a:pt x="104775" y="54769"/>
                </a:cubicBezTo>
                <a:cubicBezTo>
                  <a:pt x="104775" y="58728"/>
                  <a:pt x="101590" y="61912"/>
                  <a:pt x="97631" y="61912"/>
                </a:cubicBezTo>
                <a:lnTo>
                  <a:pt x="80962" y="61912"/>
                </a:lnTo>
                <a:cubicBezTo>
                  <a:pt x="78343" y="61912"/>
                  <a:pt x="76200" y="64056"/>
                  <a:pt x="76200" y="66675"/>
                </a:cubicBezTo>
                <a:cubicBezTo>
                  <a:pt x="76200" y="69294"/>
                  <a:pt x="74057" y="71438"/>
                  <a:pt x="71438" y="71438"/>
                </a:cubicBezTo>
                <a:lnTo>
                  <a:pt x="63877" y="71438"/>
                </a:lnTo>
                <a:cubicBezTo>
                  <a:pt x="60156" y="71438"/>
                  <a:pt x="57150" y="68431"/>
                  <a:pt x="57150" y="64710"/>
                </a:cubicBezTo>
                <a:cubicBezTo>
                  <a:pt x="57150" y="62925"/>
                  <a:pt x="57864" y="61198"/>
                  <a:pt x="59115" y="59948"/>
                </a:cubicBezTo>
                <a:lnTo>
                  <a:pt x="79980" y="39082"/>
                </a:lnTo>
                <a:cubicBezTo>
                  <a:pt x="80605" y="38457"/>
                  <a:pt x="80962" y="37594"/>
                  <a:pt x="80962" y="36701"/>
                </a:cubicBezTo>
                <a:cubicBezTo>
                  <a:pt x="80962" y="34856"/>
                  <a:pt x="79444" y="33338"/>
                  <a:pt x="77599" y="33338"/>
                </a:cubicBezTo>
                <a:lnTo>
                  <a:pt x="73402" y="33338"/>
                </a:lnTo>
                <a:cubicBezTo>
                  <a:pt x="69681" y="33338"/>
                  <a:pt x="66675" y="30331"/>
                  <a:pt x="66675" y="26610"/>
                </a:cubicBezTo>
                <a:cubicBezTo>
                  <a:pt x="66675" y="24825"/>
                  <a:pt x="67389" y="23098"/>
                  <a:pt x="68640" y="21848"/>
                </a:cubicBezTo>
                <a:lnTo>
                  <a:pt x="75515" y="14972"/>
                </a:lnTo>
                <a:cubicBezTo>
                  <a:pt x="75754" y="14734"/>
                  <a:pt x="75992" y="14526"/>
                  <a:pt x="76260" y="14317"/>
                </a:cubicBezTo>
                <a:close/>
                <a:moveTo>
                  <a:pt x="130493" y="105995"/>
                </a:moveTo>
                <a:cubicBezTo>
                  <a:pt x="120729" y="123736"/>
                  <a:pt x="102543" y="136178"/>
                  <a:pt x="81320" y="137904"/>
                </a:cubicBezTo>
                <a:cubicBezTo>
                  <a:pt x="81111" y="137220"/>
                  <a:pt x="80992" y="136475"/>
                  <a:pt x="80992" y="135731"/>
                </a:cubicBezTo>
                <a:cubicBezTo>
                  <a:pt x="80992" y="131772"/>
                  <a:pt x="77807" y="128588"/>
                  <a:pt x="73849" y="128588"/>
                </a:cubicBezTo>
                <a:lnTo>
                  <a:pt x="65901" y="128588"/>
                </a:lnTo>
                <a:cubicBezTo>
                  <a:pt x="63371" y="128588"/>
                  <a:pt x="60960" y="127575"/>
                  <a:pt x="59174" y="125790"/>
                </a:cubicBezTo>
                <a:lnTo>
                  <a:pt x="50453" y="117068"/>
                </a:lnTo>
                <a:cubicBezTo>
                  <a:pt x="48667" y="115282"/>
                  <a:pt x="47655" y="112871"/>
                  <a:pt x="47655" y="110341"/>
                </a:cubicBezTo>
                <a:lnTo>
                  <a:pt x="47655" y="90488"/>
                </a:lnTo>
                <a:cubicBezTo>
                  <a:pt x="47655" y="85219"/>
                  <a:pt x="51911" y="80962"/>
                  <a:pt x="57180" y="80962"/>
                </a:cubicBezTo>
                <a:lnTo>
                  <a:pt x="86558" y="80962"/>
                </a:lnTo>
                <a:cubicBezTo>
                  <a:pt x="89089" y="80962"/>
                  <a:pt x="91500" y="81975"/>
                  <a:pt x="93285" y="83760"/>
                </a:cubicBezTo>
                <a:lnTo>
                  <a:pt x="102007" y="92482"/>
                </a:lnTo>
                <a:cubicBezTo>
                  <a:pt x="103793" y="94268"/>
                  <a:pt x="106204" y="95280"/>
                  <a:pt x="108734" y="95280"/>
                </a:cubicBezTo>
                <a:lnTo>
                  <a:pt x="110371" y="95280"/>
                </a:lnTo>
                <a:cubicBezTo>
                  <a:pt x="112901" y="95280"/>
                  <a:pt x="115312" y="96292"/>
                  <a:pt x="117098" y="98078"/>
                </a:cubicBezTo>
                <a:lnTo>
                  <a:pt x="121860" y="102840"/>
                </a:lnTo>
                <a:cubicBezTo>
                  <a:pt x="123111" y="104090"/>
                  <a:pt x="124837" y="104805"/>
                  <a:pt x="126623" y="104805"/>
                </a:cubicBezTo>
                <a:cubicBezTo>
                  <a:pt x="128052" y="104805"/>
                  <a:pt x="129391" y="105251"/>
                  <a:pt x="130493" y="106025"/>
                </a:cubicBezTo>
                <a:close/>
                <a:moveTo>
                  <a:pt x="76200" y="152400"/>
                </a:moveTo>
                <a:lnTo>
                  <a:pt x="83999" y="152013"/>
                </a:lnTo>
                <a:cubicBezTo>
                  <a:pt x="81439" y="152281"/>
                  <a:pt x="78849" y="152400"/>
                  <a:pt x="76200" y="152400"/>
                </a:cubicBezTo>
                <a:close/>
                <a:moveTo>
                  <a:pt x="83999" y="152013"/>
                </a:moveTo>
                <a:cubicBezTo>
                  <a:pt x="122426" y="148114"/>
                  <a:pt x="152400" y="115669"/>
                  <a:pt x="152400" y="76200"/>
                </a:cubicBezTo>
                <a:cubicBezTo>
                  <a:pt x="152400" y="34111"/>
                  <a:pt x="118289" y="0"/>
                  <a:pt x="76200" y="0"/>
                </a:cubicBezTo>
                <a:lnTo>
                  <a:pt x="76200" y="0"/>
                </a:lnTo>
                <a:cubicBezTo>
                  <a:pt x="34111" y="0"/>
                  <a:pt x="0" y="34111"/>
                  <a:pt x="0" y="76200"/>
                </a:cubicBezTo>
                <a:cubicBezTo>
                  <a:pt x="0" y="114151"/>
                  <a:pt x="27742" y="145643"/>
                  <a:pt x="64085" y="151448"/>
                </a:cubicBezTo>
                <a:cubicBezTo>
                  <a:pt x="68014" y="152073"/>
                  <a:pt x="72063" y="152400"/>
                  <a:pt x="76200" y="152400"/>
                </a:cubicBezTo>
                <a:close/>
                <a:moveTo>
                  <a:pt x="55751" y="36701"/>
                </a:moveTo>
                <a:lnTo>
                  <a:pt x="46226" y="46226"/>
                </a:lnTo>
                <a:cubicBezTo>
                  <a:pt x="44381" y="48071"/>
                  <a:pt x="41344" y="48071"/>
                  <a:pt x="39499" y="46226"/>
                </a:cubicBezTo>
                <a:cubicBezTo>
                  <a:pt x="37654" y="44381"/>
                  <a:pt x="37654" y="41344"/>
                  <a:pt x="39499" y="39499"/>
                </a:cubicBezTo>
                <a:lnTo>
                  <a:pt x="49024" y="29974"/>
                </a:lnTo>
                <a:cubicBezTo>
                  <a:pt x="50869" y="28129"/>
                  <a:pt x="53906" y="28129"/>
                  <a:pt x="55751" y="29974"/>
                </a:cubicBezTo>
                <a:cubicBezTo>
                  <a:pt x="57596" y="31819"/>
                  <a:pt x="57596" y="34856"/>
                  <a:pt x="55751" y="36701"/>
                </a:cubicBezTo>
                <a:close/>
              </a:path>
            </a:pathLst>
          </a:custGeom>
          <a:solidFill>
            <a:srgbClr val="6366F1"/>
          </a:solidFill>
          <a:ln/>
        </p:spPr>
      </p:sp>
      <p:sp>
        <p:nvSpPr>
          <p:cNvPr id="38" name="Text 35"/>
          <p:cNvSpPr/>
          <p:nvPr/>
        </p:nvSpPr>
        <p:spPr>
          <a:xfrm>
            <a:off x="5669280" y="5101233"/>
            <a:ext cx="12858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Europe</a:t>
            </a:r>
            <a:endParaRPr lang="en-US" sz="1600" dirty="0"/>
          </a:p>
        </p:txBody>
      </p:sp>
      <p:sp>
        <p:nvSpPr>
          <p:cNvPr id="39" name="Text 36"/>
          <p:cNvSpPr/>
          <p:nvPr/>
        </p:nvSpPr>
        <p:spPr>
          <a:xfrm>
            <a:off x="5669280" y="5367933"/>
            <a:ext cx="12668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Steady performance</a:t>
            </a:r>
            <a:endParaRPr lang="en-US" sz="1600" dirty="0"/>
          </a:p>
        </p:txBody>
      </p:sp>
      <p:sp>
        <p:nvSpPr>
          <p:cNvPr id="40" name="Text 37"/>
          <p:cNvSpPr/>
          <p:nvPr/>
        </p:nvSpPr>
        <p:spPr>
          <a:xfrm>
            <a:off x="10856357" y="5082304"/>
            <a:ext cx="790575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>
              <a:lnSpc>
                <a:spcPct val="110000"/>
              </a:lnSpc>
            </a:pPr>
            <a:r>
              <a:rPr lang="en-US" sz="1800" b="1" dirty="0">
                <a:solidFill>
                  <a:srgbClr val="6366F1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$8.5M</a:t>
            </a:r>
            <a:endParaRPr lang="en-US" sz="1600" dirty="0"/>
          </a:p>
        </p:txBody>
      </p:sp>
      <p:sp>
        <p:nvSpPr>
          <p:cNvPr id="41" name="Text 38"/>
          <p:cNvSpPr/>
          <p:nvPr/>
        </p:nvSpPr>
        <p:spPr>
          <a:xfrm>
            <a:off x="10903982" y="5386983"/>
            <a:ext cx="7429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>
              <a:lnSpc>
                <a:spcPct val="120000"/>
              </a:lnSpc>
            </a:pPr>
            <a:r>
              <a:rPr lang="en-US" sz="1050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18% of total</a:t>
            </a:r>
            <a:endParaRPr lang="en-US" sz="1600" dirty="0"/>
          </a:p>
        </p:txBody>
      </p:sp>
      <p:sp>
        <p:nvSpPr>
          <p:cNvPr id="42" name="Shape 39"/>
          <p:cNvSpPr/>
          <p:nvPr/>
        </p:nvSpPr>
        <p:spPr>
          <a:xfrm>
            <a:off x="5173980" y="5653683"/>
            <a:ext cx="3181350" cy="647700"/>
          </a:xfrm>
          <a:custGeom>
            <a:avLst/>
            <a:gdLst/>
            <a:ahLst/>
            <a:cxnLst/>
            <a:rect l="l" t="t" r="r" b="b"/>
            <a:pathLst>
              <a:path w="3181350" h="647700">
                <a:moveTo>
                  <a:pt x="76202" y="0"/>
                </a:moveTo>
                <a:lnTo>
                  <a:pt x="3105148" y="0"/>
                </a:lnTo>
                <a:cubicBezTo>
                  <a:pt x="3147233" y="0"/>
                  <a:pt x="3181350" y="34117"/>
                  <a:pt x="3181350" y="76202"/>
                </a:cubicBezTo>
                <a:lnTo>
                  <a:pt x="3181350" y="571498"/>
                </a:lnTo>
                <a:cubicBezTo>
                  <a:pt x="3181350" y="613583"/>
                  <a:pt x="3147233" y="647700"/>
                  <a:pt x="3105148" y="647700"/>
                </a:cubicBezTo>
                <a:lnTo>
                  <a:pt x="76202" y="647700"/>
                </a:lnTo>
                <a:cubicBezTo>
                  <a:pt x="34117" y="647700"/>
                  <a:pt x="0" y="613583"/>
                  <a:pt x="0" y="571498"/>
                </a:cubicBezTo>
                <a:lnTo>
                  <a:pt x="0" y="76202"/>
                </a:lnTo>
                <a:cubicBezTo>
                  <a:pt x="0" y="34117"/>
                  <a:pt x="34117" y="0"/>
                  <a:pt x="76202" y="0"/>
                </a:cubicBezTo>
                <a:close/>
              </a:path>
            </a:pathLst>
          </a:custGeom>
          <a:solidFill>
            <a:srgbClr val="191919"/>
          </a:solidFill>
          <a:ln/>
        </p:spPr>
      </p:sp>
      <p:sp>
        <p:nvSpPr>
          <p:cNvPr id="43" name="Text 40"/>
          <p:cNvSpPr/>
          <p:nvPr/>
        </p:nvSpPr>
        <p:spPr>
          <a:xfrm>
            <a:off x="5250180" y="5729883"/>
            <a:ext cx="31242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6366F1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+8%</a:t>
            </a:r>
            <a:endParaRPr lang="en-US" sz="1600" dirty="0"/>
          </a:p>
        </p:txBody>
      </p:sp>
      <p:sp>
        <p:nvSpPr>
          <p:cNvPr id="44" name="Text 41"/>
          <p:cNvSpPr/>
          <p:nvPr/>
        </p:nvSpPr>
        <p:spPr>
          <a:xfrm>
            <a:off x="5250180" y="6034683"/>
            <a:ext cx="30956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YoY Growth</a:t>
            </a:r>
            <a:endParaRPr lang="en-US" sz="1600" dirty="0"/>
          </a:p>
        </p:txBody>
      </p:sp>
      <p:sp>
        <p:nvSpPr>
          <p:cNvPr id="45" name="Shape 42"/>
          <p:cNvSpPr/>
          <p:nvPr/>
        </p:nvSpPr>
        <p:spPr>
          <a:xfrm>
            <a:off x="8469630" y="5653683"/>
            <a:ext cx="3181350" cy="647700"/>
          </a:xfrm>
          <a:custGeom>
            <a:avLst/>
            <a:gdLst/>
            <a:ahLst/>
            <a:cxnLst/>
            <a:rect l="l" t="t" r="r" b="b"/>
            <a:pathLst>
              <a:path w="3181350" h="647700">
                <a:moveTo>
                  <a:pt x="76202" y="0"/>
                </a:moveTo>
                <a:lnTo>
                  <a:pt x="3105148" y="0"/>
                </a:lnTo>
                <a:cubicBezTo>
                  <a:pt x="3147233" y="0"/>
                  <a:pt x="3181350" y="34117"/>
                  <a:pt x="3181350" y="76202"/>
                </a:cubicBezTo>
                <a:lnTo>
                  <a:pt x="3181350" y="571498"/>
                </a:lnTo>
                <a:cubicBezTo>
                  <a:pt x="3181350" y="613583"/>
                  <a:pt x="3147233" y="647700"/>
                  <a:pt x="3105148" y="647700"/>
                </a:cubicBezTo>
                <a:lnTo>
                  <a:pt x="76202" y="647700"/>
                </a:lnTo>
                <a:cubicBezTo>
                  <a:pt x="34117" y="647700"/>
                  <a:pt x="0" y="613583"/>
                  <a:pt x="0" y="571498"/>
                </a:cubicBezTo>
                <a:lnTo>
                  <a:pt x="0" y="76202"/>
                </a:lnTo>
                <a:cubicBezTo>
                  <a:pt x="0" y="34117"/>
                  <a:pt x="34117" y="0"/>
                  <a:pt x="76202" y="0"/>
                </a:cubicBezTo>
                <a:close/>
              </a:path>
            </a:pathLst>
          </a:custGeom>
          <a:solidFill>
            <a:srgbClr val="191919"/>
          </a:solidFill>
          <a:ln/>
        </p:spPr>
      </p:sp>
      <p:sp>
        <p:nvSpPr>
          <p:cNvPr id="46" name="Text 43"/>
          <p:cNvSpPr/>
          <p:nvPr/>
        </p:nvSpPr>
        <p:spPr>
          <a:xfrm>
            <a:off x="8545830" y="5729883"/>
            <a:ext cx="31242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6366F1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+15%</a:t>
            </a:r>
            <a:endParaRPr lang="en-US" sz="1600" dirty="0"/>
          </a:p>
        </p:txBody>
      </p:sp>
      <p:sp>
        <p:nvSpPr>
          <p:cNvPr id="47" name="Text 44"/>
          <p:cNvSpPr/>
          <p:nvPr/>
        </p:nvSpPr>
        <p:spPr>
          <a:xfrm>
            <a:off x="8545830" y="6034683"/>
            <a:ext cx="30956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Benelux Share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19191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84810" y="384810"/>
            <a:ext cx="2045970" cy="312420"/>
          </a:xfrm>
          <a:custGeom>
            <a:avLst/>
            <a:gdLst/>
            <a:ahLst/>
            <a:cxnLst/>
            <a:rect l="l" t="t" r="r" b="b"/>
            <a:pathLst>
              <a:path w="2045970" h="312420">
                <a:moveTo>
                  <a:pt x="38100" y="0"/>
                </a:moveTo>
                <a:lnTo>
                  <a:pt x="2007870" y="0"/>
                </a:lnTo>
                <a:cubicBezTo>
                  <a:pt x="2028912" y="0"/>
                  <a:pt x="2045970" y="17058"/>
                  <a:pt x="2045970" y="38100"/>
                </a:cubicBezTo>
                <a:lnTo>
                  <a:pt x="2045970" y="274320"/>
                </a:lnTo>
                <a:cubicBezTo>
                  <a:pt x="2045970" y="295362"/>
                  <a:pt x="2028912" y="312420"/>
                  <a:pt x="2007870" y="312420"/>
                </a:cubicBezTo>
                <a:lnTo>
                  <a:pt x="38100" y="312420"/>
                </a:lnTo>
                <a:cubicBezTo>
                  <a:pt x="17058" y="312420"/>
                  <a:pt x="0" y="295362"/>
                  <a:pt x="0" y="27432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6366F1">
              <a:alpha val="20000"/>
            </a:srgbClr>
          </a:solidFill>
          <a:ln w="10160">
            <a:solidFill>
              <a:srgbClr val="6366F1">
                <a:alpha val="40000"/>
              </a:srgbClr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502920" y="449582"/>
            <a:ext cx="1879283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spc="105" kern="0" dirty="0">
                <a:solidFill>
                  <a:srgbClr val="6366F1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SECTION 04 CONTINUED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381000" y="777241"/>
            <a:ext cx="1160145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700" b="1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Regional Deep Dive: Growth Drivers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381000" y="1196341"/>
            <a:ext cx="115157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Detailed analysis of performance factors across all markets</a:t>
            </a:r>
            <a:endParaRPr lang="en-US" sz="1600" dirty="0"/>
          </a:p>
        </p:txBody>
      </p:sp>
      <p:sp>
        <p:nvSpPr>
          <p:cNvPr id="6" name="Shape 4"/>
          <p:cNvSpPr/>
          <p:nvPr/>
        </p:nvSpPr>
        <p:spPr>
          <a:xfrm>
            <a:off x="384810" y="1619251"/>
            <a:ext cx="3703320" cy="5198745"/>
          </a:xfrm>
          <a:custGeom>
            <a:avLst/>
            <a:gdLst/>
            <a:ahLst/>
            <a:cxnLst/>
            <a:rect l="l" t="t" r="r" b="b"/>
            <a:pathLst>
              <a:path w="3703320" h="5198745">
                <a:moveTo>
                  <a:pt x="76214" y="0"/>
                </a:moveTo>
                <a:lnTo>
                  <a:pt x="3627106" y="0"/>
                </a:lnTo>
                <a:cubicBezTo>
                  <a:pt x="3669198" y="0"/>
                  <a:pt x="3703320" y="34122"/>
                  <a:pt x="3703320" y="76214"/>
                </a:cubicBezTo>
                <a:lnTo>
                  <a:pt x="3703320" y="5122531"/>
                </a:lnTo>
                <a:cubicBezTo>
                  <a:pt x="3703320" y="5164623"/>
                  <a:pt x="3669198" y="5198745"/>
                  <a:pt x="3627106" y="5198745"/>
                </a:cubicBezTo>
                <a:lnTo>
                  <a:pt x="76214" y="5198745"/>
                </a:lnTo>
                <a:cubicBezTo>
                  <a:pt x="34122" y="5198745"/>
                  <a:pt x="0" y="5164623"/>
                  <a:pt x="0" y="5122531"/>
                </a:cubicBezTo>
                <a:lnTo>
                  <a:pt x="0" y="76214"/>
                </a:lnTo>
                <a:cubicBezTo>
                  <a:pt x="0" y="34150"/>
                  <a:pt x="34150" y="0"/>
                  <a:pt x="76214" y="0"/>
                </a:cubicBezTo>
                <a:close/>
              </a:path>
            </a:pathLst>
          </a:custGeom>
          <a:solidFill>
            <a:srgbClr val="262626"/>
          </a:solidFill>
          <a:ln w="10160">
            <a:solidFill>
              <a:srgbClr val="333333"/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541020" y="1794509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76202" y="0"/>
                </a:moveTo>
                <a:lnTo>
                  <a:pt x="380998" y="0"/>
                </a:lnTo>
                <a:cubicBezTo>
                  <a:pt x="423055" y="0"/>
                  <a:pt x="457200" y="34145"/>
                  <a:pt x="457200" y="76202"/>
                </a:cubicBezTo>
                <a:lnTo>
                  <a:pt x="457200" y="380998"/>
                </a:lnTo>
                <a:cubicBezTo>
                  <a:pt x="457200" y="423055"/>
                  <a:pt x="423055" y="457200"/>
                  <a:pt x="380998" y="457200"/>
                </a:cubicBezTo>
                <a:lnTo>
                  <a:pt x="76202" y="457200"/>
                </a:lnTo>
                <a:cubicBezTo>
                  <a:pt x="34145" y="457200"/>
                  <a:pt x="0" y="423055"/>
                  <a:pt x="0" y="380998"/>
                </a:cubicBezTo>
                <a:lnTo>
                  <a:pt x="0" y="76202"/>
                </a:lnTo>
                <a:cubicBezTo>
                  <a:pt x="0" y="34145"/>
                  <a:pt x="34145" y="0"/>
                  <a:pt x="76202" y="0"/>
                </a:cubicBezTo>
                <a:close/>
              </a:path>
            </a:pathLst>
          </a:custGeom>
          <a:solidFill>
            <a:srgbClr val="6366F1">
              <a:alpha val="20000"/>
            </a:srgbClr>
          </a:solidFill>
          <a:ln/>
        </p:spPr>
      </p:sp>
      <p:sp>
        <p:nvSpPr>
          <p:cNvPr id="8" name="Shape 6"/>
          <p:cNvSpPr/>
          <p:nvPr/>
        </p:nvSpPr>
        <p:spPr>
          <a:xfrm>
            <a:off x="686276" y="1927859"/>
            <a:ext cx="166688" cy="190500"/>
          </a:xfrm>
          <a:custGeom>
            <a:avLst/>
            <a:gdLst/>
            <a:ahLst/>
            <a:cxnLst/>
            <a:rect l="l" t="t" r="r" b="b"/>
            <a:pathLst>
              <a:path w="166688" h="190500">
                <a:moveTo>
                  <a:pt x="11906" y="0"/>
                </a:moveTo>
                <a:cubicBezTo>
                  <a:pt x="18492" y="0"/>
                  <a:pt x="23812" y="5321"/>
                  <a:pt x="23812" y="11906"/>
                </a:cubicBezTo>
                <a:lnTo>
                  <a:pt x="23812" y="17859"/>
                </a:lnTo>
                <a:lnTo>
                  <a:pt x="49485" y="11460"/>
                </a:lnTo>
                <a:cubicBezTo>
                  <a:pt x="63661" y="7925"/>
                  <a:pt x="78618" y="9562"/>
                  <a:pt x="91715" y="16111"/>
                </a:cubicBezTo>
                <a:cubicBezTo>
                  <a:pt x="108942" y="24743"/>
                  <a:pt x="129220" y="24743"/>
                  <a:pt x="146447" y="16111"/>
                </a:cubicBezTo>
                <a:lnTo>
                  <a:pt x="150019" y="14325"/>
                </a:lnTo>
                <a:cubicBezTo>
                  <a:pt x="157683" y="10455"/>
                  <a:pt x="166688" y="16036"/>
                  <a:pt x="166688" y="24594"/>
                </a:cubicBezTo>
                <a:lnTo>
                  <a:pt x="166688" y="38026"/>
                </a:lnTo>
                <a:lnTo>
                  <a:pt x="150056" y="44053"/>
                </a:lnTo>
                <a:cubicBezTo>
                  <a:pt x="134131" y="49857"/>
                  <a:pt x="116570" y="49225"/>
                  <a:pt x="101092" y="42342"/>
                </a:cubicBezTo>
                <a:lnTo>
                  <a:pt x="95101" y="39663"/>
                </a:lnTo>
                <a:cubicBezTo>
                  <a:pt x="87548" y="36314"/>
                  <a:pt x="79549" y="34193"/>
                  <a:pt x="71438" y="33375"/>
                </a:cubicBezTo>
                <a:lnTo>
                  <a:pt x="71438" y="45355"/>
                </a:lnTo>
                <a:cubicBezTo>
                  <a:pt x="77912" y="46137"/>
                  <a:pt x="84237" y="47848"/>
                  <a:pt x="90264" y="50527"/>
                </a:cubicBezTo>
                <a:lnTo>
                  <a:pt x="96255" y="53206"/>
                </a:lnTo>
                <a:cubicBezTo>
                  <a:pt x="114560" y="61354"/>
                  <a:pt x="135322" y="62061"/>
                  <a:pt x="154149" y="55215"/>
                </a:cubicBezTo>
                <a:lnTo>
                  <a:pt x="166688" y="50639"/>
                </a:lnTo>
                <a:lnTo>
                  <a:pt x="166688" y="73707"/>
                </a:lnTo>
                <a:lnTo>
                  <a:pt x="150056" y="79735"/>
                </a:lnTo>
                <a:cubicBezTo>
                  <a:pt x="134131" y="85539"/>
                  <a:pt x="116570" y="84906"/>
                  <a:pt x="101092" y="78023"/>
                </a:cubicBezTo>
                <a:lnTo>
                  <a:pt x="95101" y="75344"/>
                </a:lnTo>
                <a:cubicBezTo>
                  <a:pt x="80144" y="68684"/>
                  <a:pt x="63475" y="66973"/>
                  <a:pt x="47439" y="70396"/>
                </a:cubicBezTo>
                <a:lnTo>
                  <a:pt x="23813" y="75456"/>
                </a:lnTo>
                <a:lnTo>
                  <a:pt x="23813" y="87623"/>
                </a:lnTo>
                <a:lnTo>
                  <a:pt x="49932" y="82004"/>
                </a:lnTo>
                <a:cubicBezTo>
                  <a:pt x="63475" y="79102"/>
                  <a:pt x="77577" y="80553"/>
                  <a:pt x="90264" y="86209"/>
                </a:cubicBezTo>
                <a:lnTo>
                  <a:pt x="96255" y="88888"/>
                </a:lnTo>
                <a:cubicBezTo>
                  <a:pt x="114560" y="97036"/>
                  <a:pt x="135322" y="97743"/>
                  <a:pt x="154149" y="90897"/>
                </a:cubicBezTo>
                <a:lnTo>
                  <a:pt x="166688" y="86320"/>
                </a:lnTo>
                <a:lnTo>
                  <a:pt x="166688" y="109351"/>
                </a:lnTo>
                <a:lnTo>
                  <a:pt x="150056" y="115379"/>
                </a:lnTo>
                <a:cubicBezTo>
                  <a:pt x="134131" y="121183"/>
                  <a:pt x="116570" y="120551"/>
                  <a:pt x="101092" y="113667"/>
                </a:cubicBezTo>
                <a:lnTo>
                  <a:pt x="95101" y="110989"/>
                </a:lnTo>
                <a:cubicBezTo>
                  <a:pt x="80144" y="104329"/>
                  <a:pt x="63475" y="102617"/>
                  <a:pt x="47439" y="106040"/>
                </a:cubicBezTo>
                <a:lnTo>
                  <a:pt x="23813" y="111100"/>
                </a:lnTo>
                <a:lnTo>
                  <a:pt x="23813" y="123267"/>
                </a:lnTo>
                <a:lnTo>
                  <a:pt x="49932" y="117649"/>
                </a:lnTo>
                <a:cubicBezTo>
                  <a:pt x="63475" y="114746"/>
                  <a:pt x="77577" y="116198"/>
                  <a:pt x="90264" y="121853"/>
                </a:cubicBezTo>
                <a:lnTo>
                  <a:pt x="96255" y="124532"/>
                </a:lnTo>
                <a:cubicBezTo>
                  <a:pt x="114560" y="132680"/>
                  <a:pt x="135322" y="133387"/>
                  <a:pt x="154149" y="126541"/>
                </a:cubicBezTo>
                <a:lnTo>
                  <a:pt x="166688" y="121965"/>
                </a:lnTo>
                <a:lnTo>
                  <a:pt x="166688" y="134429"/>
                </a:lnTo>
                <a:cubicBezTo>
                  <a:pt x="166688" y="139378"/>
                  <a:pt x="163599" y="143842"/>
                  <a:pt x="158948" y="145591"/>
                </a:cubicBezTo>
                <a:lnTo>
                  <a:pt x="146038" y="150428"/>
                </a:lnTo>
                <a:cubicBezTo>
                  <a:pt x="128848" y="156865"/>
                  <a:pt x="109724" y="155860"/>
                  <a:pt x="93315" y="147675"/>
                </a:cubicBezTo>
                <a:cubicBezTo>
                  <a:pt x="79214" y="140605"/>
                  <a:pt x="63029" y="138857"/>
                  <a:pt x="47737" y="142689"/>
                </a:cubicBezTo>
                <a:lnTo>
                  <a:pt x="23812" y="148828"/>
                </a:lnTo>
                <a:lnTo>
                  <a:pt x="23812" y="178594"/>
                </a:lnTo>
                <a:cubicBezTo>
                  <a:pt x="23812" y="185179"/>
                  <a:pt x="18492" y="190500"/>
                  <a:pt x="11906" y="190500"/>
                </a:cubicBezTo>
                <a:cubicBezTo>
                  <a:pt x="5321" y="190500"/>
                  <a:pt x="0" y="185179"/>
                  <a:pt x="0" y="178594"/>
                </a:cubicBezTo>
                <a:lnTo>
                  <a:pt x="0" y="11906"/>
                </a:lnTo>
                <a:cubicBezTo>
                  <a:pt x="0" y="5321"/>
                  <a:pt x="5321" y="0"/>
                  <a:pt x="11906" y="0"/>
                </a:cubicBezTo>
                <a:close/>
                <a:moveTo>
                  <a:pt x="41672" y="35719"/>
                </a:moveTo>
                <a:cubicBezTo>
                  <a:pt x="41672" y="32433"/>
                  <a:pt x="39004" y="29766"/>
                  <a:pt x="35719" y="29766"/>
                </a:cubicBezTo>
                <a:cubicBezTo>
                  <a:pt x="32433" y="29766"/>
                  <a:pt x="29766" y="32433"/>
                  <a:pt x="29766" y="35719"/>
                </a:cubicBezTo>
                <a:cubicBezTo>
                  <a:pt x="29766" y="39004"/>
                  <a:pt x="32433" y="41672"/>
                  <a:pt x="35719" y="41672"/>
                </a:cubicBezTo>
                <a:cubicBezTo>
                  <a:pt x="39004" y="41672"/>
                  <a:pt x="41672" y="39004"/>
                  <a:pt x="41672" y="35719"/>
                </a:cubicBezTo>
                <a:close/>
                <a:moveTo>
                  <a:pt x="53578" y="35719"/>
                </a:moveTo>
                <a:cubicBezTo>
                  <a:pt x="56864" y="35719"/>
                  <a:pt x="59531" y="33051"/>
                  <a:pt x="59531" y="29766"/>
                </a:cubicBezTo>
                <a:cubicBezTo>
                  <a:pt x="59531" y="26480"/>
                  <a:pt x="56864" y="23812"/>
                  <a:pt x="53578" y="23812"/>
                </a:cubicBezTo>
                <a:cubicBezTo>
                  <a:pt x="50293" y="23812"/>
                  <a:pt x="47625" y="26480"/>
                  <a:pt x="47625" y="29766"/>
                </a:cubicBezTo>
                <a:cubicBezTo>
                  <a:pt x="47625" y="33051"/>
                  <a:pt x="50293" y="35719"/>
                  <a:pt x="53578" y="35719"/>
                </a:cubicBezTo>
                <a:close/>
                <a:moveTo>
                  <a:pt x="41672" y="53578"/>
                </a:moveTo>
                <a:cubicBezTo>
                  <a:pt x="41672" y="50293"/>
                  <a:pt x="39004" y="47625"/>
                  <a:pt x="35719" y="47625"/>
                </a:cubicBezTo>
                <a:cubicBezTo>
                  <a:pt x="32433" y="47625"/>
                  <a:pt x="29766" y="50293"/>
                  <a:pt x="29766" y="53578"/>
                </a:cubicBezTo>
                <a:cubicBezTo>
                  <a:pt x="29766" y="56864"/>
                  <a:pt x="32433" y="59531"/>
                  <a:pt x="35719" y="59531"/>
                </a:cubicBezTo>
                <a:cubicBezTo>
                  <a:pt x="39004" y="59531"/>
                  <a:pt x="41672" y="56864"/>
                  <a:pt x="41672" y="53578"/>
                </a:cubicBezTo>
                <a:close/>
                <a:moveTo>
                  <a:pt x="53578" y="53578"/>
                </a:moveTo>
                <a:cubicBezTo>
                  <a:pt x="56864" y="53578"/>
                  <a:pt x="59531" y="50911"/>
                  <a:pt x="59531" y="47625"/>
                </a:cubicBezTo>
                <a:cubicBezTo>
                  <a:pt x="59531" y="44339"/>
                  <a:pt x="56864" y="41672"/>
                  <a:pt x="53578" y="41672"/>
                </a:cubicBezTo>
                <a:cubicBezTo>
                  <a:pt x="50293" y="41672"/>
                  <a:pt x="47625" y="44339"/>
                  <a:pt x="47625" y="47625"/>
                </a:cubicBezTo>
                <a:cubicBezTo>
                  <a:pt x="47625" y="50911"/>
                  <a:pt x="50293" y="53578"/>
                  <a:pt x="53578" y="53578"/>
                </a:cubicBezTo>
                <a:close/>
              </a:path>
            </a:pathLst>
          </a:custGeom>
          <a:solidFill>
            <a:srgbClr val="6366F1"/>
          </a:solidFill>
          <a:ln/>
        </p:spPr>
      </p:sp>
      <p:sp>
        <p:nvSpPr>
          <p:cNvPr id="9" name="Text 7"/>
          <p:cNvSpPr/>
          <p:nvPr/>
        </p:nvSpPr>
        <p:spPr>
          <a:xfrm>
            <a:off x="1112520" y="1775459"/>
            <a:ext cx="13144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North America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1112520" y="2042159"/>
            <a:ext cx="12954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$28.4M Revenue</a:t>
            </a:r>
            <a:endParaRPr lang="en-US" sz="1600" dirty="0"/>
          </a:p>
        </p:txBody>
      </p:sp>
      <p:sp>
        <p:nvSpPr>
          <p:cNvPr id="11" name="Shape 9"/>
          <p:cNvSpPr/>
          <p:nvPr/>
        </p:nvSpPr>
        <p:spPr>
          <a:xfrm>
            <a:off x="541020" y="2385059"/>
            <a:ext cx="3390900" cy="1219200"/>
          </a:xfrm>
          <a:custGeom>
            <a:avLst/>
            <a:gdLst/>
            <a:ahLst/>
            <a:cxnLst/>
            <a:rect l="l" t="t" r="r" b="b"/>
            <a:pathLst>
              <a:path w="3390900" h="1219200">
                <a:moveTo>
                  <a:pt x="76200" y="0"/>
                </a:moveTo>
                <a:lnTo>
                  <a:pt x="3314700" y="0"/>
                </a:lnTo>
                <a:cubicBezTo>
                  <a:pt x="3356756" y="0"/>
                  <a:pt x="3390900" y="34144"/>
                  <a:pt x="3390900" y="76200"/>
                </a:cubicBezTo>
                <a:lnTo>
                  <a:pt x="3390900" y="1143000"/>
                </a:lnTo>
                <a:cubicBezTo>
                  <a:pt x="3390900" y="1185056"/>
                  <a:pt x="3356756" y="1219200"/>
                  <a:pt x="3314700" y="1219200"/>
                </a:cubicBezTo>
                <a:lnTo>
                  <a:pt x="76200" y="1219200"/>
                </a:lnTo>
                <a:cubicBezTo>
                  <a:pt x="34144" y="1219200"/>
                  <a:pt x="0" y="1185056"/>
                  <a:pt x="0" y="1143000"/>
                </a:cubicBezTo>
                <a:lnTo>
                  <a:pt x="0" y="76200"/>
                </a:lnTo>
                <a:cubicBezTo>
                  <a:pt x="0" y="34144"/>
                  <a:pt x="34144" y="0"/>
                  <a:pt x="76200" y="0"/>
                </a:cubicBezTo>
                <a:close/>
              </a:path>
            </a:pathLst>
          </a:custGeom>
          <a:solidFill>
            <a:srgbClr val="191919"/>
          </a:solidFill>
          <a:ln/>
        </p:spPr>
      </p:sp>
      <p:sp>
        <p:nvSpPr>
          <p:cNvPr id="12" name="Shape 10"/>
          <p:cNvSpPr/>
          <p:nvPr/>
        </p:nvSpPr>
        <p:spPr>
          <a:xfrm>
            <a:off x="674370" y="2537459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19050" y="19050"/>
                </a:moveTo>
                <a:cubicBezTo>
                  <a:pt x="19050" y="13781"/>
                  <a:pt x="14794" y="9525"/>
                  <a:pt x="9525" y="9525"/>
                </a:cubicBezTo>
                <a:cubicBezTo>
                  <a:pt x="4256" y="9525"/>
                  <a:pt x="0" y="13781"/>
                  <a:pt x="0" y="19050"/>
                </a:cubicBezTo>
                <a:lnTo>
                  <a:pt x="0" y="119062"/>
                </a:lnTo>
                <a:cubicBezTo>
                  <a:pt x="0" y="132219"/>
                  <a:pt x="10656" y="142875"/>
                  <a:pt x="23813" y="142875"/>
                </a:cubicBezTo>
                <a:lnTo>
                  <a:pt x="142875" y="142875"/>
                </a:lnTo>
                <a:cubicBezTo>
                  <a:pt x="148144" y="142875"/>
                  <a:pt x="152400" y="138619"/>
                  <a:pt x="152400" y="133350"/>
                </a:cubicBezTo>
                <a:cubicBezTo>
                  <a:pt x="152400" y="128081"/>
                  <a:pt x="148144" y="123825"/>
                  <a:pt x="142875" y="123825"/>
                </a:cubicBezTo>
                <a:lnTo>
                  <a:pt x="23813" y="123825"/>
                </a:lnTo>
                <a:cubicBezTo>
                  <a:pt x="21193" y="123825"/>
                  <a:pt x="19050" y="121682"/>
                  <a:pt x="19050" y="119062"/>
                </a:cubicBezTo>
                <a:lnTo>
                  <a:pt x="19050" y="19050"/>
                </a:lnTo>
                <a:close/>
                <a:moveTo>
                  <a:pt x="140077" y="44827"/>
                </a:moveTo>
                <a:cubicBezTo>
                  <a:pt x="143798" y="41106"/>
                  <a:pt x="143798" y="35064"/>
                  <a:pt x="140077" y="31343"/>
                </a:cubicBezTo>
                <a:cubicBezTo>
                  <a:pt x="136356" y="27622"/>
                  <a:pt x="130314" y="27622"/>
                  <a:pt x="126593" y="31343"/>
                </a:cubicBezTo>
                <a:lnTo>
                  <a:pt x="95250" y="62716"/>
                </a:lnTo>
                <a:lnTo>
                  <a:pt x="78165" y="45660"/>
                </a:lnTo>
                <a:cubicBezTo>
                  <a:pt x="74444" y="41940"/>
                  <a:pt x="68401" y="41940"/>
                  <a:pt x="64681" y="45660"/>
                </a:cubicBezTo>
                <a:lnTo>
                  <a:pt x="36106" y="74235"/>
                </a:lnTo>
                <a:cubicBezTo>
                  <a:pt x="32385" y="77956"/>
                  <a:pt x="32385" y="83999"/>
                  <a:pt x="36106" y="87719"/>
                </a:cubicBezTo>
                <a:cubicBezTo>
                  <a:pt x="39826" y="91440"/>
                  <a:pt x="45869" y="91440"/>
                  <a:pt x="49590" y="87719"/>
                </a:cubicBezTo>
                <a:lnTo>
                  <a:pt x="71438" y="65871"/>
                </a:lnTo>
                <a:lnTo>
                  <a:pt x="88523" y="82957"/>
                </a:lnTo>
                <a:cubicBezTo>
                  <a:pt x="92244" y="86678"/>
                  <a:pt x="98286" y="86678"/>
                  <a:pt x="102007" y="82957"/>
                </a:cubicBezTo>
                <a:lnTo>
                  <a:pt x="140107" y="44857"/>
                </a:lnTo>
                <a:close/>
              </a:path>
            </a:pathLst>
          </a:custGeom>
          <a:solidFill>
            <a:srgbClr val="6366F1"/>
          </a:solidFill>
          <a:ln/>
        </p:spPr>
      </p:sp>
      <p:sp>
        <p:nvSpPr>
          <p:cNvPr id="13" name="Text 11"/>
          <p:cNvSpPr/>
          <p:nvPr/>
        </p:nvSpPr>
        <p:spPr>
          <a:xfrm>
            <a:off x="922020" y="2499359"/>
            <a:ext cx="14478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Enterprise Retention</a:t>
            </a:r>
            <a:endParaRPr lang="en-US" sz="1600" dirty="0"/>
          </a:p>
        </p:txBody>
      </p:sp>
      <p:sp>
        <p:nvSpPr>
          <p:cNvPr id="14" name="Text 12"/>
          <p:cNvSpPr/>
          <p:nvPr/>
        </p:nvSpPr>
        <p:spPr>
          <a:xfrm>
            <a:off x="655320" y="2766059"/>
            <a:ext cx="32766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6366F1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94%</a:t>
            </a:r>
            <a:endParaRPr lang="en-US" sz="1600" dirty="0"/>
          </a:p>
        </p:txBody>
      </p:sp>
      <p:sp>
        <p:nvSpPr>
          <p:cNvPr id="15" name="Text 13"/>
          <p:cNvSpPr/>
          <p:nvPr/>
        </p:nvSpPr>
        <p:spPr>
          <a:xfrm>
            <a:off x="655320" y="3108843"/>
            <a:ext cx="3228975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Sustained high client retention rates demonstrating strong value proposition and customer satisfaction</a:t>
            </a:r>
            <a:endParaRPr lang="en-US" sz="1600" dirty="0"/>
          </a:p>
        </p:txBody>
      </p:sp>
      <p:sp>
        <p:nvSpPr>
          <p:cNvPr id="16" name="Shape 14"/>
          <p:cNvSpPr/>
          <p:nvPr/>
        </p:nvSpPr>
        <p:spPr>
          <a:xfrm>
            <a:off x="541020" y="3718443"/>
            <a:ext cx="3390900" cy="1219200"/>
          </a:xfrm>
          <a:custGeom>
            <a:avLst/>
            <a:gdLst/>
            <a:ahLst/>
            <a:cxnLst/>
            <a:rect l="l" t="t" r="r" b="b"/>
            <a:pathLst>
              <a:path w="3390900" h="1219200">
                <a:moveTo>
                  <a:pt x="76200" y="0"/>
                </a:moveTo>
                <a:lnTo>
                  <a:pt x="3314700" y="0"/>
                </a:lnTo>
                <a:cubicBezTo>
                  <a:pt x="3356756" y="0"/>
                  <a:pt x="3390900" y="34144"/>
                  <a:pt x="3390900" y="76200"/>
                </a:cubicBezTo>
                <a:lnTo>
                  <a:pt x="3390900" y="1143000"/>
                </a:lnTo>
                <a:cubicBezTo>
                  <a:pt x="3390900" y="1185056"/>
                  <a:pt x="3356756" y="1219200"/>
                  <a:pt x="3314700" y="1219200"/>
                </a:cubicBezTo>
                <a:lnTo>
                  <a:pt x="76200" y="1219200"/>
                </a:lnTo>
                <a:cubicBezTo>
                  <a:pt x="34144" y="1219200"/>
                  <a:pt x="0" y="1185056"/>
                  <a:pt x="0" y="1143000"/>
                </a:cubicBezTo>
                <a:lnTo>
                  <a:pt x="0" y="76200"/>
                </a:lnTo>
                <a:cubicBezTo>
                  <a:pt x="0" y="34144"/>
                  <a:pt x="34144" y="0"/>
                  <a:pt x="76200" y="0"/>
                </a:cubicBezTo>
                <a:close/>
              </a:path>
            </a:pathLst>
          </a:custGeom>
          <a:solidFill>
            <a:srgbClr val="191919"/>
          </a:solidFill>
          <a:ln/>
        </p:spPr>
      </p:sp>
      <p:sp>
        <p:nvSpPr>
          <p:cNvPr id="17" name="Shape 15"/>
          <p:cNvSpPr/>
          <p:nvPr/>
        </p:nvSpPr>
        <p:spPr>
          <a:xfrm>
            <a:off x="655320" y="3870843"/>
            <a:ext cx="190500" cy="152400"/>
          </a:xfrm>
          <a:custGeom>
            <a:avLst/>
            <a:gdLst/>
            <a:ahLst/>
            <a:cxnLst/>
            <a:rect l="l" t="t" r="r" b="b"/>
            <a:pathLst>
              <a:path w="190500" h="152400">
                <a:moveTo>
                  <a:pt x="40481" y="38100"/>
                </a:moveTo>
                <a:cubicBezTo>
                  <a:pt x="40481" y="18386"/>
                  <a:pt x="56486" y="2381"/>
                  <a:pt x="76200" y="2381"/>
                </a:cubicBezTo>
                <a:cubicBezTo>
                  <a:pt x="95914" y="2381"/>
                  <a:pt x="111919" y="18386"/>
                  <a:pt x="111919" y="38100"/>
                </a:cubicBezTo>
                <a:cubicBezTo>
                  <a:pt x="111919" y="57814"/>
                  <a:pt x="95914" y="73819"/>
                  <a:pt x="76200" y="73819"/>
                </a:cubicBezTo>
                <a:cubicBezTo>
                  <a:pt x="56486" y="73819"/>
                  <a:pt x="40481" y="57814"/>
                  <a:pt x="40481" y="38100"/>
                </a:cubicBezTo>
                <a:close/>
                <a:moveTo>
                  <a:pt x="14288" y="143560"/>
                </a:moveTo>
                <a:cubicBezTo>
                  <a:pt x="14288" y="114240"/>
                  <a:pt x="38040" y="90488"/>
                  <a:pt x="67360" y="90488"/>
                </a:cubicBezTo>
                <a:lnTo>
                  <a:pt x="85040" y="90488"/>
                </a:lnTo>
                <a:cubicBezTo>
                  <a:pt x="114360" y="90488"/>
                  <a:pt x="138113" y="114240"/>
                  <a:pt x="138113" y="143560"/>
                </a:cubicBezTo>
                <a:cubicBezTo>
                  <a:pt x="138113" y="148441"/>
                  <a:pt x="134154" y="152400"/>
                  <a:pt x="129272" y="152400"/>
                </a:cubicBezTo>
                <a:lnTo>
                  <a:pt x="23128" y="152400"/>
                </a:lnTo>
                <a:cubicBezTo>
                  <a:pt x="18246" y="152400"/>
                  <a:pt x="14288" y="148441"/>
                  <a:pt x="14288" y="143560"/>
                </a:cubicBezTo>
                <a:close/>
                <a:moveTo>
                  <a:pt x="161925" y="28575"/>
                </a:moveTo>
                <a:cubicBezTo>
                  <a:pt x="165884" y="28575"/>
                  <a:pt x="169069" y="31760"/>
                  <a:pt x="169069" y="35719"/>
                </a:cubicBezTo>
                <a:lnTo>
                  <a:pt x="169069" y="50006"/>
                </a:lnTo>
                <a:lnTo>
                  <a:pt x="183356" y="50006"/>
                </a:lnTo>
                <a:cubicBezTo>
                  <a:pt x="187315" y="50006"/>
                  <a:pt x="190500" y="53191"/>
                  <a:pt x="190500" y="57150"/>
                </a:cubicBezTo>
                <a:cubicBezTo>
                  <a:pt x="190500" y="61109"/>
                  <a:pt x="187315" y="64294"/>
                  <a:pt x="183356" y="64294"/>
                </a:cubicBezTo>
                <a:lnTo>
                  <a:pt x="169069" y="64294"/>
                </a:lnTo>
                <a:lnTo>
                  <a:pt x="169069" y="78581"/>
                </a:lnTo>
                <a:cubicBezTo>
                  <a:pt x="169069" y="82540"/>
                  <a:pt x="165884" y="85725"/>
                  <a:pt x="161925" y="85725"/>
                </a:cubicBezTo>
                <a:cubicBezTo>
                  <a:pt x="157966" y="85725"/>
                  <a:pt x="154781" y="82540"/>
                  <a:pt x="154781" y="78581"/>
                </a:cubicBezTo>
                <a:lnTo>
                  <a:pt x="154781" y="64294"/>
                </a:lnTo>
                <a:lnTo>
                  <a:pt x="140494" y="64294"/>
                </a:lnTo>
                <a:cubicBezTo>
                  <a:pt x="136535" y="64294"/>
                  <a:pt x="133350" y="61109"/>
                  <a:pt x="133350" y="57150"/>
                </a:cubicBezTo>
                <a:cubicBezTo>
                  <a:pt x="133350" y="53191"/>
                  <a:pt x="136535" y="50006"/>
                  <a:pt x="140494" y="50006"/>
                </a:cubicBezTo>
                <a:lnTo>
                  <a:pt x="154781" y="50006"/>
                </a:lnTo>
                <a:lnTo>
                  <a:pt x="154781" y="35719"/>
                </a:lnTo>
                <a:cubicBezTo>
                  <a:pt x="154781" y="31760"/>
                  <a:pt x="157966" y="28575"/>
                  <a:pt x="161925" y="28575"/>
                </a:cubicBezTo>
                <a:close/>
              </a:path>
            </a:pathLst>
          </a:custGeom>
          <a:solidFill>
            <a:srgbClr val="6366F1"/>
          </a:solidFill>
          <a:ln/>
        </p:spPr>
      </p:sp>
      <p:sp>
        <p:nvSpPr>
          <p:cNvPr id="18" name="Text 16"/>
          <p:cNvSpPr/>
          <p:nvPr/>
        </p:nvSpPr>
        <p:spPr>
          <a:xfrm>
            <a:off x="922020" y="3832743"/>
            <a:ext cx="1600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New Customer Growth</a:t>
            </a:r>
            <a:endParaRPr lang="en-US" sz="1600" dirty="0"/>
          </a:p>
        </p:txBody>
      </p:sp>
      <p:sp>
        <p:nvSpPr>
          <p:cNvPr id="19" name="Text 17"/>
          <p:cNvSpPr/>
          <p:nvPr/>
        </p:nvSpPr>
        <p:spPr>
          <a:xfrm>
            <a:off x="655320" y="4099443"/>
            <a:ext cx="32766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6366F1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+23%</a:t>
            </a:r>
            <a:endParaRPr lang="en-US" sz="1600" dirty="0"/>
          </a:p>
        </p:txBody>
      </p:sp>
      <p:sp>
        <p:nvSpPr>
          <p:cNvPr id="20" name="Text 18"/>
          <p:cNvSpPr/>
          <p:nvPr/>
        </p:nvSpPr>
        <p:spPr>
          <a:xfrm>
            <a:off x="655320" y="4442222"/>
            <a:ext cx="3228975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Strong acquisition momentum through enhanced sales capabilities and market positioning</a:t>
            </a:r>
            <a:endParaRPr lang="en-US" sz="1600" dirty="0"/>
          </a:p>
        </p:txBody>
      </p:sp>
      <p:sp>
        <p:nvSpPr>
          <p:cNvPr id="21" name="Shape 19"/>
          <p:cNvSpPr/>
          <p:nvPr/>
        </p:nvSpPr>
        <p:spPr>
          <a:xfrm>
            <a:off x="541020" y="6351032"/>
            <a:ext cx="3390900" cy="7620"/>
          </a:xfrm>
          <a:custGeom>
            <a:avLst/>
            <a:gdLst/>
            <a:ahLst/>
            <a:cxnLst/>
            <a:rect l="l" t="t" r="r" b="b"/>
            <a:pathLst>
              <a:path w="3390900" h="7620">
                <a:moveTo>
                  <a:pt x="0" y="0"/>
                </a:moveTo>
                <a:lnTo>
                  <a:pt x="3390900" y="0"/>
                </a:lnTo>
                <a:lnTo>
                  <a:pt x="3390900" y="7620"/>
                </a:lnTo>
                <a:lnTo>
                  <a:pt x="0" y="7620"/>
                </a:lnTo>
                <a:lnTo>
                  <a:pt x="0" y="0"/>
                </a:lnTo>
                <a:close/>
              </a:path>
            </a:pathLst>
          </a:custGeom>
          <a:solidFill>
            <a:srgbClr val="333333"/>
          </a:solidFill>
          <a:ln/>
        </p:spPr>
      </p:sp>
      <p:sp>
        <p:nvSpPr>
          <p:cNvPr id="22" name="Shape 20"/>
          <p:cNvSpPr/>
          <p:nvPr/>
        </p:nvSpPr>
        <p:spPr>
          <a:xfrm>
            <a:off x="576739" y="6497720"/>
            <a:ext cx="100013" cy="133350"/>
          </a:xfrm>
          <a:custGeom>
            <a:avLst/>
            <a:gdLst/>
            <a:ahLst/>
            <a:cxnLst/>
            <a:rect l="l" t="t" r="r" b="b"/>
            <a:pathLst>
              <a:path w="100013" h="133350">
                <a:moveTo>
                  <a:pt x="76286" y="100013"/>
                </a:moveTo>
                <a:cubicBezTo>
                  <a:pt x="78187" y="94204"/>
                  <a:pt x="81989" y="88943"/>
                  <a:pt x="86287" y="84412"/>
                </a:cubicBezTo>
                <a:cubicBezTo>
                  <a:pt x="94804" y="75452"/>
                  <a:pt x="100012" y="63341"/>
                  <a:pt x="100012" y="50006"/>
                </a:cubicBezTo>
                <a:cubicBezTo>
                  <a:pt x="100012" y="22399"/>
                  <a:pt x="77614" y="0"/>
                  <a:pt x="50006" y="0"/>
                </a:cubicBezTo>
                <a:cubicBezTo>
                  <a:pt x="22399" y="0"/>
                  <a:pt x="0" y="22399"/>
                  <a:pt x="0" y="50006"/>
                </a:cubicBezTo>
                <a:cubicBezTo>
                  <a:pt x="0" y="63341"/>
                  <a:pt x="5209" y="75452"/>
                  <a:pt x="13726" y="84412"/>
                </a:cubicBezTo>
                <a:cubicBezTo>
                  <a:pt x="18023" y="88943"/>
                  <a:pt x="21852" y="94204"/>
                  <a:pt x="23727" y="100013"/>
                </a:cubicBezTo>
                <a:lnTo>
                  <a:pt x="76260" y="100013"/>
                </a:lnTo>
                <a:close/>
                <a:moveTo>
                  <a:pt x="75009" y="112514"/>
                </a:moveTo>
                <a:lnTo>
                  <a:pt x="25003" y="112514"/>
                </a:lnTo>
                <a:lnTo>
                  <a:pt x="25003" y="116681"/>
                </a:lnTo>
                <a:cubicBezTo>
                  <a:pt x="25003" y="128193"/>
                  <a:pt x="34327" y="137517"/>
                  <a:pt x="45839" y="137517"/>
                </a:cubicBezTo>
                <a:lnTo>
                  <a:pt x="54173" y="137517"/>
                </a:lnTo>
                <a:cubicBezTo>
                  <a:pt x="65685" y="137517"/>
                  <a:pt x="75009" y="128193"/>
                  <a:pt x="75009" y="116681"/>
                </a:cubicBezTo>
                <a:lnTo>
                  <a:pt x="75009" y="112514"/>
                </a:lnTo>
                <a:close/>
                <a:moveTo>
                  <a:pt x="47923" y="29170"/>
                </a:moveTo>
                <a:cubicBezTo>
                  <a:pt x="37557" y="29170"/>
                  <a:pt x="29170" y="37557"/>
                  <a:pt x="29170" y="47923"/>
                </a:cubicBezTo>
                <a:cubicBezTo>
                  <a:pt x="29170" y="51387"/>
                  <a:pt x="26384" y="54173"/>
                  <a:pt x="22920" y="54173"/>
                </a:cubicBezTo>
                <a:cubicBezTo>
                  <a:pt x="19456" y="54173"/>
                  <a:pt x="16669" y="51387"/>
                  <a:pt x="16669" y="47923"/>
                </a:cubicBezTo>
                <a:cubicBezTo>
                  <a:pt x="16669" y="30655"/>
                  <a:pt x="30655" y="16669"/>
                  <a:pt x="47923" y="16669"/>
                </a:cubicBezTo>
                <a:cubicBezTo>
                  <a:pt x="51387" y="16669"/>
                  <a:pt x="54173" y="19456"/>
                  <a:pt x="54173" y="22920"/>
                </a:cubicBezTo>
                <a:cubicBezTo>
                  <a:pt x="54173" y="26384"/>
                  <a:pt x="51387" y="29170"/>
                  <a:pt x="47923" y="29170"/>
                </a:cubicBezTo>
                <a:close/>
              </a:path>
            </a:pathLst>
          </a:custGeom>
          <a:solidFill>
            <a:srgbClr val="6366F1"/>
          </a:solidFill>
          <a:ln/>
        </p:spPr>
      </p:sp>
      <p:sp>
        <p:nvSpPr>
          <p:cNvPr id="23" name="Text 21"/>
          <p:cNvSpPr/>
          <p:nvPr/>
        </p:nvSpPr>
        <p:spPr>
          <a:xfrm>
            <a:off x="783908" y="6469145"/>
            <a:ext cx="23050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Market leadership position maintained</a:t>
            </a:r>
            <a:endParaRPr lang="en-US" sz="1600" dirty="0"/>
          </a:p>
        </p:txBody>
      </p:sp>
      <p:sp>
        <p:nvSpPr>
          <p:cNvPr id="24" name="Shape 22"/>
          <p:cNvSpPr/>
          <p:nvPr/>
        </p:nvSpPr>
        <p:spPr>
          <a:xfrm>
            <a:off x="4245531" y="1619251"/>
            <a:ext cx="3703320" cy="5198745"/>
          </a:xfrm>
          <a:custGeom>
            <a:avLst/>
            <a:gdLst/>
            <a:ahLst/>
            <a:cxnLst/>
            <a:rect l="l" t="t" r="r" b="b"/>
            <a:pathLst>
              <a:path w="3703320" h="5198745">
                <a:moveTo>
                  <a:pt x="76214" y="0"/>
                </a:moveTo>
                <a:lnTo>
                  <a:pt x="3627106" y="0"/>
                </a:lnTo>
                <a:cubicBezTo>
                  <a:pt x="3669198" y="0"/>
                  <a:pt x="3703320" y="34122"/>
                  <a:pt x="3703320" y="76214"/>
                </a:cubicBezTo>
                <a:lnTo>
                  <a:pt x="3703320" y="5122531"/>
                </a:lnTo>
                <a:cubicBezTo>
                  <a:pt x="3703320" y="5164623"/>
                  <a:pt x="3669198" y="5198745"/>
                  <a:pt x="3627106" y="5198745"/>
                </a:cubicBezTo>
                <a:lnTo>
                  <a:pt x="76214" y="5198745"/>
                </a:lnTo>
                <a:cubicBezTo>
                  <a:pt x="34122" y="5198745"/>
                  <a:pt x="0" y="5164623"/>
                  <a:pt x="0" y="5122531"/>
                </a:cubicBezTo>
                <a:lnTo>
                  <a:pt x="0" y="76214"/>
                </a:lnTo>
                <a:cubicBezTo>
                  <a:pt x="0" y="34150"/>
                  <a:pt x="34150" y="0"/>
                  <a:pt x="76214" y="0"/>
                </a:cubicBezTo>
                <a:close/>
              </a:path>
            </a:pathLst>
          </a:custGeom>
          <a:solidFill>
            <a:srgbClr val="262626"/>
          </a:solidFill>
          <a:ln w="10160">
            <a:solidFill>
              <a:srgbClr val="333333"/>
            </a:solidFill>
            <a:prstDash val="solid"/>
          </a:ln>
        </p:spPr>
      </p:sp>
      <p:sp>
        <p:nvSpPr>
          <p:cNvPr id="25" name="Shape 23"/>
          <p:cNvSpPr/>
          <p:nvPr/>
        </p:nvSpPr>
        <p:spPr>
          <a:xfrm>
            <a:off x="4401741" y="1794509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76202" y="0"/>
                </a:moveTo>
                <a:lnTo>
                  <a:pt x="380998" y="0"/>
                </a:lnTo>
                <a:cubicBezTo>
                  <a:pt x="423055" y="0"/>
                  <a:pt x="457200" y="34145"/>
                  <a:pt x="457200" y="76202"/>
                </a:cubicBezTo>
                <a:lnTo>
                  <a:pt x="457200" y="380998"/>
                </a:lnTo>
                <a:cubicBezTo>
                  <a:pt x="457200" y="423055"/>
                  <a:pt x="423055" y="457200"/>
                  <a:pt x="380998" y="457200"/>
                </a:cubicBezTo>
                <a:lnTo>
                  <a:pt x="76202" y="457200"/>
                </a:lnTo>
                <a:cubicBezTo>
                  <a:pt x="34145" y="457200"/>
                  <a:pt x="0" y="423055"/>
                  <a:pt x="0" y="380998"/>
                </a:cubicBezTo>
                <a:lnTo>
                  <a:pt x="0" y="76202"/>
                </a:lnTo>
                <a:cubicBezTo>
                  <a:pt x="0" y="34145"/>
                  <a:pt x="34145" y="0"/>
                  <a:pt x="76202" y="0"/>
                </a:cubicBezTo>
                <a:close/>
              </a:path>
            </a:pathLst>
          </a:custGeom>
          <a:solidFill>
            <a:srgbClr val="6366F1">
              <a:alpha val="20000"/>
            </a:srgbClr>
          </a:solidFill>
          <a:ln/>
        </p:spPr>
      </p:sp>
      <p:sp>
        <p:nvSpPr>
          <p:cNvPr id="26" name="Shape 24"/>
          <p:cNvSpPr/>
          <p:nvPr/>
        </p:nvSpPr>
        <p:spPr>
          <a:xfrm>
            <a:off x="4535091" y="1927859"/>
            <a:ext cx="190500" cy="190500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18604" y="105966"/>
                </a:moveTo>
                <a:cubicBezTo>
                  <a:pt x="20166" y="106747"/>
                  <a:pt x="21952" y="107156"/>
                  <a:pt x="23812" y="107156"/>
                </a:cubicBezTo>
                <a:lnTo>
                  <a:pt x="42676" y="107156"/>
                </a:lnTo>
                <a:cubicBezTo>
                  <a:pt x="45839" y="107156"/>
                  <a:pt x="48853" y="108421"/>
                  <a:pt x="51085" y="110654"/>
                </a:cubicBezTo>
                <a:lnTo>
                  <a:pt x="56034" y="115602"/>
                </a:lnTo>
                <a:cubicBezTo>
                  <a:pt x="58266" y="117835"/>
                  <a:pt x="61280" y="119100"/>
                  <a:pt x="64443" y="119100"/>
                </a:cubicBezTo>
                <a:lnTo>
                  <a:pt x="71400" y="119100"/>
                </a:lnTo>
                <a:cubicBezTo>
                  <a:pt x="77986" y="119100"/>
                  <a:pt x="83307" y="113779"/>
                  <a:pt x="83307" y="107193"/>
                </a:cubicBezTo>
                <a:lnTo>
                  <a:pt x="83307" y="92311"/>
                </a:lnTo>
                <a:cubicBezTo>
                  <a:pt x="83307" y="87362"/>
                  <a:pt x="87288" y="83381"/>
                  <a:pt x="92236" y="83381"/>
                </a:cubicBezTo>
                <a:cubicBezTo>
                  <a:pt x="97185" y="83381"/>
                  <a:pt x="101166" y="79400"/>
                  <a:pt x="101166" y="74451"/>
                </a:cubicBezTo>
                <a:lnTo>
                  <a:pt x="101166" y="58564"/>
                </a:lnTo>
                <a:cubicBezTo>
                  <a:pt x="101166" y="55401"/>
                  <a:pt x="102431" y="52387"/>
                  <a:pt x="104663" y="50155"/>
                </a:cubicBezTo>
                <a:lnTo>
                  <a:pt x="109612" y="45207"/>
                </a:lnTo>
                <a:cubicBezTo>
                  <a:pt x="111844" y="42974"/>
                  <a:pt x="113109" y="39960"/>
                  <a:pt x="113109" y="36798"/>
                </a:cubicBezTo>
                <a:lnTo>
                  <a:pt x="113109" y="21208"/>
                </a:lnTo>
                <a:cubicBezTo>
                  <a:pt x="113109" y="20762"/>
                  <a:pt x="113072" y="20352"/>
                  <a:pt x="113035" y="19906"/>
                </a:cubicBezTo>
                <a:cubicBezTo>
                  <a:pt x="107305" y="18566"/>
                  <a:pt x="101352" y="17859"/>
                  <a:pt x="95250" y="17859"/>
                </a:cubicBezTo>
                <a:cubicBezTo>
                  <a:pt x="52499" y="17859"/>
                  <a:pt x="17859" y="52499"/>
                  <a:pt x="17859" y="95250"/>
                </a:cubicBezTo>
                <a:cubicBezTo>
                  <a:pt x="17859" y="98896"/>
                  <a:pt x="18120" y="102468"/>
                  <a:pt x="18604" y="105966"/>
                </a:cubicBezTo>
                <a:close/>
                <a:moveTo>
                  <a:pt x="168659" y="119844"/>
                </a:moveTo>
                <a:cubicBezTo>
                  <a:pt x="167469" y="119323"/>
                  <a:pt x="166167" y="119063"/>
                  <a:pt x="164753" y="119063"/>
                </a:cubicBezTo>
                <a:lnTo>
                  <a:pt x="160734" y="119063"/>
                </a:lnTo>
                <a:cubicBezTo>
                  <a:pt x="157460" y="119063"/>
                  <a:pt x="154781" y="116384"/>
                  <a:pt x="154781" y="113109"/>
                </a:cubicBezTo>
                <a:cubicBezTo>
                  <a:pt x="154781" y="109835"/>
                  <a:pt x="152102" y="107156"/>
                  <a:pt x="148828" y="107156"/>
                </a:cubicBezTo>
                <a:lnTo>
                  <a:pt x="135917" y="107156"/>
                </a:lnTo>
                <a:cubicBezTo>
                  <a:pt x="132755" y="107156"/>
                  <a:pt x="129741" y="108421"/>
                  <a:pt x="127508" y="110654"/>
                </a:cubicBezTo>
                <a:lnTo>
                  <a:pt x="110654" y="127508"/>
                </a:lnTo>
                <a:cubicBezTo>
                  <a:pt x="108421" y="129741"/>
                  <a:pt x="107156" y="132755"/>
                  <a:pt x="107156" y="135917"/>
                </a:cubicBezTo>
                <a:lnTo>
                  <a:pt x="107156" y="142875"/>
                </a:lnTo>
                <a:cubicBezTo>
                  <a:pt x="107156" y="149461"/>
                  <a:pt x="112477" y="154781"/>
                  <a:pt x="119063" y="154781"/>
                </a:cubicBezTo>
                <a:lnTo>
                  <a:pt x="126020" y="154781"/>
                </a:lnTo>
                <a:cubicBezTo>
                  <a:pt x="129183" y="154781"/>
                  <a:pt x="132197" y="156046"/>
                  <a:pt x="134429" y="158279"/>
                </a:cubicBezTo>
                <a:cubicBezTo>
                  <a:pt x="135248" y="159097"/>
                  <a:pt x="136178" y="159804"/>
                  <a:pt x="137145" y="160325"/>
                </a:cubicBezTo>
                <a:cubicBezTo>
                  <a:pt x="151767" y="150875"/>
                  <a:pt x="163004" y="136661"/>
                  <a:pt x="168622" y="119844"/>
                </a:cubicBezTo>
                <a:close/>
                <a:moveTo>
                  <a:pt x="0" y="95250"/>
                </a:moveTo>
                <a:cubicBezTo>
                  <a:pt x="0" y="42680"/>
                  <a:pt x="42680" y="0"/>
                  <a:pt x="95250" y="0"/>
                </a:cubicBezTo>
                <a:cubicBezTo>
                  <a:pt x="147820" y="0"/>
                  <a:pt x="190500" y="42680"/>
                  <a:pt x="190500" y="95250"/>
                </a:cubicBezTo>
                <a:cubicBezTo>
                  <a:pt x="190500" y="147820"/>
                  <a:pt x="147820" y="190500"/>
                  <a:pt x="95250" y="190500"/>
                </a:cubicBezTo>
                <a:cubicBezTo>
                  <a:pt x="42680" y="190500"/>
                  <a:pt x="0" y="147820"/>
                  <a:pt x="0" y="95250"/>
                </a:cubicBezTo>
                <a:close/>
                <a:moveTo>
                  <a:pt x="47625" y="136922"/>
                </a:moveTo>
                <a:cubicBezTo>
                  <a:pt x="47625" y="140196"/>
                  <a:pt x="50304" y="142875"/>
                  <a:pt x="53578" y="142875"/>
                </a:cubicBezTo>
                <a:lnTo>
                  <a:pt x="65484" y="142875"/>
                </a:lnTo>
                <a:cubicBezTo>
                  <a:pt x="68759" y="142875"/>
                  <a:pt x="71438" y="140196"/>
                  <a:pt x="71438" y="136922"/>
                </a:cubicBezTo>
                <a:cubicBezTo>
                  <a:pt x="71438" y="133648"/>
                  <a:pt x="68759" y="130969"/>
                  <a:pt x="65484" y="130969"/>
                </a:cubicBezTo>
                <a:lnTo>
                  <a:pt x="53578" y="130969"/>
                </a:lnTo>
                <a:cubicBezTo>
                  <a:pt x="50304" y="130969"/>
                  <a:pt x="47625" y="133648"/>
                  <a:pt x="47625" y="136922"/>
                </a:cubicBezTo>
                <a:close/>
                <a:moveTo>
                  <a:pt x="101203" y="95250"/>
                </a:moveTo>
                <a:cubicBezTo>
                  <a:pt x="97929" y="95250"/>
                  <a:pt x="95250" y="97929"/>
                  <a:pt x="95250" y="101203"/>
                </a:cubicBezTo>
                <a:lnTo>
                  <a:pt x="95250" y="113109"/>
                </a:lnTo>
                <a:cubicBezTo>
                  <a:pt x="95250" y="116384"/>
                  <a:pt x="97929" y="119063"/>
                  <a:pt x="101203" y="119063"/>
                </a:cubicBezTo>
                <a:cubicBezTo>
                  <a:pt x="104477" y="119063"/>
                  <a:pt x="107156" y="116384"/>
                  <a:pt x="107156" y="113109"/>
                </a:cubicBezTo>
                <a:lnTo>
                  <a:pt x="107156" y="101203"/>
                </a:lnTo>
                <a:cubicBezTo>
                  <a:pt x="107156" y="97929"/>
                  <a:pt x="104477" y="95250"/>
                  <a:pt x="101203" y="95250"/>
                </a:cubicBezTo>
                <a:close/>
                <a:moveTo>
                  <a:pt x="119063" y="53578"/>
                </a:moveTo>
                <a:lnTo>
                  <a:pt x="119063" y="65484"/>
                </a:lnTo>
                <a:cubicBezTo>
                  <a:pt x="119063" y="68759"/>
                  <a:pt x="121741" y="71438"/>
                  <a:pt x="125016" y="71438"/>
                </a:cubicBezTo>
                <a:cubicBezTo>
                  <a:pt x="128290" y="71438"/>
                  <a:pt x="130969" y="68759"/>
                  <a:pt x="130969" y="65484"/>
                </a:cubicBezTo>
                <a:lnTo>
                  <a:pt x="130969" y="53578"/>
                </a:lnTo>
                <a:cubicBezTo>
                  <a:pt x="130969" y="50304"/>
                  <a:pt x="128290" y="47625"/>
                  <a:pt x="125016" y="47625"/>
                </a:cubicBezTo>
                <a:cubicBezTo>
                  <a:pt x="121741" y="47625"/>
                  <a:pt x="119063" y="50304"/>
                  <a:pt x="119063" y="53578"/>
                </a:cubicBezTo>
                <a:close/>
              </a:path>
            </a:pathLst>
          </a:custGeom>
          <a:solidFill>
            <a:srgbClr val="6366F1"/>
          </a:solidFill>
          <a:ln/>
        </p:spPr>
      </p:sp>
      <p:sp>
        <p:nvSpPr>
          <p:cNvPr id="27" name="Text 25"/>
          <p:cNvSpPr/>
          <p:nvPr/>
        </p:nvSpPr>
        <p:spPr>
          <a:xfrm>
            <a:off x="4973241" y="1775459"/>
            <a:ext cx="12192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Asia-Pacific</a:t>
            </a:r>
            <a:endParaRPr lang="en-US" sz="1600" dirty="0"/>
          </a:p>
        </p:txBody>
      </p:sp>
      <p:sp>
        <p:nvSpPr>
          <p:cNvPr id="28" name="Text 26"/>
          <p:cNvSpPr/>
          <p:nvPr/>
        </p:nvSpPr>
        <p:spPr>
          <a:xfrm>
            <a:off x="4973241" y="2042159"/>
            <a:ext cx="12001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$10.4M Revenue</a:t>
            </a:r>
            <a:endParaRPr lang="en-US" sz="1600" dirty="0"/>
          </a:p>
        </p:txBody>
      </p:sp>
      <p:sp>
        <p:nvSpPr>
          <p:cNvPr id="29" name="Shape 27"/>
          <p:cNvSpPr/>
          <p:nvPr/>
        </p:nvSpPr>
        <p:spPr>
          <a:xfrm>
            <a:off x="4401741" y="2385059"/>
            <a:ext cx="3390900" cy="1219200"/>
          </a:xfrm>
          <a:custGeom>
            <a:avLst/>
            <a:gdLst/>
            <a:ahLst/>
            <a:cxnLst/>
            <a:rect l="l" t="t" r="r" b="b"/>
            <a:pathLst>
              <a:path w="3390900" h="1219200">
                <a:moveTo>
                  <a:pt x="76200" y="0"/>
                </a:moveTo>
                <a:lnTo>
                  <a:pt x="3314700" y="0"/>
                </a:lnTo>
                <a:cubicBezTo>
                  <a:pt x="3356756" y="0"/>
                  <a:pt x="3390900" y="34144"/>
                  <a:pt x="3390900" y="76200"/>
                </a:cubicBezTo>
                <a:lnTo>
                  <a:pt x="3390900" y="1143000"/>
                </a:lnTo>
                <a:cubicBezTo>
                  <a:pt x="3390900" y="1185056"/>
                  <a:pt x="3356756" y="1219200"/>
                  <a:pt x="3314700" y="1219200"/>
                </a:cubicBezTo>
                <a:lnTo>
                  <a:pt x="76200" y="1219200"/>
                </a:lnTo>
                <a:cubicBezTo>
                  <a:pt x="34144" y="1219200"/>
                  <a:pt x="0" y="1185056"/>
                  <a:pt x="0" y="1143000"/>
                </a:cubicBezTo>
                <a:lnTo>
                  <a:pt x="0" y="76200"/>
                </a:lnTo>
                <a:cubicBezTo>
                  <a:pt x="0" y="34144"/>
                  <a:pt x="34144" y="0"/>
                  <a:pt x="76200" y="0"/>
                </a:cubicBezTo>
                <a:close/>
              </a:path>
            </a:pathLst>
          </a:custGeom>
          <a:solidFill>
            <a:srgbClr val="191919"/>
          </a:solidFill>
          <a:ln/>
        </p:spPr>
      </p:sp>
      <p:sp>
        <p:nvSpPr>
          <p:cNvPr id="30" name="Shape 28"/>
          <p:cNvSpPr/>
          <p:nvPr/>
        </p:nvSpPr>
        <p:spPr>
          <a:xfrm>
            <a:off x="4535091" y="2537459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38100" y="95250"/>
                </a:moveTo>
                <a:lnTo>
                  <a:pt x="7293" y="95250"/>
                </a:lnTo>
                <a:cubicBezTo>
                  <a:pt x="-119" y="95250"/>
                  <a:pt x="-4673" y="87184"/>
                  <a:pt x="-863" y="80814"/>
                </a:cubicBezTo>
                <a:lnTo>
                  <a:pt x="14883" y="54560"/>
                </a:lnTo>
                <a:cubicBezTo>
                  <a:pt x="17472" y="50244"/>
                  <a:pt x="22116" y="47625"/>
                  <a:pt x="27146" y="47625"/>
                </a:cubicBezTo>
                <a:lnTo>
                  <a:pt x="55424" y="47625"/>
                </a:lnTo>
                <a:cubicBezTo>
                  <a:pt x="78075" y="9257"/>
                  <a:pt x="111859" y="7322"/>
                  <a:pt x="134451" y="10626"/>
                </a:cubicBezTo>
                <a:cubicBezTo>
                  <a:pt x="138261" y="11192"/>
                  <a:pt x="141238" y="14168"/>
                  <a:pt x="141774" y="17949"/>
                </a:cubicBezTo>
                <a:cubicBezTo>
                  <a:pt x="145078" y="40541"/>
                  <a:pt x="143143" y="74325"/>
                  <a:pt x="104775" y="96976"/>
                </a:cubicBezTo>
                <a:lnTo>
                  <a:pt x="104775" y="125254"/>
                </a:lnTo>
                <a:cubicBezTo>
                  <a:pt x="104775" y="130284"/>
                  <a:pt x="102156" y="134928"/>
                  <a:pt x="97840" y="137517"/>
                </a:cubicBezTo>
                <a:lnTo>
                  <a:pt x="71586" y="153263"/>
                </a:lnTo>
                <a:cubicBezTo>
                  <a:pt x="65246" y="157073"/>
                  <a:pt x="57150" y="152489"/>
                  <a:pt x="57150" y="145107"/>
                </a:cubicBezTo>
                <a:lnTo>
                  <a:pt x="57150" y="114300"/>
                </a:lnTo>
                <a:cubicBezTo>
                  <a:pt x="57150" y="103793"/>
                  <a:pt x="48607" y="95250"/>
                  <a:pt x="38100" y="95250"/>
                </a:cubicBezTo>
                <a:lnTo>
                  <a:pt x="38070" y="95250"/>
                </a:lnTo>
                <a:close/>
                <a:moveTo>
                  <a:pt x="119062" y="47625"/>
                </a:moveTo>
                <a:cubicBezTo>
                  <a:pt x="119062" y="39740"/>
                  <a:pt x="112660" y="33338"/>
                  <a:pt x="104775" y="33338"/>
                </a:cubicBezTo>
                <a:cubicBezTo>
                  <a:pt x="96890" y="33338"/>
                  <a:pt x="90488" y="39740"/>
                  <a:pt x="90488" y="47625"/>
                </a:cubicBezTo>
                <a:cubicBezTo>
                  <a:pt x="90488" y="55510"/>
                  <a:pt x="96890" y="61912"/>
                  <a:pt x="104775" y="61912"/>
                </a:cubicBezTo>
                <a:cubicBezTo>
                  <a:pt x="112660" y="61912"/>
                  <a:pt x="119062" y="55510"/>
                  <a:pt x="119062" y="47625"/>
                </a:cubicBezTo>
                <a:close/>
              </a:path>
            </a:pathLst>
          </a:custGeom>
          <a:solidFill>
            <a:srgbClr val="6366F1"/>
          </a:solidFill>
          <a:ln/>
        </p:spPr>
      </p:sp>
      <p:sp>
        <p:nvSpPr>
          <p:cNvPr id="31" name="Text 29"/>
          <p:cNvSpPr/>
          <p:nvPr/>
        </p:nvSpPr>
        <p:spPr>
          <a:xfrm>
            <a:off x="4782741" y="2499359"/>
            <a:ext cx="13906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Exceptional Growth</a:t>
            </a:r>
            <a:endParaRPr lang="en-US" sz="1600" dirty="0"/>
          </a:p>
        </p:txBody>
      </p:sp>
      <p:sp>
        <p:nvSpPr>
          <p:cNvPr id="32" name="Text 30"/>
          <p:cNvSpPr/>
          <p:nvPr/>
        </p:nvSpPr>
        <p:spPr>
          <a:xfrm>
            <a:off x="4516041" y="2766059"/>
            <a:ext cx="32766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6366F1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+28%</a:t>
            </a:r>
            <a:endParaRPr lang="en-US" sz="1600" dirty="0"/>
          </a:p>
        </p:txBody>
      </p:sp>
      <p:sp>
        <p:nvSpPr>
          <p:cNvPr id="33" name="Text 31"/>
          <p:cNvSpPr/>
          <p:nvPr/>
        </p:nvSpPr>
        <p:spPr>
          <a:xfrm>
            <a:off x="4516041" y="3108843"/>
            <a:ext cx="3228975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Highest growth rate driven by strategic partnerships with regional distributors and market expansion</a:t>
            </a:r>
            <a:endParaRPr lang="en-US" sz="1600" dirty="0"/>
          </a:p>
        </p:txBody>
      </p:sp>
      <p:sp>
        <p:nvSpPr>
          <p:cNvPr id="34" name="Shape 32"/>
          <p:cNvSpPr/>
          <p:nvPr/>
        </p:nvSpPr>
        <p:spPr>
          <a:xfrm>
            <a:off x="4401741" y="3718443"/>
            <a:ext cx="3390900" cy="1181100"/>
          </a:xfrm>
          <a:custGeom>
            <a:avLst/>
            <a:gdLst/>
            <a:ahLst/>
            <a:cxnLst/>
            <a:rect l="l" t="t" r="r" b="b"/>
            <a:pathLst>
              <a:path w="3390900" h="1181100">
                <a:moveTo>
                  <a:pt x="76205" y="0"/>
                </a:moveTo>
                <a:lnTo>
                  <a:pt x="3314695" y="0"/>
                </a:lnTo>
                <a:cubicBezTo>
                  <a:pt x="3356754" y="0"/>
                  <a:pt x="3390900" y="34146"/>
                  <a:pt x="3390900" y="76205"/>
                </a:cubicBezTo>
                <a:lnTo>
                  <a:pt x="3390900" y="1104895"/>
                </a:lnTo>
                <a:cubicBezTo>
                  <a:pt x="3390900" y="1146982"/>
                  <a:pt x="3356782" y="1181100"/>
                  <a:pt x="3314695" y="1181100"/>
                </a:cubicBezTo>
                <a:lnTo>
                  <a:pt x="76205" y="1181100"/>
                </a:lnTo>
                <a:cubicBezTo>
                  <a:pt x="34146" y="1181100"/>
                  <a:pt x="0" y="1146954"/>
                  <a:pt x="0" y="1104895"/>
                </a:cubicBezTo>
                <a:lnTo>
                  <a:pt x="0" y="76205"/>
                </a:lnTo>
                <a:cubicBezTo>
                  <a:pt x="0" y="34146"/>
                  <a:pt x="34146" y="0"/>
                  <a:pt x="76205" y="0"/>
                </a:cubicBezTo>
                <a:close/>
              </a:path>
            </a:pathLst>
          </a:custGeom>
          <a:solidFill>
            <a:srgbClr val="191919"/>
          </a:solidFill>
          <a:ln/>
        </p:spPr>
      </p:sp>
      <p:sp>
        <p:nvSpPr>
          <p:cNvPr id="35" name="Shape 33"/>
          <p:cNvSpPr/>
          <p:nvPr/>
        </p:nvSpPr>
        <p:spPr>
          <a:xfrm>
            <a:off x="4525566" y="3870843"/>
            <a:ext cx="171450" cy="152400"/>
          </a:xfrm>
          <a:custGeom>
            <a:avLst/>
            <a:gdLst/>
            <a:ahLst/>
            <a:cxnLst/>
            <a:rect l="l" t="t" r="r" b="b"/>
            <a:pathLst>
              <a:path w="171450" h="152400">
                <a:moveTo>
                  <a:pt x="80040" y="25360"/>
                </a:moveTo>
                <a:lnTo>
                  <a:pt x="45333" y="63937"/>
                </a:lnTo>
                <a:cubicBezTo>
                  <a:pt x="43964" y="65455"/>
                  <a:pt x="44023" y="67806"/>
                  <a:pt x="45482" y="69265"/>
                </a:cubicBezTo>
                <a:cubicBezTo>
                  <a:pt x="54560" y="78343"/>
                  <a:pt x="69294" y="78343"/>
                  <a:pt x="78373" y="69265"/>
                </a:cubicBezTo>
                <a:lnTo>
                  <a:pt x="87838" y="59799"/>
                </a:lnTo>
                <a:cubicBezTo>
                  <a:pt x="89089" y="58549"/>
                  <a:pt x="90666" y="57864"/>
                  <a:pt x="92273" y="57745"/>
                </a:cubicBezTo>
                <a:cubicBezTo>
                  <a:pt x="94298" y="57567"/>
                  <a:pt x="96381" y="58251"/>
                  <a:pt x="97929" y="59799"/>
                </a:cubicBezTo>
                <a:lnTo>
                  <a:pt x="150495" y="111919"/>
                </a:lnTo>
                <a:lnTo>
                  <a:pt x="171450" y="95250"/>
                </a:lnTo>
                <a:lnTo>
                  <a:pt x="171450" y="9525"/>
                </a:lnTo>
                <a:lnTo>
                  <a:pt x="138113" y="28575"/>
                </a:lnTo>
                <a:lnTo>
                  <a:pt x="131028" y="23842"/>
                </a:lnTo>
                <a:cubicBezTo>
                  <a:pt x="126325" y="20717"/>
                  <a:pt x="120819" y="19050"/>
                  <a:pt x="115163" y="19050"/>
                </a:cubicBezTo>
                <a:lnTo>
                  <a:pt x="94208" y="19050"/>
                </a:lnTo>
                <a:cubicBezTo>
                  <a:pt x="93881" y="19050"/>
                  <a:pt x="93524" y="19050"/>
                  <a:pt x="93196" y="19080"/>
                </a:cubicBezTo>
                <a:cubicBezTo>
                  <a:pt x="88166" y="19348"/>
                  <a:pt x="83433" y="21610"/>
                  <a:pt x="80040" y="25360"/>
                </a:cubicBezTo>
                <a:close/>
                <a:moveTo>
                  <a:pt x="34707" y="54382"/>
                </a:moveTo>
                <a:lnTo>
                  <a:pt x="66496" y="19050"/>
                </a:lnTo>
                <a:lnTo>
                  <a:pt x="54709" y="19050"/>
                </a:lnTo>
                <a:cubicBezTo>
                  <a:pt x="47119" y="19050"/>
                  <a:pt x="39856" y="22056"/>
                  <a:pt x="34498" y="27414"/>
                </a:cubicBezTo>
                <a:lnTo>
                  <a:pt x="33338" y="28575"/>
                </a:lnTo>
                <a:lnTo>
                  <a:pt x="0" y="9525"/>
                </a:lnTo>
                <a:lnTo>
                  <a:pt x="0" y="95250"/>
                </a:lnTo>
                <a:lnTo>
                  <a:pt x="46553" y="134035"/>
                </a:lnTo>
                <a:cubicBezTo>
                  <a:pt x="53400" y="139750"/>
                  <a:pt x="62032" y="142875"/>
                  <a:pt x="70931" y="142875"/>
                </a:cubicBezTo>
                <a:lnTo>
                  <a:pt x="75605" y="142875"/>
                </a:lnTo>
                <a:lnTo>
                  <a:pt x="73521" y="140791"/>
                </a:lnTo>
                <a:cubicBezTo>
                  <a:pt x="70723" y="137993"/>
                  <a:pt x="70723" y="133469"/>
                  <a:pt x="73521" y="130701"/>
                </a:cubicBezTo>
                <a:cubicBezTo>
                  <a:pt x="76319" y="127933"/>
                  <a:pt x="80843" y="127903"/>
                  <a:pt x="83612" y="130701"/>
                </a:cubicBezTo>
                <a:lnTo>
                  <a:pt x="95816" y="142905"/>
                </a:lnTo>
                <a:lnTo>
                  <a:pt x="98494" y="142905"/>
                </a:lnTo>
                <a:cubicBezTo>
                  <a:pt x="104180" y="142905"/>
                  <a:pt x="109746" y="141625"/>
                  <a:pt x="114806" y="139244"/>
                </a:cubicBezTo>
                <a:lnTo>
                  <a:pt x="106859" y="131266"/>
                </a:lnTo>
                <a:cubicBezTo>
                  <a:pt x="104061" y="128468"/>
                  <a:pt x="104061" y="123944"/>
                  <a:pt x="106859" y="121176"/>
                </a:cubicBezTo>
                <a:cubicBezTo>
                  <a:pt x="109657" y="118408"/>
                  <a:pt x="114181" y="118378"/>
                  <a:pt x="116949" y="121176"/>
                </a:cubicBezTo>
                <a:lnTo>
                  <a:pt x="126474" y="130701"/>
                </a:lnTo>
                <a:lnTo>
                  <a:pt x="131683" y="125492"/>
                </a:lnTo>
                <a:cubicBezTo>
                  <a:pt x="134332" y="122843"/>
                  <a:pt x="135106" y="119003"/>
                  <a:pt x="133945" y="115639"/>
                </a:cubicBezTo>
                <a:lnTo>
                  <a:pt x="92899" y="74920"/>
                </a:lnTo>
                <a:lnTo>
                  <a:pt x="88463" y="79355"/>
                </a:lnTo>
                <a:cubicBezTo>
                  <a:pt x="73789" y="94030"/>
                  <a:pt x="50036" y="94030"/>
                  <a:pt x="35362" y="79355"/>
                </a:cubicBezTo>
                <a:cubicBezTo>
                  <a:pt x="28515" y="72509"/>
                  <a:pt x="28248" y="61526"/>
                  <a:pt x="34707" y="54352"/>
                </a:cubicBezTo>
                <a:close/>
              </a:path>
            </a:pathLst>
          </a:custGeom>
          <a:solidFill>
            <a:srgbClr val="6366F1"/>
          </a:solidFill>
          <a:ln/>
        </p:spPr>
      </p:sp>
      <p:sp>
        <p:nvSpPr>
          <p:cNvPr id="36" name="Text 34"/>
          <p:cNvSpPr/>
          <p:nvPr/>
        </p:nvSpPr>
        <p:spPr>
          <a:xfrm>
            <a:off x="4782741" y="3832743"/>
            <a:ext cx="14478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Partnership Success</a:t>
            </a:r>
            <a:endParaRPr lang="en-US" sz="1600" dirty="0"/>
          </a:p>
        </p:txBody>
      </p:sp>
      <p:sp>
        <p:nvSpPr>
          <p:cNvPr id="37" name="Text 35"/>
          <p:cNvSpPr/>
          <p:nvPr/>
        </p:nvSpPr>
        <p:spPr>
          <a:xfrm>
            <a:off x="4516041" y="4099443"/>
            <a:ext cx="32480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6366F1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Regional Distributors</a:t>
            </a:r>
            <a:endParaRPr lang="en-US" sz="1600" dirty="0"/>
          </a:p>
        </p:txBody>
      </p:sp>
      <p:sp>
        <p:nvSpPr>
          <p:cNvPr id="38" name="Text 36"/>
          <p:cNvSpPr/>
          <p:nvPr/>
        </p:nvSpPr>
        <p:spPr>
          <a:xfrm>
            <a:off x="4516041" y="4404243"/>
            <a:ext cx="3228975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Successful collaboration with local partners enabling rapid market penetration</a:t>
            </a:r>
            <a:endParaRPr lang="en-US" sz="1600" dirty="0"/>
          </a:p>
        </p:txBody>
      </p:sp>
      <p:sp>
        <p:nvSpPr>
          <p:cNvPr id="39" name="Shape 37"/>
          <p:cNvSpPr/>
          <p:nvPr/>
        </p:nvSpPr>
        <p:spPr>
          <a:xfrm>
            <a:off x="4401741" y="5013843"/>
            <a:ext cx="3390900" cy="1181100"/>
          </a:xfrm>
          <a:custGeom>
            <a:avLst/>
            <a:gdLst/>
            <a:ahLst/>
            <a:cxnLst/>
            <a:rect l="l" t="t" r="r" b="b"/>
            <a:pathLst>
              <a:path w="3390900" h="1181100">
                <a:moveTo>
                  <a:pt x="76205" y="0"/>
                </a:moveTo>
                <a:lnTo>
                  <a:pt x="3314695" y="0"/>
                </a:lnTo>
                <a:cubicBezTo>
                  <a:pt x="3356754" y="0"/>
                  <a:pt x="3390900" y="34146"/>
                  <a:pt x="3390900" y="76205"/>
                </a:cubicBezTo>
                <a:lnTo>
                  <a:pt x="3390900" y="1104895"/>
                </a:lnTo>
                <a:cubicBezTo>
                  <a:pt x="3390900" y="1146982"/>
                  <a:pt x="3356782" y="1181100"/>
                  <a:pt x="3314695" y="1181100"/>
                </a:cubicBezTo>
                <a:lnTo>
                  <a:pt x="76205" y="1181100"/>
                </a:lnTo>
                <a:cubicBezTo>
                  <a:pt x="34146" y="1181100"/>
                  <a:pt x="0" y="1146954"/>
                  <a:pt x="0" y="1104895"/>
                </a:cubicBezTo>
                <a:lnTo>
                  <a:pt x="0" y="76205"/>
                </a:lnTo>
                <a:cubicBezTo>
                  <a:pt x="0" y="34146"/>
                  <a:pt x="34146" y="0"/>
                  <a:pt x="76205" y="0"/>
                </a:cubicBezTo>
                <a:close/>
              </a:path>
            </a:pathLst>
          </a:custGeom>
          <a:solidFill>
            <a:srgbClr val="191919"/>
          </a:solidFill>
          <a:ln/>
        </p:spPr>
      </p:sp>
      <p:sp>
        <p:nvSpPr>
          <p:cNvPr id="40" name="Shape 38"/>
          <p:cNvSpPr/>
          <p:nvPr/>
        </p:nvSpPr>
        <p:spPr>
          <a:xfrm>
            <a:off x="4516041" y="5166243"/>
            <a:ext cx="190500" cy="152400"/>
          </a:xfrm>
          <a:custGeom>
            <a:avLst/>
            <a:gdLst/>
            <a:ahLst/>
            <a:cxnLst/>
            <a:rect l="l" t="t" r="r" b="b"/>
            <a:pathLst>
              <a:path w="190500" h="152400">
                <a:moveTo>
                  <a:pt x="123795" y="62657"/>
                </a:moveTo>
                <a:cubicBezTo>
                  <a:pt x="127427" y="61674"/>
                  <a:pt x="131237" y="63401"/>
                  <a:pt x="132874" y="66764"/>
                </a:cubicBezTo>
                <a:lnTo>
                  <a:pt x="138410" y="77956"/>
                </a:lnTo>
                <a:cubicBezTo>
                  <a:pt x="141476" y="78373"/>
                  <a:pt x="144482" y="79206"/>
                  <a:pt x="147310" y="80367"/>
                </a:cubicBezTo>
                <a:lnTo>
                  <a:pt x="157728" y="73432"/>
                </a:lnTo>
                <a:cubicBezTo>
                  <a:pt x="160853" y="71348"/>
                  <a:pt x="164991" y="71765"/>
                  <a:pt x="167640" y="74414"/>
                </a:cubicBezTo>
                <a:lnTo>
                  <a:pt x="173355" y="80129"/>
                </a:lnTo>
                <a:cubicBezTo>
                  <a:pt x="176004" y="82778"/>
                  <a:pt x="176421" y="86945"/>
                  <a:pt x="174337" y="90041"/>
                </a:cubicBezTo>
                <a:lnTo>
                  <a:pt x="167402" y="100429"/>
                </a:lnTo>
                <a:cubicBezTo>
                  <a:pt x="167967" y="101828"/>
                  <a:pt x="168473" y="103287"/>
                  <a:pt x="168890" y="104805"/>
                </a:cubicBezTo>
                <a:cubicBezTo>
                  <a:pt x="169307" y="106323"/>
                  <a:pt x="169575" y="107811"/>
                  <a:pt x="169783" y="109329"/>
                </a:cubicBezTo>
                <a:lnTo>
                  <a:pt x="181005" y="114866"/>
                </a:lnTo>
                <a:cubicBezTo>
                  <a:pt x="184368" y="116532"/>
                  <a:pt x="186095" y="120342"/>
                  <a:pt x="185112" y="123944"/>
                </a:cubicBezTo>
                <a:lnTo>
                  <a:pt x="183029" y="131743"/>
                </a:lnTo>
                <a:cubicBezTo>
                  <a:pt x="182047" y="135344"/>
                  <a:pt x="178683" y="137785"/>
                  <a:pt x="174933" y="137547"/>
                </a:cubicBezTo>
                <a:lnTo>
                  <a:pt x="162431" y="136743"/>
                </a:lnTo>
                <a:cubicBezTo>
                  <a:pt x="160556" y="139154"/>
                  <a:pt x="158383" y="141387"/>
                  <a:pt x="155912" y="143292"/>
                </a:cubicBezTo>
                <a:lnTo>
                  <a:pt x="156716" y="155764"/>
                </a:lnTo>
                <a:cubicBezTo>
                  <a:pt x="156954" y="159514"/>
                  <a:pt x="154513" y="162907"/>
                  <a:pt x="150912" y="163860"/>
                </a:cubicBezTo>
                <a:lnTo>
                  <a:pt x="143113" y="165943"/>
                </a:lnTo>
                <a:cubicBezTo>
                  <a:pt x="139482" y="166926"/>
                  <a:pt x="135701" y="165199"/>
                  <a:pt x="134035" y="161836"/>
                </a:cubicBezTo>
                <a:lnTo>
                  <a:pt x="128498" y="150644"/>
                </a:lnTo>
                <a:cubicBezTo>
                  <a:pt x="125432" y="150227"/>
                  <a:pt x="122426" y="149394"/>
                  <a:pt x="119598" y="148233"/>
                </a:cubicBezTo>
                <a:lnTo>
                  <a:pt x="109180" y="155168"/>
                </a:lnTo>
                <a:cubicBezTo>
                  <a:pt x="106055" y="157252"/>
                  <a:pt x="101918" y="156835"/>
                  <a:pt x="99268" y="154186"/>
                </a:cubicBezTo>
                <a:lnTo>
                  <a:pt x="93553" y="148471"/>
                </a:lnTo>
                <a:cubicBezTo>
                  <a:pt x="90904" y="145822"/>
                  <a:pt x="90488" y="141684"/>
                  <a:pt x="92571" y="138559"/>
                </a:cubicBezTo>
                <a:lnTo>
                  <a:pt x="99506" y="128141"/>
                </a:lnTo>
                <a:cubicBezTo>
                  <a:pt x="98941" y="126742"/>
                  <a:pt x="98435" y="125284"/>
                  <a:pt x="98018" y="123765"/>
                </a:cubicBezTo>
                <a:cubicBezTo>
                  <a:pt x="97601" y="122247"/>
                  <a:pt x="97334" y="120729"/>
                  <a:pt x="97125" y="119241"/>
                </a:cubicBezTo>
                <a:lnTo>
                  <a:pt x="85904" y="113705"/>
                </a:lnTo>
                <a:cubicBezTo>
                  <a:pt x="82540" y="112038"/>
                  <a:pt x="80843" y="108228"/>
                  <a:pt x="81796" y="104626"/>
                </a:cubicBezTo>
                <a:lnTo>
                  <a:pt x="83880" y="96828"/>
                </a:lnTo>
                <a:cubicBezTo>
                  <a:pt x="84862" y="93226"/>
                  <a:pt x="88225" y="90785"/>
                  <a:pt x="91976" y="91023"/>
                </a:cubicBezTo>
                <a:lnTo>
                  <a:pt x="104448" y="91827"/>
                </a:lnTo>
                <a:cubicBezTo>
                  <a:pt x="106323" y="89416"/>
                  <a:pt x="108496" y="87184"/>
                  <a:pt x="110966" y="85279"/>
                </a:cubicBezTo>
                <a:lnTo>
                  <a:pt x="110163" y="72836"/>
                </a:lnTo>
                <a:cubicBezTo>
                  <a:pt x="109924" y="69086"/>
                  <a:pt x="112365" y="65693"/>
                  <a:pt x="115967" y="64740"/>
                </a:cubicBezTo>
                <a:lnTo>
                  <a:pt x="123765" y="62657"/>
                </a:lnTo>
                <a:close/>
                <a:moveTo>
                  <a:pt x="133469" y="101203"/>
                </a:moveTo>
                <a:cubicBezTo>
                  <a:pt x="126241" y="101211"/>
                  <a:pt x="120379" y="107087"/>
                  <a:pt x="120387" y="114315"/>
                </a:cubicBezTo>
                <a:cubicBezTo>
                  <a:pt x="120395" y="121543"/>
                  <a:pt x="126270" y="127405"/>
                  <a:pt x="133499" y="127397"/>
                </a:cubicBezTo>
                <a:cubicBezTo>
                  <a:pt x="140727" y="127389"/>
                  <a:pt x="146589" y="121513"/>
                  <a:pt x="146581" y="114285"/>
                </a:cubicBezTo>
                <a:cubicBezTo>
                  <a:pt x="146573" y="107057"/>
                  <a:pt x="140697" y="101195"/>
                  <a:pt x="133469" y="101203"/>
                </a:cubicBezTo>
                <a:close/>
                <a:moveTo>
                  <a:pt x="66943" y="-13543"/>
                </a:moveTo>
                <a:lnTo>
                  <a:pt x="74741" y="-11460"/>
                </a:lnTo>
                <a:cubicBezTo>
                  <a:pt x="78343" y="-10477"/>
                  <a:pt x="80784" y="-7084"/>
                  <a:pt x="80546" y="-3364"/>
                </a:cubicBezTo>
                <a:lnTo>
                  <a:pt x="79742" y="9079"/>
                </a:lnTo>
                <a:cubicBezTo>
                  <a:pt x="82213" y="10984"/>
                  <a:pt x="84386" y="13186"/>
                  <a:pt x="86261" y="15627"/>
                </a:cubicBezTo>
                <a:lnTo>
                  <a:pt x="98762" y="14823"/>
                </a:lnTo>
                <a:cubicBezTo>
                  <a:pt x="102483" y="14585"/>
                  <a:pt x="105876" y="17026"/>
                  <a:pt x="106859" y="20628"/>
                </a:cubicBezTo>
                <a:lnTo>
                  <a:pt x="108942" y="28426"/>
                </a:lnTo>
                <a:cubicBezTo>
                  <a:pt x="109895" y="32028"/>
                  <a:pt x="108198" y="35838"/>
                  <a:pt x="104835" y="37505"/>
                </a:cubicBezTo>
                <a:lnTo>
                  <a:pt x="93613" y="43041"/>
                </a:lnTo>
                <a:cubicBezTo>
                  <a:pt x="93405" y="44559"/>
                  <a:pt x="93107" y="46077"/>
                  <a:pt x="92720" y="47565"/>
                </a:cubicBezTo>
                <a:cubicBezTo>
                  <a:pt x="92333" y="49054"/>
                  <a:pt x="91797" y="50542"/>
                  <a:pt x="91232" y="51941"/>
                </a:cubicBezTo>
                <a:lnTo>
                  <a:pt x="98167" y="62359"/>
                </a:lnTo>
                <a:cubicBezTo>
                  <a:pt x="100251" y="65484"/>
                  <a:pt x="99834" y="69622"/>
                  <a:pt x="97185" y="72271"/>
                </a:cubicBezTo>
                <a:lnTo>
                  <a:pt x="91470" y="77986"/>
                </a:lnTo>
                <a:cubicBezTo>
                  <a:pt x="88821" y="80635"/>
                  <a:pt x="84683" y="81052"/>
                  <a:pt x="81558" y="78968"/>
                </a:cubicBezTo>
                <a:lnTo>
                  <a:pt x="71140" y="72033"/>
                </a:lnTo>
                <a:cubicBezTo>
                  <a:pt x="68312" y="73194"/>
                  <a:pt x="65306" y="74027"/>
                  <a:pt x="62240" y="74444"/>
                </a:cubicBezTo>
                <a:lnTo>
                  <a:pt x="56704" y="85636"/>
                </a:lnTo>
                <a:cubicBezTo>
                  <a:pt x="55037" y="88999"/>
                  <a:pt x="51227" y="90696"/>
                  <a:pt x="47625" y="89743"/>
                </a:cubicBezTo>
                <a:lnTo>
                  <a:pt x="39826" y="87660"/>
                </a:lnTo>
                <a:cubicBezTo>
                  <a:pt x="36195" y="86678"/>
                  <a:pt x="33784" y="83284"/>
                  <a:pt x="34022" y="79564"/>
                </a:cubicBezTo>
                <a:lnTo>
                  <a:pt x="34826" y="67092"/>
                </a:lnTo>
                <a:cubicBezTo>
                  <a:pt x="32355" y="65187"/>
                  <a:pt x="30182" y="62984"/>
                  <a:pt x="28307" y="60543"/>
                </a:cubicBezTo>
                <a:lnTo>
                  <a:pt x="15806" y="61347"/>
                </a:lnTo>
                <a:cubicBezTo>
                  <a:pt x="12085" y="61585"/>
                  <a:pt x="8692" y="59144"/>
                  <a:pt x="7709" y="55543"/>
                </a:cubicBezTo>
                <a:lnTo>
                  <a:pt x="5626" y="47744"/>
                </a:lnTo>
                <a:cubicBezTo>
                  <a:pt x="4673" y="44142"/>
                  <a:pt x="6370" y="40332"/>
                  <a:pt x="9733" y="38666"/>
                </a:cubicBezTo>
                <a:lnTo>
                  <a:pt x="20955" y="33129"/>
                </a:lnTo>
                <a:cubicBezTo>
                  <a:pt x="21163" y="31611"/>
                  <a:pt x="21461" y="30123"/>
                  <a:pt x="21848" y="28605"/>
                </a:cubicBezTo>
                <a:cubicBezTo>
                  <a:pt x="22265" y="27087"/>
                  <a:pt x="22741" y="25628"/>
                  <a:pt x="23336" y="24229"/>
                </a:cubicBezTo>
                <a:lnTo>
                  <a:pt x="16401" y="13841"/>
                </a:lnTo>
                <a:cubicBezTo>
                  <a:pt x="14317" y="10716"/>
                  <a:pt x="14734" y="6578"/>
                  <a:pt x="17383" y="3929"/>
                </a:cubicBezTo>
                <a:lnTo>
                  <a:pt x="23098" y="-1786"/>
                </a:lnTo>
                <a:cubicBezTo>
                  <a:pt x="25747" y="-4435"/>
                  <a:pt x="29885" y="-4852"/>
                  <a:pt x="33010" y="-2768"/>
                </a:cubicBezTo>
                <a:lnTo>
                  <a:pt x="43428" y="4167"/>
                </a:lnTo>
                <a:cubicBezTo>
                  <a:pt x="46256" y="3006"/>
                  <a:pt x="49262" y="2173"/>
                  <a:pt x="52328" y="1756"/>
                </a:cubicBezTo>
                <a:lnTo>
                  <a:pt x="57864" y="-9436"/>
                </a:lnTo>
                <a:cubicBezTo>
                  <a:pt x="59531" y="-12799"/>
                  <a:pt x="63311" y="-14496"/>
                  <a:pt x="66943" y="-13543"/>
                </a:cubicBezTo>
                <a:close/>
                <a:moveTo>
                  <a:pt x="57269" y="25003"/>
                </a:moveTo>
                <a:cubicBezTo>
                  <a:pt x="50041" y="25003"/>
                  <a:pt x="44172" y="30872"/>
                  <a:pt x="44172" y="38100"/>
                </a:cubicBezTo>
                <a:cubicBezTo>
                  <a:pt x="44172" y="45328"/>
                  <a:pt x="50041" y="51197"/>
                  <a:pt x="57269" y="51197"/>
                </a:cubicBezTo>
                <a:cubicBezTo>
                  <a:pt x="64497" y="51197"/>
                  <a:pt x="70366" y="45328"/>
                  <a:pt x="70366" y="38100"/>
                </a:cubicBezTo>
                <a:cubicBezTo>
                  <a:pt x="70366" y="30872"/>
                  <a:pt x="64497" y="25003"/>
                  <a:pt x="57269" y="25003"/>
                </a:cubicBezTo>
                <a:close/>
              </a:path>
            </a:pathLst>
          </a:custGeom>
          <a:solidFill>
            <a:srgbClr val="6366F1"/>
          </a:solidFill>
          <a:ln/>
        </p:spPr>
      </p:sp>
      <p:sp>
        <p:nvSpPr>
          <p:cNvPr id="41" name="Text 39"/>
          <p:cNvSpPr/>
          <p:nvPr/>
        </p:nvSpPr>
        <p:spPr>
          <a:xfrm>
            <a:off x="4782741" y="5128143"/>
            <a:ext cx="14478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Product Localization</a:t>
            </a:r>
            <a:endParaRPr lang="en-US" sz="1600" dirty="0"/>
          </a:p>
        </p:txBody>
      </p:sp>
      <p:sp>
        <p:nvSpPr>
          <p:cNvPr id="42" name="Text 40"/>
          <p:cNvSpPr/>
          <p:nvPr/>
        </p:nvSpPr>
        <p:spPr>
          <a:xfrm>
            <a:off x="4516041" y="5394843"/>
            <a:ext cx="32480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6366F1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Customized Solutions</a:t>
            </a:r>
            <a:endParaRPr lang="en-US" sz="1600" dirty="0"/>
          </a:p>
        </p:txBody>
      </p:sp>
      <p:sp>
        <p:nvSpPr>
          <p:cNvPr id="43" name="Text 41"/>
          <p:cNvSpPr/>
          <p:nvPr/>
        </p:nvSpPr>
        <p:spPr>
          <a:xfrm>
            <a:off x="4516041" y="5699643"/>
            <a:ext cx="3228975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Tailored product offerings meeting regional market requirements</a:t>
            </a:r>
            <a:endParaRPr lang="en-US" sz="1600" dirty="0"/>
          </a:p>
        </p:txBody>
      </p:sp>
      <p:sp>
        <p:nvSpPr>
          <p:cNvPr id="44" name="Shape 42"/>
          <p:cNvSpPr/>
          <p:nvPr/>
        </p:nvSpPr>
        <p:spPr>
          <a:xfrm>
            <a:off x="4401741" y="6351032"/>
            <a:ext cx="3390900" cy="7620"/>
          </a:xfrm>
          <a:custGeom>
            <a:avLst/>
            <a:gdLst/>
            <a:ahLst/>
            <a:cxnLst/>
            <a:rect l="l" t="t" r="r" b="b"/>
            <a:pathLst>
              <a:path w="3390900" h="7620">
                <a:moveTo>
                  <a:pt x="0" y="0"/>
                </a:moveTo>
                <a:lnTo>
                  <a:pt x="3390900" y="0"/>
                </a:lnTo>
                <a:lnTo>
                  <a:pt x="3390900" y="7620"/>
                </a:lnTo>
                <a:lnTo>
                  <a:pt x="0" y="7620"/>
                </a:lnTo>
                <a:lnTo>
                  <a:pt x="0" y="0"/>
                </a:lnTo>
                <a:close/>
              </a:path>
            </a:pathLst>
          </a:custGeom>
          <a:solidFill>
            <a:srgbClr val="333333"/>
          </a:solidFill>
          <a:ln/>
        </p:spPr>
      </p:sp>
      <p:sp>
        <p:nvSpPr>
          <p:cNvPr id="45" name="Shape 43"/>
          <p:cNvSpPr/>
          <p:nvPr/>
        </p:nvSpPr>
        <p:spPr>
          <a:xfrm>
            <a:off x="4437459" y="6497720"/>
            <a:ext cx="100013" cy="133350"/>
          </a:xfrm>
          <a:custGeom>
            <a:avLst/>
            <a:gdLst/>
            <a:ahLst/>
            <a:cxnLst/>
            <a:rect l="l" t="t" r="r" b="b"/>
            <a:pathLst>
              <a:path w="100013" h="133350">
                <a:moveTo>
                  <a:pt x="76286" y="100013"/>
                </a:moveTo>
                <a:cubicBezTo>
                  <a:pt x="78187" y="94204"/>
                  <a:pt x="81989" y="88943"/>
                  <a:pt x="86287" y="84412"/>
                </a:cubicBezTo>
                <a:cubicBezTo>
                  <a:pt x="94804" y="75452"/>
                  <a:pt x="100012" y="63341"/>
                  <a:pt x="100012" y="50006"/>
                </a:cubicBezTo>
                <a:cubicBezTo>
                  <a:pt x="100012" y="22399"/>
                  <a:pt x="77614" y="0"/>
                  <a:pt x="50006" y="0"/>
                </a:cubicBezTo>
                <a:cubicBezTo>
                  <a:pt x="22399" y="0"/>
                  <a:pt x="0" y="22399"/>
                  <a:pt x="0" y="50006"/>
                </a:cubicBezTo>
                <a:cubicBezTo>
                  <a:pt x="0" y="63341"/>
                  <a:pt x="5209" y="75452"/>
                  <a:pt x="13726" y="84412"/>
                </a:cubicBezTo>
                <a:cubicBezTo>
                  <a:pt x="18023" y="88943"/>
                  <a:pt x="21852" y="94204"/>
                  <a:pt x="23727" y="100013"/>
                </a:cubicBezTo>
                <a:lnTo>
                  <a:pt x="76260" y="100013"/>
                </a:lnTo>
                <a:close/>
                <a:moveTo>
                  <a:pt x="75009" y="112514"/>
                </a:moveTo>
                <a:lnTo>
                  <a:pt x="25003" y="112514"/>
                </a:lnTo>
                <a:lnTo>
                  <a:pt x="25003" y="116681"/>
                </a:lnTo>
                <a:cubicBezTo>
                  <a:pt x="25003" y="128193"/>
                  <a:pt x="34327" y="137517"/>
                  <a:pt x="45839" y="137517"/>
                </a:cubicBezTo>
                <a:lnTo>
                  <a:pt x="54173" y="137517"/>
                </a:lnTo>
                <a:cubicBezTo>
                  <a:pt x="65685" y="137517"/>
                  <a:pt x="75009" y="128193"/>
                  <a:pt x="75009" y="116681"/>
                </a:cubicBezTo>
                <a:lnTo>
                  <a:pt x="75009" y="112514"/>
                </a:lnTo>
                <a:close/>
                <a:moveTo>
                  <a:pt x="47923" y="29170"/>
                </a:moveTo>
                <a:cubicBezTo>
                  <a:pt x="37557" y="29170"/>
                  <a:pt x="29170" y="37557"/>
                  <a:pt x="29170" y="47923"/>
                </a:cubicBezTo>
                <a:cubicBezTo>
                  <a:pt x="29170" y="51387"/>
                  <a:pt x="26384" y="54173"/>
                  <a:pt x="22920" y="54173"/>
                </a:cubicBezTo>
                <a:cubicBezTo>
                  <a:pt x="19456" y="54173"/>
                  <a:pt x="16669" y="51387"/>
                  <a:pt x="16669" y="47923"/>
                </a:cubicBezTo>
                <a:cubicBezTo>
                  <a:pt x="16669" y="30655"/>
                  <a:pt x="30655" y="16669"/>
                  <a:pt x="47923" y="16669"/>
                </a:cubicBezTo>
                <a:cubicBezTo>
                  <a:pt x="51387" y="16669"/>
                  <a:pt x="54173" y="19456"/>
                  <a:pt x="54173" y="22920"/>
                </a:cubicBezTo>
                <a:cubicBezTo>
                  <a:pt x="54173" y="26384"/>
                  <a:pt x="51387" y="29170"/>
                  <a:pt x="47923" y="29170"/>
                </a:cubicBezTo>
                <a:close/>
              </a:path>
            </a:pathLst>
          </a:custGeom>
          <a:solidFill>
            <a:srgbClr val="6366F1"/>
          </a:solidFill>
          <a:ln/>
        </p:spPr>
      </p:sp>
      <p:sp>
        <p:nvSpPr>
          <p:cNvPr id="46" name="Text 44"/>
          <p:cNvSpPr/>
          <p:nvPr/>
        </p:nvSpPr>
        <p:spPr>
          <a:xfrm>
            <a:off x="4644628" y="6469145"/>
            <a:ext cx="28003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Fastest growing region with strong momentum</a:t>
            </a:r>
            <a:endParaRPr lang="en-US" sz="1600" dirty="0"/>
          </a:p>
        </p:txBody>
      </p:sp>
      <p:sp>
        <p:nvSpPr>
          <p:cNvPr id="47" name="Shape 45"/>
          <p:cNvSpPr/>
          <p:nvPr/>
        </p:nvSpPr>
        <p:spPr>
          <a:xfrm>
            <a:off x="8106371" y="1619251"/>
            <a:ext cx="3703320" cy="5198745"/>
          </a:xfrm>
          <a:custGeom>
            <a:avLst/>
            <a:gdLst/>
            <a:ahLst/>
            <a:cxnLst/>
            <a:rect l="l" t="t" r="r" b="b"/>
            <a:pathLst>
              <a:path w="3703320" h="5198745">
                <a:moveTo>
                  <a:pt x="76214" y="0"/>
                </a:moveTo>
                <a:lnTo>
                  <a:pt x="3627106" y="0"/>
                </a:lnTo>
                <a:cubicBezTo>
                  <a:pt x="3669198" y="0"/>
                  <a:pt x="3703320" y="34122"/>
                  <a:pt x="3703320" y="76214"/>
                </a:cubicBezTo>
                <a:lnTo>
                  <a:pt x="3703320" y="5122531"/>
                </a:lnTo>
                <a:cubicBezTo>
                  <a:pt x="3703320" y="5164623"/>
                  <a:pt x="3669198" y="5198745"/>
                  <a:pt x="3627106" y="5198745"/>
                </a:cubicBezTo>
                <a:lnTo>
                  <a:pt x="76214" y="5198745"/>
                </a:lnTo>
                <a:cubicBezTo>
                  <a:pt x="34122" y="5198745"/>
                  <a:pt x="0" y="5164623"/>
                  <a:pt x="0" y="5122531"/>
                </a:cubicBezTo>
                <a:lnTo>
                  <a:pt x="0" y="76214"/>
                </a:lnTo>
                <a:cubicBezTo>
                  <a:pt x="0" y="34150"/>
                  <a:pt x="34150" y="0"/>
                  <a:pt x="76214" y="0"/>
                </a:cubicBezTo>
                <a:close/>
              </a:path>
            </a:pathLst>
          </a:custGeom>
          <a:solidFill>
            <a:srgbClr val="262626"/>
          </a:solidFill>
          <a:ln w="10160">
            <a:solidFill>
              <a:srgbClr val="333333"/>
            </a:solidFill>
            <a:prstDash val="solid"/>
          </a:ln>
        </p:spPr>
      </p:sp>
      <p:sp>
        <p:nvSpPr>
          <p:cNvPr id="48" name="Shape 46"/>
          <p:cNvSpPr/>
          <p:nvPr/>
        </p:nvSpPr>
        <p:spPr>
          <a:xfrm>
            <a:off x="8262581" y="1794509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76202" y="0"/>
                </a:moveTo>
                <a:lnTo>
                  <a:pt x="380998" y="0"/>
                </a:lnTo>
                <a:cubicBezTo>
                  <a:pt x="423055" y="0"/>
                  <a:pt x="457200" y="34145"/>
                  <a:pt x="457200" y="76202"/>
                </a:cubicBezTo>
                <a:lnTo>
                  <a:pt x="457200" y="380998"/>
                </a:lnTo>
                <a:cubicBezTo>
                  <a:pt x="457200" y="423055"/>
                  <a:pt x="423055" y="457200"/>
                  <a:pt x="380998" y="457200"/>
                </a:cubicBezTo>
                <a:lnTo>
                  <a:pt x="76202" y="457200"/>
                </a:lnTo>
                <a:cubicBezTo>
                  <a:pt x="34145" y="457200"/>
                  <a:pt x="0" y="423055"/>
                  <a:pt x="0" y="380998"/>
                </a:cubicBezTo>
                <a:lnTo>
                  <a:pt x="0" y="76202"/>
                </a:lnTo>
                <a:cubicBezTo>
                  <a:pt x="0" y="34145"/>
                  <a:pt x="34145" y="0"/>
                  <a:pt x="76202" y="0"/>
                </a:cubicBezTo>
                <a:close/>
              </a:path>
            </a:pathLst>
          </a:custGeom>
          <a:solidFill>
            <a:srgbClr val="6366F1">
              <a:alpha val="20000"/>
            </a:srgbClr>
          </a:solidFill>
          <a:ln/>
        </p:spPr>
      </p:sp>
      <p:sp>
        <p:nvSpPr>
          <p:cNvPr id="49" name="Shape 47"/>
          <p:cNvSpPr/>
          <p:nvPr/>
        </p:nvSpPr>
        <p:spPr>
          <a:xfrm>
            <a:off x="8395931" y="1927859"/>
            <a:ext cx="190500" cy="190500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95324" y="17859"/>
                </a:moveTo>
                <a:cubicBezTo>
                  <a:pt x="138038" y="17897"/>
                  <a:pt x="172641" y="52536"/>
                  <a:pt x="172641" y="95250"/>
                </a:cubicBezTo>
                <a:cubicBezTo>
                  <a:pt x="172641" y="103473"/>
                  <a:pt x="171376" y="111398"/>
                  <a:pt x="168994" y="118839"/>
                </a:cubicBezTo>
                <a:cubicBezTo>
                  <a:pt x="168250" y="118988"/>
                  <a:pt x="167469" y="119063"/>
                  <a:pt x="166688" y="119063"/>
                </a:cubicBezTo>
                <a:lnTo>
                  <a:pt x="165683" y="119063"/>
                </a:lnTo>
                <a:cubicBezTo>
                  <a:pt x="162520" y="119063"/>
                  <a:pt x="159507" y="117797"/>
                  <a:pt x="157274" y="115565"/>
                </a:cubicBezTo>
                <a:lnTo>
                  <a:pt x="146372" y="104663"/>
                </a:lnTo>
                <a:cubicBezTo>
                  <a:pt x="144140" y="102431"/>
                  <a:pt x="142875" y="99417"/>
                  <a:pt x="142875" y="96255"/>
                </a:cubicBezTo>
                <a:lnTo>
                  <a:pt x="142875" y="77391"/>
                </a:lnTo>
                <a:cubicBezTo>
                  <a:pt x="142875" y="74116"/>
                  <a:pt x="145554" y="71438"/>
                  <a:pt x="148828" y="71438"/>
                </a:cubicBezTo>
                <a:cubicBezTo>
                  <a:pt x="152102" y="71438"/>
                  <a:pt x="154781" y="68759"/>
                  <a:pt x="154781" y="65484"/>
                </a:cubicBezTo>
                <a:cubicBezTo>
                  <a:pt x="154781" y="62210"/>
                  <a:pt x="152102" y="59531"/>
                  <a:pt x="148828" y="59531"/>
                </a:cubicBezTo>
                <a:lnTo>
                  <a:pt x="139898" y="59531"/>
                </a:lnTo>
                <a:cubicBezTo>
                  <a:pt x="134950" y="59531"/>
                  <a:pt x="130969" y="63512"/>
                  <a:pt x="130969" y="68461"/>
                </a:cubicBezTo>
                <a:cubicBezTo>
                  <a:pt x="130969" y="73409"/>
                  <a:pt x="126988" y="77391"/>
                  <a:pt x="122039" y="77391"/>
                </a:cubicBezTo>
                <a:lnTo>
                  <a:pt x="101203" y="77391"/>
                </a:lnTo>
                <a:cubicBezTo>
                  <a:pt x="97929" y="77391"/>
                  <a:pt x="95250" y="80070"/>
                  <a:pt x="95250" y="83344"/>
                </a:cubicBezTo>
                <a:cubicBezTo>
                  <a:pt x="95250" y="86618"/>
                  <a:pt x="92571" y="89297"/>
                  <a:pt x="89297" y="89297"/>
                </a:cubicBezTo>
                <a:lnTo>
                  <a:pt x="79846" y="89297"/>
                </a:lnTo>
                <a:cubicBezTo>
                  <a:pt x="75195" y="89297"/>
                  <a:pt x="71438" y="85539"/>
                  <a:pt x="71438" y="80888"/>
                </a:cubicBezTo>
                <a:cubicBezTo>
                  <a:pt x="71438" y="78656"/>
                  <a:pt x="72330" y="76498"/>
                  <a:pt x="73893" y="74935"/>
                </a:cubicBezTo>
                <a:lnTo>
                  <a:pt x="99975" y="48853"/>
                </a:lnTo>
                <a:cubicBezTo>
                  <a:pt x="100757" y="48071"/>
                  <a:pt x="101203" y="46992"/>
                  <a:pt x="101203" y="45876"/>
                </a:cubicBezTo>
                <a:cubicBezTo>
                  <a:pt x="101203" y="43569"/>
                  <a:pt x="99306" y="41672"/>
                  <a:pt x="96999" y="41672"/>
                </a:cubicBezTo>
                <a:lnTo>
                  <a:pt x="91753" y="41672"/>
                </a:lnTo>
                <a:cubicBezTo>
                  <a:pt x="87102" y="41672"/>
                  <a:pt x="83344" y="37914"/>
                  <a:pt x="83344" y="33263"/>
                </a:cubicBezTo>
                <a:cubicBezTo>
                  <a:pt x="83344" y="31031"/>
                  <a:pt x="84237" y="28873"/>
                  <a:pt x="85799" y="27310"/>
                </a:cubicBezTo>
                <a:lnTo>
                  <a:pt x="94394" y="18715"/>
                </a:lnTo>
                <a:cubicBezTo>
                  <a:pt x="94692" y="18417"/>
                  <a:pt x="94990" y="18157"/>
                  <a:pt x="95324" y="17897"/>
                </a:cubicBezTo>
                <a:close/>
                <a:moveTo>
                  <a:pt x="163116" y="132494"/>
                </a:moveTo>
                <a:cubicBezTo>
                  <a:pt x="150912" y="154670"/>
                  <a:pt x="128178" y="170222"/>
                  <a:pt x="101650" y="172380"/>
                </a:cubicBezTo>
                <a:cubicBezTo>
                  <a:pt x="101389" y="171524"/>
                  <a:pt x="101240" y="170594"/>
                  <a:pt x="101240" y="169664"/>
                </a:cubicBezTo>
                <a:cubicBezTo>
                  <a:pt x="101240" y="164716"/>
                  <a:pt x="97259" y="160734"/>
                  <a:pt x="92311" y="160734"/>
                </a:cubicBezTo>
                <a:lnTo>
                  <a:pt x="82376" y="160734"/>
                </a:lnTo>
                <a:cubicBezTo>
                  <a:pt x="79214" y="160734"/>
                  <a:pt x="76200" y="159469"/>
                  <a:pt x="73968" y="157237"/>
                </a:cubicBezTo>
                <a:lnTo>
                  <a:pt x="63066" y="146335"/>
                </a:lnTo>
                <a:cubicBezTo>
                  <a:pt x="60833" y="144103"/>
                  <a:pt x="59568" y="141089"/>
                  <a:pt x="59568" y="137926"/>
                </a:cubicBezTo>
                <a:lnTo>
                  <a:pt x="59568" y="113109"/>
                </a:lnTo>
                <a:cubicBezTo>
                  <a:pt x="59568" y="106524"/>
                  <a:pt x="64889" y="101203"/>
                  <a:pt x="71475" y="101203"/>
                </a:cubicBezTo>
                <a:lnTo>
                  <a:pt x="108198" y="101203"/>
                </a:lnTo>
                <a:cubicBezTo>
                  <a:pt x="111361" y="101203"/>
                  <a:pt x="114374" y="102468"/>
                  <a:pt x="116607" y="104701"/>
                </a:cubicBezTo>
                <a:lnTo>
                  <a:pt x="127508" y="115602"/>
                </a:lnTo>
                <a:cubicBezTo>
                  <a:pt x="129741" y="117835"/>
                  <a:pt x="132755" y="119100"/>
                  <a:pt x="135917" y="119100"/>
                </a:cubicBezTo>
                <a:lnTo>
                  <a:pt x="137964" y="119100"/>
                </a:lnTo>
                <a:cubicBezTo>
                  <a:pt x="141126" y="119100"/>
                  <a:pt x="144140" y="120365"/>
                  <a:pt x="146372" y="122597"/>
                </a:cubicBezTo>
                <a:lnTo>
                  <a:pt x="152326" y="128550"/>
                </a:lnTo>
                <a:cubicBezTo>
                  <a:pt x="153888" y="130113"/>
                  <a:pt x="156046" y="131006"/>
                  <a:pt x="158279" y="131006"/>
                </a:cubicBezTo>
                <a:cubicBezTo>
                  <a:pt x="160065" y="131006"/>
                  <a:pt x="161739" y="131564"/>
                  <a:pt x="163116" y="132531"/>
                </a:cubicBezTo>
                <a:close/>
                <a:moveTo>
                  <a:pt x="95250" y="190500"/>
                </a:moveTo>
                <a:lnTo>
                  <a:pt x="104998" y="190016"/>
                </a:lnTo>
                <a:cubicBezTo>
                  <a:pt x="101798" y="190351"/>
                  <a:pt x="98561" y="190500"/>
                  <a:pt x="95250" y="190500"/>
                </a:cubicBezTo>
                <a:close/>
                <a:moveTo>
                  <a:pt x="104998" y="190016"/>
                </a:moveTo>
                <a:cubicBezTo>
                  <a:pt x="153033" y="185142"/>
                  <a:pt x="190500" y="144587"/>
                  <a:pt x="190500" y="95250"/>
                </a:cubicBezTo>
                <a:cubicBezTo>
                  <a:pt x="190500" y="42639"/>
                  <a:pt x="147861" y="0"/>
                  <a:pt x="95250" y="0"/>
                </a:cubicBezTo>
                <a:lnTo>
                  <a:pt x="95250" y="0"/>
                </a:lnTo>
                <a:cubicBezTo>
                  <a:pt x="42639" y="0"/>
                  <a:pt x="0" y="42639"/>
                  <a:pt x="0" y="95250"/>
                </a:cubicBezTo>
                <a:cubicBezTo>
                  <a:pt x="0" y="142689"/>
                  <a:pt x="34677" y="182054"/>
                  <a:pt x="80107" y="189309"/>
                </a:cubicBezTo>
                <a:cubicBezTo>
                  <a:pt x="85018" y="190091"/>
                  <a:pt x="90078" y="190500"/>
                  <a:pt x="95250" y="190500"/>
                </a:cubicBezTo>
                <a:close/>
                <a:moveTo>
                  <a:pt x="69689" y="45876"/>
                </a:moveTo>
                <a:lnTo>
                  <a:pt x="57783" y="57783"/>
                </a:lnTo>
                <a:cubicBezTo>
                  <a:pt x="55476" y="60089"/>
                  <a:pt x="51681" y="60089"/>
                  <a:pt x="49374" y="57783"/>
                </a:cubicBezTo>
                <a:cubicBezTo>
                  <a:pt x="47067" y="55476"/>
                  <a:pt x="47067" y="51681"/>
                  <a:pt x="49374" y="49374"/>
                </a:cubicBezTo>
                <a:lnTo>
                  <a:pt x="61280" y="37467"/>
                </a:lnTo>
                <a:cubicBezTo>
                  <a:pt x="63587" y="35161"/>
                  <a:pt x="67382" y="35161"/>
                  <a:pt x="69689" y="37467"/>
                </a:cubicBezTo>
                <a:cubicBezTo>
                  <a:pt x="71996" y="39774"/>
                  <a:pt x="71996" y="43569"/>
                  <a:pt x="69689" y="45876"/>
                </a:cubicBezTo>
                <a:close/>
              </a:path>
            </a:pathLst>
          </a:custGeom>
          <a:solidFill>
            <a:srgbClr val="6366F1"/>
          </a:solidFill>
          <a:ln/>
        </p:spPr>
      </p:sp>
      <p:sp>
        <p:nvSpPr>
          <p:cNvPr id="50" name="Text 48"/>
          <p:cNvSpPr/>
          <p:nvPr/>
        </p:nvSpPr>
        <p:spPr>
          <a:xfrm>
            <a:off x="8834081" y="1775459"/>
            <a:ext cx="11525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Europe</a:t>
            </a:r>
            <a:endParaRPr lang="en-US" sz="1600" dirty="0"/>
          </a:p>
        </p:txBody>
      </p:sp>
      <p:sp>
        <p:nvSpPr>
          <p:cNvPr id="51" name="Text 49"/>
          <p:cNvSpPr/>
          <p:nvPr/>
        </p:nvSpPr>
        <p:spPr>
          <a:xfrm>
            <a:off x="8834081" y="2042159"/>
            <a:ext cx="11334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$8.5M Revenue</a:t>
            </a:r>
            <a:endParaRPr lang="en-US" sz="1600" dirty="0"/>
          </a:p>
        </p:txBody>
      </p:sp>
      <p:sp>
        <p:nvSpPr>
          <p:cNvPr id="52" name="Shape 50"/>
          <p:cNvSpPr/>
          <p:nvPr/>
        </p:nvSpPr>
        <p:spPr>
          <a:xfrm>
            <a:off x="8262581" y="2385059"/>
            <a:ext cx="3390900" cy="1219200"/>
          </a:xfrm>
          <a:custGeom>
            <a:avLst/>
            <a:gdLst/>
            <a:ahLst/>
            <a:cxnLst/>
            <a:rect l="l" t="t" r="r" b="b"/>
            <a:pathLst>
              <a:path w="3390900" h="1219200">
                <a:moveTo>
                  <a:pt x="76200" y="0"/>
                </a:moveTo>
                <a:lnTo>
                  <a:pt x="3314700" y="0"/>
                </a:lnTo>
                <a:cubicBezTo>
                  <a:pt x="3356756" y="0"/>
                  <a:pt x="3390900" y="34144"/>
                  <a:pt x="3390900" y="76200"/>
                </a:cubicBezTo>
                <a:lnTo>
                  <a:pt x="3390900" y="1143000"/>
                </a:lnTo>
                <a:cubicBezTo>
                  <a:pt x="3390900" y="1185056"/>
                  <a:pt x="3356756" y="1219200"/>
                  <a:pt x="3314700" y="1219200"/>
                </a:cubicBezTo>
                <a:lnTo>
                  <a:pt x="76200" y="1219200"/>
                </a:lnTo>
                <a:cubicBezTo>
                  <a:pt x="34144" y="1219200"/>
                  <a:pt x="0" y="1185056"/>
                  <a:pt x="0" y="1143000"/>
                </a:cubicBezTo>
                <a:lnTo>
                  <a:pt x="0" y="76200"/>
                </a:lnTo>
                <a:cubicBezTo>
                  <a:pt x="0" y="34144"/>
                  <a:pt x="34144" y="0"/>
                  <a:pt x="76200" y="0"/>
                </a:cubicBezTo>
                <a:close/>
              </a:path>
            </a:pathLst>
          </a:custGeom>
          <a:solidFill>
            <a:srgbClr val="191919"/>
          </a:solidFill>
          <a:ln/>
        </p:spPr>
      </p:sp>
      <p:sp>
        <p:nvSpPr>
          <p:cNvPr id="53" name="Shape 51"/>
          <p:cNvSpPr/>
          <p:nvPr/>
        </p:nvSpPr>
        <p:spPr>
          <a:xfrm>
            <a:off x="8376881" y="2537459"/>
            <a:ext cx="190500" cy="152400"/>
          </a:xfrm>
          <a:custGeom>
            <a:avLst/>
            <a:gdLst/>
            <a:ahLst/>
            <a:cxnLst/>
            <a:rect l="l" t="t" r="r" b="b"/>
            <a:pathLst>
              <a:path w="190500" h="152400">
                <a:moveTo>
                  <a:pt x="114300" y="9525"/>
                </a:moveTo>
                <a:lnTo>
                  <a:pt x="152400" y="9525"/>
                </a:lnTo>
                <a:cubicBezTo>
                  <a:pt x="157669" y="9525"/>
                  <a:pt x="161925" y="13781"/>
                  <a:pt x="161925" y="19050"/>
                </a:cubicBezTo>
                <a:cubicBezTo>
                  <a:pt x="161925" y="24319"/>
                  <a:pt x="157669" y="28575"/>
                  <a:pt x="152400" y="28575"/>
                </a:cubicBezTo>
                <a:lnTo>
                  <a:pt x="118586" y="28575"/>
                </a:lnTo>
                <a:cubicBezTo>
                  <a:pt x="117038" y="36255"/>
                  <a:pt x="111770" y="42595"/>
                  <a:pt x="104775" y="45631"/>
                </a:cubicBezTo>
                <a:lnTo>
                  <a:pt x="104775" y="133350"/>
                </a:lnTo>
                <a:lnTo>
                  <a:pt x="152400" y="133350"/>
                </a:lnTo>
                <a:cubicBezTo>
                  <a:pt x="157669" y="133350"/>
                  <a:pt x="161925" y="137606"/>
                  <a:pt x="161925" y="142875"/>
                </a:cubicBezTo>
                <a:cubicBezTo>
                  <a:pt x="161925" y="148144"/>
                  <a:pt x="157669" y="152400"/>
                  <a:pt x="152400" y="152400"/>
                </a:cubicBezTo>
                <a:lnTo>
                  <a:pt x="38100" y="152400"/>
                </a:lnTo>
                <a:cubicBezTo>
                  <a:pt x="32831" y="152400"/>
                  <a:pt x="28575" y="148144"/>
                  <a:pt x="28575" y="142875"/>
                </a:cubicBezTo>
                <a:cubicBezTo>
                  <a:pt x="28575" y="137606"/>
                  <a:pt x="32831" y="133350"/>
                  <a:pt x="38100" y="133350"/>
                </a:cubicBezTo>
                <a:lnTo>
                  <a:pt x="85725" y="133350"/>
                </a:lnTo>
                <a:lnTo>
                  <a:pt x="85725" y="45631"/>
                </a:lnTo>
                <a:cubicBezTo>
                  <a:pt x="78730" y="42565"/>
                  <a:pt x="73462" y="36225"/>
                  <a:pt x="71914" y="28575"/>
                </a:cubicBezTo>
                <a:lnTo>
                  <a:pt x="38100" y="28575"/>
                </a:lnTo>
                <a:cubicBezTo>
                  <a:pt x="32831" y="28575"/>
                  <a:pt x="28575" y="24319"/>
                  <a:pt x="28575" y="19050"/>
                </a:cubicBezTo>
                <a:cubicBezTo>
                  <a:pt x="28575" y="13781"/>
                  <a:pt x="32831" y="9525"/>
                  <a:pt x="38100" y="9525"/>
                </a:cubicBezTo>
                <a:lnTo>
                  <a:pt x="76200" y="9525"/>
                </a:lnTo>
                <a:cubicBezTo>
                  <a:pt x="80546" y="3750"/>
                  <a:pt x="87451" y="0"/>
                  <a:pt x="95250" y="0"/>
                </a:cubicBezTo>
                <a:cubicBezTo>
                  <a:pt x="103049" y="0"/>
                  <a:pt x="109954" y="3750"/>
                  <a:pt x="114300" y="9525"/>
                </a:cubicBezTo>
                <a:close/>
                <a:moveTo>
                  <a:pt x="130850" y="95250"/>
                </a:moveTo>
                <a:lnTo>
                  <a:pt x="173950" y="95250"/>
                </a:lnTo>
                <a:lnTo>
                  <a:pt x="152400" y="58281"/>
                </a:lnTo>
                <a:lnTo>
                  <a:pt x="130850" y="95250"/>
                </a:lnTo>
                <a:close/>
                <a:moveTo>
                  <a:pt x="152400" y="123825"/>
                </a:moveTo>
                <a:cubicBezTo>
                  <a:pt x="133677" y="123825"/>
                  <a:pt x="118110" y="113705"/>
                  <a:pt x="114895" y="100340"/>
                </a:cubicBezTo>
                <a:cubicBezTo>
                  <a:pt x="114121" y="97066"/>
                  <a:pt x="115193" y="93702"/>
                  <a:pt x="116890" y="90785"/>
                </a:cubicBezTo>
                <a:lnTo>
                  <a:pt x="145226" y="42208"/>
                </a:lnTo>
                <a:cubicBezTo>
                  <a:pt x="146715" y="39648"/>
                  <a:pt x="149453" y="38100"/>
                  <a:pt x="152400" y="38100"/>
                </a:cubicBezTo>
                <a:cubicBezTo>
                  <a:pt x="155347" y="38100"/>
                  <a:pt x="158085" y="39678"/>
                  <a:pt x="159574" y="42208"/>
                </a:cubicBezTo>
                <a:lnTo>
                  <a:pt x="187910" y="90785"/>
                </a:lnTo>
                <a:cubicBezTo>
                  <a:pt x="189607" y="93702"/>
                  <a:pt x="190679" y="97066"/>
                  <a:pt x="189905" y="100340"/>
                </a:cubicBezTo>
                <a:cubicBezTo>
                  <a:pt x="186690" y="113675"/>
                  <a:pt x="171123" y="123825"/>
                  <a:pt x="152400" y="123825"/>
                </a:cubicBezTo>
                <a:close/>
                <a:moveTo>
                  <a:pt x="37743" y="58281"/>
                </a:moveTo>
                <a:lnTo>
                  <a:pt x="16193" y="95250"/>
                </a:lnTo>
                <a:lnTo>
                  <a:pt x="59323" y="95250"/>
                </a:lnTo>
                <a:lnTo>
                  <a:pt x="37743" y="58281"/>
                </a:lnTo>
                <a:close/>
                <a:moveTo>
                  <a:pt x="268" y="100340"/>
                </a:moveTo>
                <a:cubicBezTo>
                  <a:pt x="-506" y="97066"/>
                  <a:pt x="566" y="93702"/>
                  <a:pt x="2262" y="90785"/>
                </a:cubicBezTo>
                <a:lnTo>
                  <a:pt x="30599" y="42208"/>
                </a:lnTo>
                <a:cubicBezTo>
                  <a:pt x="32087" y="39648"/>
                  <a:pt x="34826" y="38100"/>
                  <a:pt x="37773" y="38100"/>
                </a:cubicBezTo>
                <a:cubicBezTo>
                  <a:pt x="40719" y="38100"/>
                  <a:pt x="43458" y="39678"/>
                  <a:pt x="44946" y="42208"/>
                </a:cubicBezTo>
                <a:lnTo>
                  <a:pt x="73283" y="90785"/>
                </a:lnTo>
                <a:cubicBezTo>
                  <a:pt x="74980" y="93702"/>
                  <a:pt x="76051" y="97066"/>
                  <a:pt x="75277" y="100340"/>
                </a:cubicBezTo>
                <a:cubicBezTo>
                  <a:pt x="72063" y="113675"/>
                  <a:pt x="56495" y="123825"/>
                  <a:pt x="37773" y="123825"/>
                </a:cubicBezTo>
                <a:cubicBezTo>
                  <a:pt x="19050" y="123825"/>
                  <a:pt x="3483" y="113705"/>
                  <a:pt x="268" y="100340"/>
                </a:cubicBezTo>
                <a:close/>
              </a:path>
            </a:pathLst>
          </a:custGeom>
          <a:solidFill>
            <a:srgbClr val="6366F1"/>
          </a:solidFill>
          <a:ln/>
        </p:spPr>
      </p:sp>
      <p:sp>
        <p:nvSpPr>
          <p:cNvPr id="54" name="Text 52"/>
          <p:cNvSpPr/>
          <p:nvPr/>
        </p:nvSpPr>
        <p:spPr>
          <a:xfrm>
            <a:off x="8643581" y="2499359"/>
            <a:ext cx="14478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Steady Performance</a:t>
            </a:r>
            <a:endParaRPr lang="en-US" sz="1600" dirty="0"/>
          </a:p>
        </p:txBody>
      </p:sp>
      <p:sp>
        <p:nvSpPr>
          <p:cNvPr id="55" name="Text 53"/>
          <p:cNvSpPr/>
          <p:nvPr/>
        </p:nvSpPr>
        <p:spPr>
          <a:xfrm>
            <a:off x="8376881" y="2766059"/>
            <a:ext cx="32766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6366F1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+8%</a:t>
            </a:r>
            <a:endParaRPr lang="en-US" sz="1600" dirty="0"/>
          </a:p>
        </p:txBody>
      </p:sp>
      <p:sp>
        <p:nvSpPr>
          <p:cNvPr id="56" name="Text 54"/>
          <p:cNvSpPr/>
          <p:nvPr/>
        </p:nvSpPr>
        <p:spPr>
          <a:xfrm>
            <a:off x="8376881" y="3108843"/>
            <a:ext cx="3228975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Consistent growth despite economic headwinds in key markets</a:t>
            </a:r>
            <a:endParaRPr lang="en-US" sz="1600" dirty="0"/>
          </a:p>
        </p:txBody>
      </p:sp>
      <p:sp>
        <p:nvSpPr>
          <p:cNvPr id="57" name="Shape 55"/>
          <p:cNvSpPr/>
          <p:nvPr/>
        </p:nvSpPr>
        <p:spPr>
          <a:xfrm>
            <a:off x="8262581" y="3718443"/>
            <a:ext cx="3390900" cy="1219200"/>
          </a:xfrm>
          <a:custGeom>
            <a:avLst/>
            <a:gdLst/>
            <a:ahLst/>
            <a:cxnLst/>
            <a:rect l="l" t="t" r="r" b="b"/>
            <a:pathLst>
              <a:path w="3390900" h="1219200">
                <a:moveTo>
                  <a:pt x="76200" y="0"/>
                </a:moveTo>
                <a:lnTo>
                  <a:pt x="3314700" y="0"/>
                </a:lnTo>
                <a:cubicBezTo>
                  <a:pt x="3356756" y="0"/>
                  <a:pt x="3390900" y="34144"/>
                  <a:pt x="3390900" y="76200"/>
                </a:cubicBezTo>
                <a:lnTo>
                  <a:pt x="3390900" y="1143000"/>
                </a:lnTo>
                <a:cubicBezTo>
                  <a:pt x="3390900" y="1185056"/>
                  <a:pt x="3356756" y="1219200"/>
                  <a:pt x="3314700" y="1219200"/>
                </a:cubicBezTo>
                <a:lnTo>
                  <a:pt x="76200" y="1219200"/>
                </a:lnTo>
                <a:cubicBezTo>
                  <a:pt x="34144" y="1219200"/>
                  <a:pt x="0" y="1185056"/>
                  <a:pt x="0" y="1143000"/>
                </a:cubicBezTo>
                <a:lnTo>
                  <a:pt x="0" y="76200"/>
                </a:lnTo>
                <a:cubicBezTo>
                  <a:pt x="0" y="34144"/>
                  <a:pt x="34144" y="0"/>
                  <a:pt x="76200" y="0"/>
                </a:cubicBezTo>
                <a:close/>
              </a:path>
            </a:pathLst>
          </a:custGeom>
          <a:solidFill>
            <a:srgbClr val="191919"/>
          </a:solidFill>
          <a:ln/>
        </p:spPr>
      </p:sp>
      <p:sp>
        <p:nvSpPr>
          <p:cNvPr id="58" name="Shape 56"/>
          <p:cNvSpPr/>
          <p:nvPr/>
        </p:nvSpPr>
        <p:spPr>
          <a:xfrm>
            <a:off x="8395931" y="3870843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42952" y="0"/>
                </a:moveTo>
                <a:lnTo>
                  <a:pt x="109627" y="0"/>
                </a:lnTo>
                <a:cubicBezTo>
                  <a:pt x="117515" y="0"/>
                  <a:pt x="123944" y="6489"/>
                  <a:pt x="123646" y="14347"/>
                </a:cubicBezTo>
                <a:cubicBezTo>
                  <a:pt x="123587" y="15925"/>
                  <a:pt x="123527" y="17502"/>
                  <a:pt x="123438" y="19050"/>
                </a:cubicBezTo>
                <a:lnTo>
                  <a:pt x="138202" y="19050"/>
                </a:lnTo>
                <a:cubicBezTo>
                  <a:pt x="145971" y="19050"/>
                  <a:pt x="152817" y="25479"/>
                  <a:pt x="152221" y="33873"/>
                </a:cubicBezTo>
                <a:cubicBezTo>
                  <a:pt x="149989" y="64740"/>
                  <a:pt x="134213" y="81707"/>
                  <a:pt x="117098" y="90577"/>
                </a:cubicBezTo>
                <a:cubicBezTo>
                  <a:pt x="112395" y="93018"/>
                  <a:pt x="107603" y="94833"/>
                  <a:pt x="103049" y="96173"/>
                </a:cubicBezTo>
                <a:cubicBezTo>
                  <a:pt x="97036" y="104686"/>
                  <a:pt x="90785" y="109180"/>
                  <a:pt x="85814" y="111591"/>
                </a:cubicBezTo>
                <a:lnTo>
                  <a:pt x="85814" y="133350"/>
                </a:lnTo>
                <a:lnTo>
                  <a:pt x="104864" y="133350"/>
                </a:lnTo>
                <a:cubicBezTo>
                  <a:pt x="110133" y="133350"/>
                  <a:pt x="114389" y="137606"/>
                  <a:pt x="114389" y="142875"/>
                </a:cubicBezTo>
                <a:cubicBezTo>
                  <a:pt x="114389" y="148144"/>
                  <a:pt x="110133" y="152400"/>
                  <a:pt x="104864" y="152400"/>
                </a:cubicBezTo>
                <a:lnTo>
                  <a:pt x="47714" y="152400"/>
                </a:lnTo>
                <a:cubicBezTo>
                  <a:pt x="42446" y="152400"/>
                  <a:pt x="38189" y="148144"/>
                  <a:pt x="38189" y="142875"/>
                </a:cubicBezTo>
                <a:cubicBezTo>
                  <a:pt x="38189" y="137606"/>
                  <a:pt x="42446" y="133350"/>
                  <a:pt x="47714" y="133350"/>
                </a:cubicBezTo>
                <a:lnTo>
                  <a:pt x="66764" y="133350"/>
                </a:lnTo>
                <a:lnTo>
                  <a:pt x="66764" y="111591"/>
                </a:lnTo>
                <a:cubicBezTo>
                  <a:pt x="62002" y="109299"/>
                  <a:pt x="56078" y="105043"/>
                  <a:pt x="50304" y="97215"/>
                </a:cubicBezTo>
                <a:cubicBezTo>
                  <a:pt x="44827" y="95786"/>
                  <a:pt x="38874" y="93613"/>
                  <a:pt x="33070" y="90339"/>
                </a:cubicBezTo>
                <a:cubicBezTo>
                  <a:pt x="16966" y="81320"/>
                  <a:pt x="2441" y="64324"/>
                  <a:pt x="357" y="33814"/>
                </a:cubicBezTo>
                <a:cubicBezTo>
                  <a:pt x="-208" y="25450"/>
                  <a:pt x="6608" y="19020"/>
                  <a:pt x="14377" y="19020"/>
                </a:cubicBezTo>
                <a:lnTo>
                  <a:pt x="29141" y="19020"/>
                </a:lnTo>
                <a:cubicBezTo>
                  <a:pt x="29051" y="17472"/>
                  <a:pt x="28992" y="15925"/>
                  <a:pt x="28932" y="14317"/>
                </a:cubicBezTo>
                <a:cubicBezTo>
                  <a:pt x="28635" y="6429"/>
                  <a:pt x="35064" y="-30"/>
                  <a:pt x="42952" y="-30"/>
                </a:cubicBezTo>
                <a:close/>
                <a:moveTo>
                  <a:pt x="30212" y="33338"/>
                </a:moveTo>
                <a:lnTo>
                  <a:pt x="14615" y="33338"/>
                </a:lnTo>
                <a:cubicBezTo>
                  <a:pt x="16460" y="58549"/>
                  <a:pt x="28039" y="71170"/>
                  <a:pt x="39975" y="77867"/>
                </a:cubicBezTo>
                <a:cubicBezTo>
                  <a:pt x="35689" y="66764"/>
                  <a:pt x="32147" y="52268"/>
                  <a:pt x="30212" y="33338"/>
                </a:cubicBezTo>
                <a:close/>
                <a:moveTo>
                  <a:pt x="113109" y="76438"/>
                </a:moveTo>
                <a:cubicBezTo>
                  <a:pt x="125164" y="69354"/>
                  <a:pt x="136059" y="56763"/>
                  <a:pt x="137904" y="33338"/>
                </a:cubicBezTo>
                <a:lnTo>
                  <a:pt x="122337" y="33338"/>
                </a:lnTo>
                <a:cubicBezTo>
                  <a:pt x="120491" y="51465"/>
                  <a:pt x="117157" y="65544"/>
                  <a:pt x="113109" y="76438"/>
                </a:cubicBezTo>
                <a:close/>
              </a:path>
            </a:pathLst>
          </a:custGeom>
          <a:solidFill>
            <a:srgbClr val="6366F1"/>
          </a:solidFill>
          <a:ln/>
        </p:spPr>
      </p:sp>
      <p:sp>
        <p:nvSpPr>
          <p:cNvPr id="59" name="Text 57"/>
          <p:cNvSpPr/>
          <p:nvPr/>
        </p:nvSpPr>
        <p:spPr>
          <a:xfrm>
            <a:off x="8643581" y="3832743"/>
            <a:ext cx="13811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Market Share Gains</a:t>
            </a:r>
            <a:endParaRPr lang="en-US" sz="1600" dirty="0"/>
          </a:p>
        </p:txBody>
      </p:sp>
      <p:sp>
        <p:nvSpPr>
          <p:cNvPr id="60" name="Text 58"/>
          <p:cNvSpPr/>
          <p:nvPr/>
        </p:nvSpPr>
        <p:spPr>
          <a:xfrm>
            <a:off x="8376881" y="4099443"/>
            <a:ext cx="32766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6366F1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+15%</a:t>
            </a:r>
            <a:endParaRPr lang="en-US" sz="1600" dirty="0"/>
          </a:p>
        </p:txBody>
      </p:sp>
      <p:sp>
        <p:nvSpPr>
          <p:cNvPr id="61" name="Text 59"/>
          <p:cNvSpPr/>
          <p:nvPr/>
        </p:nvSpPr>
        <p:spPr>
          <a:xfrm>
            <a:off x="8376881" y="4442222"/>
            <a:ext cx="3228975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Significant market share increase in Benelux region through targeted strategies</a:t>
            </a:r>
            <a:endParaRPr lang="en-US" sz="1600" dirty="0"/>
          </a:p>
        </p:txBody>
      </p:sp>
      <p:sp>
        <p:nvSpPr>
          <p:cNvPr id="62" name="Shape 60"/>
          <p:cNvSpPr/>
          <p:nvPr/>
        </p:nvSpPr>
        <p:spPr>
          <a:xfrm>
            <a:off x="8262581" y="5051822"/>
            <a:ext cx="3390900" cy="1181100"/>
          </a:xfrm>
          <a:custGeom>
            <a:avLst/>
            <a:gdLst/>
            <a:ahLst/>
            <a:cxnLst/>
            <a:rect l="l" t="t" r="r" b="b"/>
            <a:pathLst>
              <a:path w="3390900" h="1181100">
                <a:moveTo>
                  <a:pt x="76205" y="0"/>
                </a:moveTo>
                <a:lnTo>
                  <a:pt x="3314695" y="0"/>
                </a:lnTo>
                <a:cubicBezTo>
                  <a:pt x="3356754" y="0"/>
                  <a:pt x="3390900" y="34146"/>
                  <a:pt x="3390900" y="76205"/>
                </a:cubicBezTo>
                <a:lnTo>
                  <a:pt x="3390900" y="1104895"/>
                </a:lnTo>
                <a:cubicBezTo>
                  <a:pt x="3390900" y="1146982"/>
                  <a:pt x="3356782" y="1181100"/>
                  <a:pt x="3314695" y="1181100"/>
                </a:cubicBezTo>
                <a:lnTo>
                  <a:pt x="76205" y="1181100"/>
                </a:lnTo>
                <a:cubicBezTo>
                  <a:pt x="34146" y="1181100"/>
                  <a:pt x="0" y="1146954"/>
                  <a:pt x="0" y="1104895"/>
                </a:cubicBezTo>
                <a:lnTo>
                  <a:pt x="0" y="76205"/>
                </a:lnTo>
                <a:cubicBezTo>
                  <a:pt x="0" y="34146"/>
                  <a:pt x="34146" y="0"/>
                  <a:pt x="76205" y="0"/>
                </a:cubicBezTo>
                <a:close/>
              </a:path>
            </a:pathLst>
          </a:custGeom>
          <a:solidFill>
            <a:srgbClr val="191919"/>
          </a:solidFill>
          <a:ln/>
        </p:spPr>
      </p:sp>
      <p:sp>
        <p:nvSpPr>
          <p:cNvPr id="63" name="Shape 61"/>
          <p:cNvSpPr/>
          <p:nvPr/>
        </p:nvSpPr>
        <p:spPr>
          <a:xfrm>
            <a:off x="8395931" y="5204222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0"/>
                </a:moveTo>
                <a:cubicBezTo>
                  <a:pt x="80576" y="0"/>
                  <a:pt x="84594" y="2411"/>
                  <a:pt x="86678" y="6251"/>
                </a:cubicBezTo>
                <a:lnTo>
                  <a:pt x="150971" y="125313"/>
                </a:lnTo>
                <a:cubicBezTo>
                  <a:pt x="152966" y="129004"/>
                  <a:pt x="152876" y="133469"/>
                  <a:pt x="150733" y="137071"/>
                </a:cubicBezTo>
                <a:cubicBezTo>
                  <a:pt x="148590" y="140672"/>
                  <a:pt x="144691" y="142875"/>
                  <a:pt x="140494" y="142875"/>
                </a:cubicBezTo>
                <a:lnTo>
                  <a:pt x="11906" y="142875"/>
                </a:lnTo>
                <a:cubicBezTo>
                  <a:pt x="7709" y="142875"/>
                  <a:pt x="3840" y="140672"/>
                  <a:pt x="1667" y="137071"/>
                </a:cubicBezTo>
                <a:cubicBezTo>
                  <a:pt x="-506" y="133469"/>
                  <a:pt x="-566" y="129004"/>
                  <a:pt x="1429" y="125313"/>
                </a:cubicBezTo>
                <a:lnTo>
                  <a:pt x="65723" y="6251"/>
                </a:lnTo>
                <a:cubicBezTo>
                  <a:pt x="67806" y="2411"/>
                  <a:pt x="71824" y="0"/>
                  <a:pt x="76200" y="0"/>
                </a:cubicBezTo>
                <a:close/>
                <a:moveTo>
                  <a:pt x="76200" y="50006"/>
                </a:moveTo>
                <a:cubicBezTo>
                  <a:pt x="72241" y="50006"/>
                  <a:pt x="69056" y="53191"/>
                  <a:pt x="69056" y="57150"/>
                </a:cubicBezTo>
                <a:lnTo>
                  <a:pt x="69056" y="90488"/>
                </a:lnTo>
                <a:cubicBezTo>
                  <a:pt x="69056" y="94446"/>
                  <a:pt x="72241" y="97631"/>
                  <a:pt x="76200" y="97631"/>
                </a:cubicBezTo>
                <a:cubicBezTo>
                  <a:pt x="80159" y="97631"/>
                  <a:pt x="83344" y="94446"/>
                  <a:pt x="83344" y="90488"/>
                </a:cubicBezTo>
                <a:lnTo>
                  <a:pt x="83344" y="57150"/>
                </a:lnTo>
                <a:cubicBezTo>
                  <a:pt x="83344" y="53191"/>
                  <a:pt x="80159" y="50006"/>
                  <a:pt x="76200" y="50006"/>
                </a:cubicBezTo>
                <a:close/>
                <a:moveTo>
                  <a:pt x="84147" y="114300"/>
                </a:moveTo>
                <a:cubicBezTo>
                  <a:pt x="84328" y="111350"/>
                  <a:pt x="82857" y="108543"/>
                  <a:pt x="80328" y="107014"/>
                </a:cubicBezTo>
                <a:cubicBezTo>
                  <a:pt x="77799" y="105484"/>
                  <a:pt x="74630" y="105484"/>
                  <a:pt x="72102" y="107014"/>
                </a:cubicBezTo>
                <a:cubicBezTo>
                  <a:pt x="69573" y="108543"/>
                  <a:pt x="68102" y="111350"/>
                  <a:pt x="68282" y="114300"/>
                </a:cubicBezTo>
                <a:cubicBezTo>
                  <a:pt x="68102" y="117250"/>
                  <a:pt x="69573" y="120057"/>
                  <a:pt x="72102" y="121586"/>
                </a:cubicBezTo>
                <a:cubicBezTo>
                  <a:pt x="74630" y="123116"/>
                  <a:pt x="77799" y="123116"/>
                  <a:pt x="80328" y="121586"/>
                </a:cubicBezTo>
                <a:cubicBezTo>
                  <a:pt x="82857" y="120057"/>
                  <a:pt x="84328" y="117250"/>
                  <a:pt x="84147" y="114300"/>
                </a:cubicBezTo>
                <a:close/>
              </a:path>
            </a:pathLst>
          </a:custGeom>
          <a:solidFill>
            <a:srgbClr val="6366F1"/>
          </a:solidFill>
          <a:ln/>
        </p:spPr>
      </p:sp>
      <p:sp>
        <p:nvSpPr>
          <p:cNvPr id="64" name="Text 62"/>
          <p:cNvSpPr/>
          <p:nvPr/>
        </p:nvSpPr>
        <p:spPr>
          <a:xfrm>
            <a:off x="8643581" y="5166122"/>
            <a:ext cx="13144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Economic Context</a:t>
            </a:r>
            <a:endParaRPr lang="en-US" sz="1600" dirty="0"/>
          </a:p>
        </p:txBody>
      </p:sp>
      <p:sp>
        <p:nvSpPr>
          <p:cNvPr id="65" name="Text 63"/>
          <p:cNvSpPr/>
          <p:nvPr/>
        </p:nvSpPr>
        <p:spPr>
          <a:xfrm>
            <a:off x="8376881" y="5432822"/>
            <a:ext cx="32480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6366F1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Headwinds Managed</a:t>
            </a:r>
            <a:endParaRPr lang="en-US" sz="1600" dirty="0"/>
          </a:p>
        </p:txBody>
      </p:sp>
      <p:sp>
        <p:nvSpPr>
          <p:cNvPr id="66" name="Text 64"/>
          <p:cNvSpPr/>
          <p:nvPr/>
        </p:nvSpPr>
        <p:spPr>
          <a:xfrm>
            <a:off x="8376881" y="5737622"/>
            <a:ext cx="3228975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Navigating challenging macroeconomic environment effectively</a:t>
            </a:r>
            <a:endParaRPr lang="en-US" sz="1600" dirty="0"/>
          </a:p>
        </p:txBody>
      </p:sp>
      <p:sp>
        <p:nvSpPr>
          <p:cNvPr id="67" name="Shape 65"/>
          <p:cNvSpPr/>
          <p:nvPr/>
        </p:nvSpPr>
        <p:spPr>
          <a:xfrm>
            <a:off x="8262581" y="6351032"/>
            <a:ext cx="3390900" cy="7620"/>
          </a:xfrm>
          <a:custGeom>
            <a:avLst/>
            <a:gdLst/>
            <a:ahLst/>
            <a:cxnLst/>
            <a:rect l="l" t="t" r="r" b="b"/>
            <a:pathLst>
              <a:path w="3390900" h="7620">
                <a:moveTo>
                  <a:pt x="0" y="0"/>
                </a:moveTo>
                <a:lnTo>
                  <a:pt x="3390900" y="0"/>
                </a:lnTo>
                <a:lnTo>
                  <a:pt x="3390900" y="7620"/>
                </a:lnTo>
                <a:lnTo>
                  <a:pt x="0" y="7620"/>
                </a:lnTo>
                <a:lnTo>
                  <a:pt x="0" y="0"/>
                </a:lnTo>
                <a:close/>
              </a:path>
            </a:pathLst>
          </a:custGeom>
          <a:solidFill>
            <a:srgbClr val="333333"/>
          </a:solidFill>
          <a:ln/>
        </p:spPr>
      </p:sp>
      <p:sp>
        <p:nvSpPr>
          <p:cNvPr id="68" name="Shape 66"/>
          <p:cNvSpPr/>
          <p:nvPr/>
        </p:nvSpPr>
        <p:spPr>
          <a:xfrm>
            <a:off x="8298299" y="6497720"/>
            <a:ext cx="100013" cy="133350"/>
          </a:xfrm>
          <a:custGeom>
            <a:avLst/>
            <a:gdLst/>
            <a:ahLst/>
            <a:cxnLst/>
            <a:rect l="l" t="t" r="r" b="b"/>
            <a:pathLst>
              <a:path w="100013" h="133350">
                <a:moveTo>
                  <a:pt x="76286" y="100013"/>
                </a:moveTo>
                <a:cubicBezTo>
                  <a:pt x="78187" y="94204"/>
                  <a:pt x="81989" y="88943"/>
                  <a:pt x="86287" y="84412"/>
                </a:cubicBezTo>
                <a:cubicBezTo>
                  <a:pt x="94804" y="75452"/>
                  <a:pt x="100012" y="63341"/>
                  <a:pt x="100012" y="50006"/>
                </a:cubicBezTo>
                <a:cubicBezTo>
                  <a:pt x="100012" y="22399"/>
                  <a:pt x="77614" y="0"/>
                  <a:pt x="50006" y="0"/>
                </a:cubicBezTo>
                <a:cubicBezTo>
                  <a:pt x="22399" y="0"/>
                  <a:pt x="0" y="22399"/>
                  <a:pt x="0" y="50006"/>
                </a:cubicBezTo>
                <a:cubicBezTo>
                  <a:pt x="0" y="63341"/>
                  <a:pt x="5209" y="75452"/>
                  <a:pt x="13726" y="84412"/>
                </a:cubicBezTo>
                <a:cubicBezTo>
                  <a:pt x="18023" y="88943"/>
                  <a:pt x="21852" y="94204"/>
                  <a:pt x="23727" y="100013"/>
                </a:cubicBezTo>
                <a:lnTo>
                  <a:pt x="76260" y="100013"/>
                </a:lnTo>
                <a:close/>
                <a:moveTo>
                  <a:pt x="75009" y="112514"/>
                </a:moveTo>
                <a:lnTo>
                  <a:pt x="25003" y="112514"/>
                </a:lnTo>
                <a:lnTo>
                  <a:pt x="25003" y="116681"/>
                </a:lnTo>
                <a:cubicBezTo>
                  <a:pt x="25003" y="128193"/>
                  <a:pt x="34327" y="137517"/>
                  <a:pt x="45839" y="137517"/>
                </a:cubicBezTo>
                <a:lnTo>
                  <a:pt x="54173" y="137517"/>
                </a:lnTo>
                <a:cubicBezTo>
                  <a:pt x="65685" y="137517"/>
                  <a:pt x="75009" y="128193"/>
                  <a:pt x="75009" y="116681"/>
                </a:cubicBezTo>
                <a:lnTo>
                  <a:pt x="75009" y="112514"/>
                </a:lnTo>
                <a:close/>
                <a:moveTo>
                  <a:pt x="47923" y="29170"/>
                </a:moveTo>
                <a:cubicBezTo>
                  <a:pt x="37557" y="29170"/>
                  <a:pt x="29170" y="37557"/>
                  <a:pt x="29170" y="47923"/>
                </a:cubicBezTo>
                <a:cubicBezTo>
                  <a:pt x="29170" y="51387"/>
                  <a:pt x="26384" y="54173"/>
                  <a:pt x="22920" y="54173"/>
                </a:cubicBezTo>
                <a:cubicBezTo>
                  <a:pt x="19456" y="54173"/>
                  <a:pt x="16669" y="51387"/>
                  <a:pt x="16669" y="47923"/>
                </a:cubicBezTo>
                <a:cubicBezTo>
                  <a:pt x="16669" y="30655"/>
                  <a:pt x="30655" y="16669"/>
                  <a:pt x="47923" y="16669"/>
                </a:cubicBezTo>
                <a:cubicBezTo>
                  <a:pt x="51387" y="16669"/>
                  <a:pt x="54173" y="19456"/>
                  <a:pt x="54173" y="22920"/>
                </a:cubicBezTo>
                <a:cubicBezTo>
                  <a:pt x="54173" y="26384"/>
                  <a:pt x="51387" y="29170"/>
                  <a:pt x="47923" y="29170"/>
                </a:cubicBezTo>
                <a:close/>
              </a:path>
            </a:pathLst>
          </a:custGeom>
          <a:solidFill>
            <a:srgbClr val="6366F1"/>
          </a:solidFill>
          <a:ln/>
        </p:spPr>
      </p:sp>
      <p:sp>
        <p:nvSpPr>
          <p:cNvPr id="69" name="Text 67"/>
          <p:cNvSpPr/>
          <p:nvPr/>
        </p:nvSpPr>
        <p:spPr>
          <a:xfrm>
            <a:off x="8505468" y="6469145"/>
            <a:ext cx="26289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Resilient performance in challenging market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19191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45897" y="345897"/>
            <a:ext cx="1008580" cy="280827"/>
          </a:xfrm>
          <a:custGeom>
            <a:avLst/>
            <a:gdLst/>
            <a:ahLst/>
            <a:cxnLst/>
            <a:rect l="l" t="t" r="r" b="b"/>
            <a:pathLst>
              <a:path w="1008580" h="280827">
                <a:moveTo>
                  <a:pt x="34247" y="0"/>
                </a:moveTo>
                <a:lnTo>
                  <a:pt x="974333" y="0"/>
                </a:lnTo>
                <a:cubicBezTo>
                  <a:pt x="993247" y="0"/>
                  <a:pt x="1008580" y="15333"/>
                  <a:pt x="1008580" y="34247"/>
                </a:cubicBezTo>
                <a:lnTo>
                  <a:pt x="1008580" y="246580"/>
                </a:lnTo>
                <a:cubicBezTo>
                  <a:pt x="1008580" y="265481"/>
                  <a:pt x="993234" y="280827"/>
                  <a:pt x="974333" y="280827"/>
                </a:cubicBezTo>
                <a:lnTo>
                  <a:pt x="34247" y="280827"/>
                </a:lnTo>
                <a:cubicBezTo>
                  <a:pt x="15333" y="280827"/>
                  <a:pt x="0" y="265494"/>
                  <a:pt x="0" y="246580"/>
                </a:cubicBezTo>
                <a:lnTo>
                  <a:pt x="0" y="34247"/>
                </a:lnTo>
                <a:cubicBezTo>
                  <a:pt x="0" y="15345"/>
                  <a:pt x="15345" y="0"/>
                  <a:pt x="34247" y="0"/>
                </a:cubicBezTo>
                <a:close/>
              </a:path>
            </a:pathLst>
          </a:custGeom>
          <a:solidFill>
            <a:srgbClr val="6366F1">
              <a:alpha val="20000"/>
            </a:srgbClr>
          </a:solidFill>
          <a:ln w="10160">
            <a:solidFill>
              <a:srgbClr val="6366F1">
                <a:alpha val="40000"/>
              </a:srgbClr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452063" y="404119"/>
            <a:ext cx="855538" cy="1712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44" b="1" spc="94" kern="0" dirty="0">
                <a:solidFill>
                  <a:srgbClr val="6366F1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SECTION 05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342472" y="698644"/>
            <a:ext cx="11661169" cy="342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427" b="1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Operational Excellence &amp; Customer Metrics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342472" y="1075363"/>
            <a:ext cx="11584112" cy="2397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13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Improved efficiency and customer satisfaction driving sustainable growth</a:t>
            </a:r>
            <a:endParaRPr lang="en-US" sz="1600" dirty="0"/>
          </a:p>
        </p:txBody>
      </p:sp>
      <p:sp>
        <p:nvSpPr>
          <p:cNvPr id="6" name="Shape 4"/>
          <p:cNvSpPr/>
          <p:nvPr/>
        </p:nvSpPr>
        <p:spPr>
          <a:xfrm>
            <a:off x="345897" y="1455506"/>
            <a:ext cx="5657636" cy="2917861"/>
          </a:xfrm>
          <a:custGeom>
            <a:avLst/>
            <a:gdLst/>
            <a:ahLst/>
            <a:cxnLst/>
            <a:rect l="l" t="t" r="r" b="b"/>
            <a:pathLst>
              <a:path w="5657636" h="2917861">
                <a:moveTo>
                  <a:pt x="68482" y="0"/>
                </a:moveTo>
                <a:lnTo>
                  <a:pt x="5589154" y="0"/>
                </a:lnTo>
                <a:cubicBezTo>
                  <a:pt x="5626975" y="0"/>
                  <a:pt x="5657636" y="30661"/>
                  <a:pt x="5657636" y="68482"/>
                </a:cubicBezTo>
                <a:lnTo>
                  <a:pt x="5657636" y="2849378"/>
                </a:lnTo>
                <a:cubicBezTo>
                  <a:pt x="5657636" y="2887200"/>
                  <a:pt x="5626975" y="2917861"/>
                  <a:pt x="5589154" y="2917861"/>
                </a:cubicBezTo>
                <a:lnTo>
                  <a:pt x="68482" y="2917861"/>
                </a:lnTo>
                <a:cubicBezTo>
                  <a:pt x="30661" y="2917861"/>
                  <a:pt x="0" y="2887200"/>
                  <a:pt x="0" y="2849378"/>
                </a:cubicBezTo>
                <a:lnTo>
                  <a:pt x="0" y="68482"/>
                </a:lnTo>
                <a:cubicBezTo>
                  <a:pt x="0" y="30686"/>
                  <a:pt x="30686" y="0"/>
                  <a:pt x="68482" y="0"/>
                </a:cubicBezTo>
                <a:close/>
              </a:path>
            </a:pathLst>
          </a:custGeom>
          <a:solidFill>
            <a:srgbClr val="262626"/>
          </a:solidFill>
          <a:ln w="10160">
            <a:solidFill>
              <a:srgbClr val="333333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520557" y="1630165"/>
            <a:ext cx="5385371" cy="2397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13" b="1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Customer Metrics</a:t>
            </a:r>
            <a:endParaRPr lang="en-US" sz="1600" dirty="0"/>
          </a:p>
        </p:txBody>
      </p:sp>
      <p:sp>
        <p:nvSpPr>
          <p:cNvPr id="8" name="Shape 6"/>
          <p:cNvSpPr/>
          <p:nvPr/>
        </p:nvSpPr>
        <p:spPr>
          <a:xfrm>
            <a:off x="520557" y="2006885"/>
            <a:ext cx="2585663" cy="1095910"/>
          </a:xfrm>
          <a:custGeom>
            <a:avLst/>
            <a:gdLst/>
            <a:ahLst/>
            <a:cxnLst/>
            <a:rect l="l" t="t" r="r" b="b"/>
            <a:pathLst>
              <a:path w="2585663" h="1095910">
                <a:moveTo>
                  <a:pt x="68494" y="0"/>
                </a:moveTo>
                <a:lnTo>
                  <a:pt x="2517169" y="0"/>
                </a:lnTo>
                <a:cubicBezTo>
                  <a:pt x="2554997" y="0"/>
                  <a:pt x="2585663" y="30666"/>
                  <a:pt x="2585663" y="68494"/>
                </a:cubicBezTo>
                <a:lnTo>
                  <a:pt x="2585663" y="1027416"/>
                </a:lnTo>
                <a:cubicBezTo>
                  <a:pt x="2585663" y="1065244"/>
                  <a:pt x="2554997" y="1095910"/>
                  <a:pt x="2517169" y="1095910"/>
                </a:cubicBezTo>
                <a:lnTo>
                  <a:pt x="68494" y="1095910"/>
                </a:lnTo>
                <a:cubicBezTo>
                  <a:pt x="30666" y="1095910"/>
                  <a:pt x="0" y="1065244"/>
                  <a:pt x="0" y="1027416"/>
                </a:cubicBezTo>
                <a:lnTo>
                  <a:pt x="0" y="68494"/>
                </a:lnTo>
                <a:cubicBezTo>
                  <a:pt x="0" y="30666"/>
                  <a:pt x="30666" y="0"/>
                  <a:pt x="68494" y="0"/>
                </a:cubicBezTo>
                <a:close/>
              </a:path>
            </a:pathLst>
          </a:custGeom>
          <a:solidFill>
            <a:srgbClr val="191919"/>
          </a:solidFill>
          <a:ln/>
        </p:spPr>
      </p:sp>
      <p:sp>
        <p:nvSpPr>
          <p:cNvPr id="9" name="Text 7"/>
          <p:cNvSpPr/>
          <p:nvPr/>
        </p:nvSpPr>
        <p:spPr>
          <a:xfrm>
            <a:off x="580490" y="2143873"/>
            <a:ext cx="2465798" cy="342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en-US" sz="2427" b="1" dirty="0">
                <a:solidFill>
                  <a:srgbClr val="6366F1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-12%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623299" y="2554840"/>
            <a:ext cx="2380180" cy="2054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079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Customer Acquisition Cost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627580" y="2794570"/>
            <a:ext cx="2371618" cy="1712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944" dirty="0">
                <a:solidFill>
                  <a:srgbClr val="6366F1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Improved targeting</a:t>
            </a:r>
            <a:endParaRPr lang="en-US" sz="1600" dirty="0"/>
          </a:p>
        </p:txBody>
      </p:sp>
      <p:sp>
        <p:nvSpPr>
          <p:cNvPr id="12" name="Shape 10"/>
          <p:cNvSpPr/>
          <p:nvPr/>
        </p:nvSpPr>
        <p:spPr>
          <a:xfrm>
            <a:off x="3244921" y="2006885"/>
            <a:ext cx="2585663" cy="1095910"/>
          </a:xfrm>
          <a:custGeom>
            <a:avLst/>
            <a:gdLst/>
            <a:ahLst/>
            <a:cxnLst/>
            <a:rect l="l" t="t" r="r" b="b"/>
            <a:pathLst>
              <a:path w="2585663" h="1095910">
                <a:moveTo>
                  <a:pt x="68494" y="0"/>
                </a:moveTo>
                <a:lnTo>
                  <a:pt x="2517169" y="0"/>
                </a:lnTo>
                <a:cubicBezTo>
                  <a:pt x="2554997" y="0"/>
                  <a:pt x="2585663" y="30666"/>
                  <a:pt x="2585663" y="68494"/>
                </a:cubicBezTo>
                <a:lnTo>
                  <a:pt x="2585663" y="1027416"/>
                </a:lnTo>
                <a:cubicBezTo>
                  <a:pt x="2585663" y="1065244"/>
                  <a:pt x="2554997" y="1095910"/>
                  <a:pt x="2517169" y="1095910"/>
                </a:cubicBezTo>
                <a:lnTo>
                  <a:pt x="68494" y="1095910"/>
                </a:lnTo>
                <a:cubicBezTo>
                  <a:pt x="30666" y="1095910"/>
                  <a:pt x="0" y="1065244"/>
                  <a:pt x="0" y="1027416"/>
                </a:cubicBezTo>
                <a:lnTo>
                  <a:pt x="0" y="68494"/>
                </a:lnTo>
                <a:cubicBezTo>
                  <a:pt x="0" y="30666"/>
                  <a:pt x="30666" y="0"/>
                  <a:pt x="68494" y="0"/>
                </a:cubicBezTo>
                <a:close/>
              </a:path>
            </a:pathLst>
          </a:custGeom>
          <a:solidFill>
            <a:srgbClr val="191919"/>
          </a:solidFill>
          <a:ln/>
        </p:spPr>
      </p:sp>
      <p:sp>
        <p:nvSpPr>
          <p:cNvPr id="13" name="Text 11"/>
          <p:cNvSpPr/>
          <p:nvPr/>
        </p:nvSpPr>
        <p:spPr>
          <a:xfrm>
            <a:off x="3304854" y="2143873"/>
            <a:ext cx="2465798" cy="342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en-US" sz="2427" b="1" dirty="0">
                <a:solidFill>
                  <a:srgbClr val="6366F1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$340K</a:t>
            </a:r>
            <a:endParaRPr lang="en-US" sz="1600" dirty="0"/>
          </a:p>
        </p:txBody>
      </p:sp>
      <p:sp>
        <p:nvSpPr>
          <p:cNvPr id="14" name="Text 12"/>
          <p:cNvSpPr/>
          <p:nvPr/>
        </p:nvSpPr>
        <p:spPr>
          <a:xfrm>
            <a:off x="3347663" y="2554840"/>
            <a:ext cx="2380180" cy="2054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079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Customer Lifetime Value</a:t>
            </a:r>
            <a:endParaRPr lang="en-US" sz="1600" dirty="0"/>
          </a:p>
        </p:txBody>
      </p:sp>
      <p:sp>
        <p:nvSpPr>
          <p:cNvPr id="15" name="Text 13"/>
          <p:cNvSpPr/>
          <p:nvPr/>
        </p:nvSpPr>
        <p:spPr>
          <a:xfrm>
            <a:off x="3351944" y="2794570"/>
            <a:ext cx="2371618" cy="1712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944" dirty="0">
                <a:solidFill>
                  <a:srgbClr val="6366F1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Per enterprise client</a:t>
            </a:r>
            <a:endParaRPr lang="en-US" sz="1600" dirty="0"/>
          </a:p>
        </p:txBody>
      </p:sp>
      <p:sp>
        <p:nvSpPr>
          <p:cNvPr id="16" name="Shape 14"/>
          <p:cNvSpPr/>
          <p:nvPr/>
        </p:nvSpPr>
        <p:spPr>
          <a:xfrm>
            <a:off x="520557" y="3239783"/>
            <a:ext cx="5308315" cy="958921"/>
          </a:xfrm>
          <a:custGeom>
            <a:avLst/>
            <a:gdLst/>
            <a:ahLst/>
            <a:cxnLst/>
            <a:rect l="l" t="t" r="r" b="b"/>
            <a:pathLst>
              <a:path w="5308315" h="958921">
                <a:moveTo>
                  <a:pt x="68496" y="0"/>
                </a:moveTo>
                <a:lnTo>
                  <a:pt x="5239819" y="0"/>
                </a:lnTo>
                <a:cubicBezTo>
                  <a:pt x="5277648" y="0"/>
                  <a:pt x="5308315" y="30667"/>
                  <a:pt x="5308315" y="68496"/>
                </a:cubicBezTo>
                <a:lnTo>
                  <a:pt x="5308315" y="890426"/>
                </a:lnTo>
                <a:cubicBezTo>
                  <a:pt x="5308315" y="928255"/>
                  <a:pt x="5277648" y="958921"/>
                  <a:pt x="5239819" y="958921"/>
                </a:cubicBezTo>
                <a:lnTo>
                  <a:pt x="68496" y="958921"/>
                </a:lnTo>
                <a:cubicBezTo>
                  <a:pt x="30667" y="958921"/>
                  <a:pt x="0" y="928255"/>
                  <a:pt x="0" y="890426"/>
                </a:cubicBezTo>
                <a:lnTo>
                  <a:pt x="0" y="68496"/>
                </a:lnTo>
                <a:cubicBezTo>
                  <a:pt x="0" y="30692"/>
                  <a:pt x="30692" y="0"/>
                  <a:pt x="68496" y="0"/>
                </a:cubicBezTo>
                <a:close/>
              </a:path>
            </a:pathLst>
          </a:custGeom>
          <a:solidFill>
            <a:srgbClr val="191919"/>
          </a:solidFill>
          <a:ln/>
        </p:spPr>
      </p:sp>
      <p:sp>
        <p:nvSpPr>
          <p:cNvPr id="17" name="Text 15"/>
          <p:cNvSpPr/>
          <p:nvPr/>
        </p:nvSpPr>
        <p:spPr>
          <a:xfrm>
            <a:off x="657546" y="3410915"/>
            <a:ext cx="1729483" cy="2054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79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Monthly Recurring Revenue</a:t>
            </a:r>
            <a:endParaRPr lang="en-US" sz="1600" dirty="0"/>
          </a:p>
        </p:txBody>
      </p:sp>
      <p:sp>
        <p:nvSpPr>
          <p:cNvPr id="18" name="Text 16"/>
          <p:cNvSpPr/>
          <p:nvPr/>
        </p:nvSpPr>
        <p:spPr>
          <a:xfrm>
            <a:off x="5010578" y="3376772"/>
            <a:ext cx="787685" cy="273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618" b="1" dirty="0">
                <a:solidFill>
                  <a:srgbClr val="6366F1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$15.8M</a:t>
            </a:r>
            <a:endParaRPr lang="en-US" sz="1600" dirty="0"/>
          </a:p>
        </p:txBody>
      </p:sp>
      <p:sp>
        <p:nvSpPr>
          <p:cNvPr id="19" name="Shape 17"/>
          <p:cNvSpPr/>
          <p:nvPr/>
        </p:nvSpPr>
        <p:spPr>
          <a:xfrm>
            <a:off x="657546" y="3719140"/>
            <a:ext cx="5034337" cy="102742"/>
          </a:xfrm>
          <a:custGeom>
            <a:avLst/>
            <a:gdLst/>
            <a:ahLst/>
            <a:cxnLst/>
            <a:rect l="l" t="t" r="r" b="b"/>
            <a:pathLst>
              <a:path w="5034337" h="102742">
                <a:moveTo>
                  <a:pt x="51371" y="0"/>
                </a:moveTo>
                <a:lnTo>
                  <a:pt x="4982966" y="0"/>
                </a:lnTo>
                <a:cubicBezTo>
                  <a:pt x="5011338" y="0"/>
                  <a:pt x="5034337" y="22999"/>
                  <a:pt x="5034337" y="51371"/>
                </a:cubicBezTo>
                <a:lnTo>
                  <a:pt x="5034337" y="51371"/>
                </a:lnTo>
                <a:cubicBezTo>
                  <a:pt x="5034337" y="79742"/>
                  <a:pt x="5011338" y="102742"/>
                  <a:pt x="4982966" y="102742"/>
                </a:cubicBezTo>
                <a:lnTo>
                  <a:pt x="51371" y="102742"/>
                </a:lnTo>
                <a:cubicBezTo>
                  <a:pt x="22999" y="102742"/>
                  <a:pt x="0" y="79742"/>
                  <a:pt x="0" y="51371"/>
                </a:cubicBezTo>
                <a:lnTo>
                  <a:pt x="0" y="51371"/>
                </a:lnTo>
                <a:cubicBezTo>
                  <a:pt x="0" y="22999"/>
                  <a:pt x="22999" y="0"/>
                  <a:pt x="51371" y="0"/>
                </a:cubicBezTo>
                <a:close/>
              </a:path>
            </a:pathLst>
          </a:custGeom>
          <a:solidFill>
            <a:srgbClr val="333333"/>
          </a:solidFill>
          <a:ln/>
        </p:spPr>
      </p:sp>
      <p:sp>
        <p:nvSpPr>
          <p:cNvPr id="20" name="Shape 18"/>
          <p:cNvSpPr/>
          <p:nvPr/>
        </p:nvSpPr>
        <p:spPr>
          <a:xfrm>
            <a:off x="657546" y="3719140"/>
            <a:ext cx="1660989" cy="102742"/>
          </a:xfrm>
          <a:custGeom>
            <a:avLst/>
            <a:gdLst/>
            <a:ahLst/>
            <a:cxnLst/>
            <a:rect l="l" t="t" r="r" b="b"/>
            <a:pathLst>
              <a:path w="1660989" h="102742">
                <a:moveTo>
                  <a:pt x="51371" y="0"/>
                </a:moveTo>
                <a:lnTo>
                  <a:pt x="1609618" y="0"/>
                </a:lnTo>
                <a:cubicBezTo>
                  <a:pt x="1637989" y="0"/>
                  <a:pt x="1660989" y="22999"/>
                  <a:pt x="1660989" y="51371"/>
                </a:cubicBezTo>
                <a:lnTo>
                  <a:pt x="1660989" y="51371"/>
                </a:lnTo>
                <a:cubicBezTo>
                  <a:pt x="1660989" y="79742"/>
                  <a:pt x="1637989" y="102742"/>
                  <a:pt x="1609618" y="102742"/>
                </a:cubicBezTo>
                <a:lnTo>
                  <a:pt x="51371" y="102742"/>
                </a:lnTo>
                <a:cubicBezTo>
                  <a:pt x="22999" y="102742"/>
                  <a:pt x="0" y="79742"/>
                  <a:pt x="0" y="51371"/>
                </a:cubicBezTo>
                <a:lnTo>
                  <a:pt x="0" y="51371"/>
                </a:lnTo>
                <a:cubicBezTo>
                  <a:pt x="0" y="22999"/>
                  <a:pt x="22999" y="0"/>
                  <a:pt x="51371" y="0"/>
                </a:cubicBezTo>
                <a:close/>
              </a:path>
            </a:pathLst>
          </a:custGeom>
          <a:solidFill>
            <a:srgbClr val="6366F1"/>
          </a:solidFill>
          <a:ln/>
        </p:spPr>
      </p:sp>
      <p:sp>
        <p:nvSpPr>
          <p:cNvPr id="21" name="Text 19"/>
          <p:cNvSpPr/>
          <p:nvPr/>
        </p:nvSpPr>
        <p:spPr>
          <a:xfrm>
            <a:off x="657546" y="3890376"/>
            <a:ext cx="5094270" cy="1712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44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33% of total quarterly revenue providing predictability</a:t>
            </a:r>
            <a:endParaRPr lang="en-US" sz="1600" dirty="0"/>
          </a:p>
        </p:txBody>
      </p:sp>
      <p:sp>
        <p:nvSpPr>
          <p:cNvPr id="22" name="Shape 20"/>
          <p:cNvSpPr/>
          <p:nvPr/>
        </p:nvSpPr>
        <p:spPr>
          <a:xfrm>
            <a:off x="345897" y="4517097"/>
            <a:ext cx="5657636" cy="2335658"/>
          </a:xfrm>
          <a:custGeom>
            <a:avLst/>
            <a:gdLst/>
            <a:ahLst/>
            <a:cxnLst/>
            <a:rect l="l" t="t" r="r" b="b"/>
            <a:pathLst>
              <a:path w="5657636" h="2335658">
                <a:moveTo>
                  <a:pt x="68505" y="0"/>
                </a:moveTo>
                <a:lnTo>
                  <a:pt x="5589131" y="0"/>
                </a:lnTo>
                <a:cubicBezTo>
                  <a:pt x="5626965" y="0"/>
                  <a:pt x="5657636" y="30671"/>
                  <a:pt x="5657636" y="68505"/>
                </a:cubicBezTo>
                <a:lnTo>
                  <a:pt x="5657636" y="2267154"/>
                </a:lnTo>
                <a:cubicBezTo>
                  <a:pt x="5657636" y="2304988"/>
                  <a:pt x="5626965" y="2335658"/>
                  <a:pt x="5589131" y="2335658"/>
                </a:cubicBezTo>
                <a:lnTo>
                  <a:pt x="68505" y="2335658"/>
                </a:lnTo>
                <a:cubicBezTo>
                  <a:pt x="30671" y="2335658"/>
                  <a:pt x="0" y="2304988"/>
                  <a:pt x="0" y="2267154"/>
                </a:cubicBezTo>
                <a:lnTo>
                  <a:pt x="0" y="68505"/>
                </a:lnTo>
                <a:cubicBezTo>
                  <a:pt x="0" y="30696"/>
                  <a:pt x="30696" y="0"/>
                  <a:pt x="68505" y="0"/>
                </a:cubicBezTo>
                <a:close/>
              </a:path>
            </a:pathLst>
          </a:custGeom>
          <a:solidFill>
            <a:srgbClr val="262626"/>
          </a:solidFill>
          <a:ln w="10160">
            <a:solidFill>
              <a:srgbClr val="333333"/>
            </a:solidFill>
            <a:prstDash val="solid"/>
          </a:ln>
        </p:spPr>
      </p:sp>
      <p:sp>
        <p:nvSpPr>
          <p:cNvPr id="23" name="Text 21"/>
          <p:cNvSpPr/>
          <p:nvPr/>
        </p:nvSpPr>
        <p:spPr>
          <a:xfrm>
            <a:off x="520557" y="4691761"/>
            <a:ext cx="5385371" cy="2397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13" b="1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Product Development Excellence</a:t>
            </a:r>
            <a:endParaRPr lang="en-US" sz="1600" dirty="0"/>
          </a:p>
        </p:txBody>
      </p:sp>
      <p:sp>
        <p:nvSpPr>
          <p:cNvPr id="24" name="Shape 22"/>
          <p:cNvSpPr/>
          <p:nvPr/>
        </p:nvSpPr>
        <p:spPr>
          <a:xfrm>
            <a:off x="520557" y="5068480"/>
            <a:ext cx="5308315" cy="753438"/>
          </a:xfrm>
          <a:custGeom>
            <a:avLst/>
            <a:gdLst/>
            <a:ahLst/>
            <a:cxnLst/>
            <a:rect l="l" t="t" r="r" b="b"/>
            <a:pathLst>
              <a:path w="5308315" h="753438">
                <a:moveTo>
                  <a:pt x="68495" y="0"/>
                </a:moveTo>
                <a:lnTo>
                  <a:pt x="5239820" y="0"/>
                </a:lnTo>
                <a:cubicBezTo>
                  <a:pt x="5277648" y="0"/>
                  <a:pt x="5308315" y="30666"/>
                  <a:pt x="5308315" y="68495"/>
                </a:cubicBezTo>
                <a:lnTo>
                  <a:pt x="5308315" y="684943"/>
                </a:lnTo>
                <a:cubicBezTo>
                  <a:pt x="5308315" y="722772"/>
                  <a:pt x="5277648" y="753438"/>
                  <a:pt x="5239820" y="753438"/>
                </a:cubicBezTo>
                <a:lnTo>
                  <a:pt x="68495" y="753438"/>
                </a:lnTo>
                <a:cubicBezTo>
                  <a:pt x="30666" y="753438"/>
                  <a:pt x="0" y="722772"/>
                  <a:pt x="0" y="684943"/>
                </a:cubicBezTo>
                <a:lnTo>
                  <a:pt x="0" y="68495"/>
                </a:lnTo>
                <a:cubicBezTo>
                  <a:pt x="0" y="30692"/>
                  <a:pt x="30692" y="0"/>
                  <a:pt x="68495" y="0"/>
                </a:cubicBezTo>
                <a:close/>
              </a:path>
            </a:pathLst>
          </a:custGeom>
          <a:solidFill>
            <a:srgbClr val="191919"/>
          </a:solidFill>
          <a:ln/>
        </p:spPr>
      </p:sp>
      <p:sp>
        <p:nvSpPr>
          <p:cNvPr id="25" name="Shape 23"/>
          <p:cNvSpPr/>
          <p:nvPr/>
        </p:nvSpPr>
        <p:spPr>
          <a:xfrm>
            <a:off x="623299" y="5239716"/>
            <a:ext cx="410966" cy="410966"/>
          </a:xfrm>
          <a:custGeom>
            <a:avLst/>
            <a:gdLst/>
            <a:ahLst/>
            <a:cxnLst/>
            <a:rect l="l" t="t" r="r" b="b"/>
            <a:pathLst>
              <a:path w="410966" h="410966">
                <a:moveTo>
                  <a:pt x="68496" y="0"/>
                </a:moveTo>
                <a:lnTo>
                  <a:pt x="342471" y="0"/>
                </a:lnTo>
                <a:cubicBezTo>
                  <a:pt x="380274" y="0"/>
                  <a:pt x="410966" y="30692"/>
                  <a:pt x="410966" y="68496"/>
                </a:cubicBezTo>
                <a:lnTo>
                  <a:pt x="410966" y="342471"/>
                </a:lnTo>
                <a:cubicBezTo>
                  <a:pt x="410966" y="380274"/>
                  <a:pt x="380274" y="410966"/>
                  <a:pt x="342471" y="410966"/>
                </a:cubicBezTo>
                <a:lnTo>
                  <a:pt x="68496" y="410966"/>
                </a:lnTo>
                <a:cubicBezTo>
                  <a:pt x="30692" y="410966"/>
                  <a:pt x="0" y="380274"/>
                  <a:pt x="0" y="342471"/>
                </a:cubicBezTo>
                <a:lnTo>
                  <a:pt x="0" y="68496"/>
                </a:lnTo>
                <a:cubicBezTo>
                  <a:pt x="0" y="30692"/>
                  <a:pt x="30692" y="0"/>
                  <a:pt x="68496" y="0"/>
                </a:cubicBezTo>
                <a:close/>
              </a:path>
            </a:pathLst>
          </a:custGeom>
          <a:solidFill>
            <a:srgbClr val="6366F1">
              <a:alpha val="20000"/>
            </a:srgbClr>
          </a:solidFill>
          <a:ln/>
        </p:spPr>
      </p:sp>
      <p:sp>
        <p:nvSpPr>
          <p:cNvPr id="26" name="Shape 24"/>
          <p:cNvSpPr/>
          <p:nvPr/>
        </p:nvSpPr>
        <p:spPr>
          <a:xfrm>
            <a:off x="753866" y="5359581"/>
            <a:ext cx="149831" cy="171236"/>
          </a:xfrm>
          <a:custGeom>
            <a:avLst/>
            <a:gdLst/>
            <a:ahLst/>
            <a:cxnLst/>
            <a:rect l="l" t="t" r="r" b="b"/>
            <a:pathLst>
              <a:path w="149831" h="171236">
                <a:moveTo>
                  <a:pt x="113310" y="-3311"/>
                </a:moveTo>
                <a:cubicBezTo>
                  <a:pt x="117290" y="-435"/>
                  <a:pt x="118761" y="4783"/>
                  <a:pt x="116955" y="9331"/>
                </a:cubicBezTo>
                <a:lnTo>
                  <a:pt x="90735" y="74916"/>
                </a:lnTo>
                <a:lnTo>
                  <a:pt x="139129" y="74916"/>
                </a:lnTo>
                <a:cubicBezTo>
                  <a:pt x="143644" y="74916"/>
                  <a:pt x="147658" y="77725"/>
                  <a:pt x="149196" y="81973"/>
                </a:cubicBezTo>
                <a:cubicBezTo>
                  <a:pt x="150734" y="86220"/>
                  <a:pt x="149430" y="90969"/>
                  <a:pt x="145985" y="93845"/>
                </a:cubicBezTo>
                <a:lnTo>
                  <a:pt x="49665" y="174112"/>
                </a:lnTo>
                <a:cubicBezTo>
                  <a:pt x="45886" y="177256"/>
                  <a:pt x="40501" y="177423"/>
                  <a:pt x="36521" y="174547"/>
                </a:cubicBezTo>
                <a:cubicBezTo>
                  <a:pt x="32542" y="171671"/>
                  <a:pt x="31070" y="166453"/>
                  <a:pt x="32876" y="161905"/>
                </a:cubicBezTo>
                <a:lnTo>
                  <a:pt x="59096" y="96320"/>
                </a:lnTo>
                <a:lnTo>
                  <a:pt x="10702" y="96320"/>
                </a:lnTo>
                <a:cubicBezTo>
                  <a:pt x="6187" y="96320"/>
                  <a:pt x="2174" y="93511"/>
                  <a:pt x="635" y="89263"/>
                </a:cubicBezTo>
                <a:cubicBezTo>
                  <a:pt x="-903" y="85016"/>
                  <a:pt x="401" y="80267"/>
                  <a:pt x="3846" y="77391"/>
                </a:cubicBezTo>
                <a:lnTo>
                  <a:pt x="100166" y="-2876"/>
                </a:lnTo>
                <a:cubicBezTo>
                  <a:pt x="103946" y="-6020"/>
                  <a:pt x="109330" y="-6187"/>
                  <a:pt x="113310" y="-3311"/>
                </a:cubicBezTo>
                <a:close/>
              </a:path>
            </a:pathLst>
          </a:custGeom>
          <a:solidFill>
            <a:srgbClr val="6366F1"/>
          </a:solidFill>
          <a:ln/>
        </p:spPr>
      </p:sp>
      <p:sp>
        <p:nvSpPr>
          <p:cNvPr id="27" name="Text 25"/>
          <p:cNvSpPr/>
          <p:nvPr/>
        </p:nvSpPr>
        <p:spPr>
          <a:xfrm>
            <a:off x="1171254" y="5171221"/>
            <a:ext cx="4623371" cy="2054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79" b="1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Development Cycle Reduction</a:t>
            </a:r>
            <a:endParaRPr lang="en-US" sz="1600" dirty="0"/>
          </a:p>
        </p:txBody>
      </p:sp>
      <p:sp>
        <p:nvSpPr>
          <p:cNvPr id="28" name="Text 26"/>
          <p:cNvSpPr/>
          <p:nvPr/>
        </p:nvSpPr>
        <p:spPr>
          <a:xfrm>
            <a:off x="1171254" y="5410952"/>
            <a:ext cx="4683303" cy="3082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022" b="1" dirty="0">
                <a:solidFill>
                  <a:srgbClr val="6366F1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-25%</a:t>
            </a:r>
            <a:endParaRPr lang="en-US" sz="1600" dirty="0"/>
          </a:p>
        </p:txBody>
      </p:sp>
      <p:sp>
        <p:nvSpPr>
          <p:cNvPr id="29" name="Shape 27"/>
          <p:cNvSpPr/>
          <p:nvPr/>
        </p:nvSpPr>
        <p:spPr>
          <a:xfrm>
            <a:off x="520557" y="5924660"/>
            <a:ext cx="5308315" cy="753438"/>
          </a:xfrm>
          <a:custGeom>
            <a:avLst/>
            <a:gdLst/>
            <a:ahLst/>
            <a:cxnLst/>
            <a:rect l="l" t="t" r="r" b="b"/>
            <a:pathLst>
              <a:path w="5308315" h="753438">
                <a:moveTo>
                  <a:pt x="68495" y="0"/>
                </a:moveTo>
                <a:lnTo>
                  <a:pt x="5239820" y="0"/>
                </a:lnTo>
                <a:cubicBezTo>
                  <a:pt x="5277648" y="0"/>
                  <a:pt x="5308315" y="30666"/>
                  <a:pt x="5308315" y="68495"/>
                </a:cubicBezTo>
                <a:lnTo>
                  <a:pt x="5308315" y="684943"/>
                </a:lnTo>
                <a:cubicBezTo>
                  <a:pt x="5308315" y="722772"/>
                  <a:pt x="5277648" y="753438"/>
                  <a:pt x="5239820" y="753438"/>
                </a:cubicBezTo>
                <a:lnTo>
                  <a:pt x="68495" y="753438"/>
                </a:lnTo>
                <a:cubicBezTo>
                  <a:pt x="30666" y="753438"/>
                  <a:pt x="0" y="722772"/>
                  <a:pt x="0" y="684943"/>
                </a:cubicBezTo>
                <a:lnTo>
                  <a:pt x="0" y="68495"/>
                </a:lnTo>
                <a:cubicBezTo>
                  <a:pt x="0" y="30692"/>
                  <a:pt x="30692" y="0"/>
                  <a:pt x="68495" y="0"/>
                </a:cubicBezTo>
                <a:close/>
              </a:path>
            </a:pathLst>
          </a:custGeom>
          <a:solidFill>
            <a:srgbClr val="191919"/>
          </a:solidFill>
          <a:ln/>
        </p:spPr>
      </p:sp>
      <p:sp>
        <p:nvSpPr>
          <p:cNvPr id="30" name="Shape 28"/>
          <p:cNvSpPr/>
          <p:nvPr/>
        </p:nvSpPr>
        <p:spPr>
          <a:xfrm>
            <a:off x="623299" y="6095895"/>
            <a:ext cx="410966" cy="410966"/>
          </a:xfrm>
          <a:custGeom>
            <a:avLst/>
            <a:gdLst/>
            <a:ahLst/>
            <a:cxnLst/>
            <a:rect l="l" t="t" r="r" b="b"/>
            <a:pathLst>
              <a:path w="410966" h="410966">
                <a:moveTo>
                  <a:pt x="68496" y="0"/>
                </a:moveTo>
                <a:lnTo>
                  <a:pt x="342471" y="0"/>
                </a:lnTo>
                <a:cubicBezTo>
                  <a:pt x="380274" y="0"/>
                  <a:pt x="410966" y="30692"/>
                  <a:pt x="410966" y="68496"/>
                </a:cubicBezTo>
                <a:lnTo>
                  <a:pt x="410966" y="342471"/>
                </a:lnTo>
                <a:cubicBezTo>
                  <a:pt x="410966" y="380274"/>
                  <a:pt x="380274" y="410966"/>
                  <a:pt x="342471" y="410966"/>
                </a:cubicBezTo>
                <a:lnTo>
                  <a:pt x="68496" y="410966"/>
                </a:lnTo>
                <a:cubicBezTo>
                  <a:pt x="30692" y="410966"/>
                  <a:pt x="0" y="380274"/>
                  <a:pt x="0" y="342471"/>
                </a:cubicBezTo>
                <a:lnTo>
                  <a:pt x="0" y="68496"/>
                </a:lnTo>
                <a:cubicBezTo>
                  <a:pt x="0" y="30692"/>
                  <a:pt x="30692" y="0"/>
                  <a:pt x="68496" y="0"/>
                </a:cubicBezTo>
                <a:close/>
              </a:path>
            </a:pathLst>
          </a:custGeom>
          <a:solidFill>
            <a:srgbClr val="6366F1">
              <a:alpha val="20000"/>
            </a:srgbClr>
          </a:solidFill>
          <a:ln/>
        </p:spPr>
      </p:sp>
      <p:sp>
        <p:nvSpPr>
          <p:cNvPr id="31" name="Shape 29"/>
          <p:cNvSpPr/>
          <p:nvPr/>
        </p:nvSpPr>
        <p:spPr>
          <a:xfrm>
            <a:off x="743164" y="6215761"/>
            <a:ext cx="171236" cy="171236"/>
          </a:xfrm>
          <a:custGeom>
            <a:avLst/>
            <a:gdLst/>
            <a:ahLst/>
            <a:cxnLst/>
            <a:rect l="l" t="t" r="r" b="b"/>
            <a:pathLst>
              <a:path w="171236" h="171236">
                <a:moveTo>
                  <a:pt x="85618" y="171236"/>
                </a:moveTo>
                <a:cubicBezTo>
                  <a:pt x="132872" y="171236"/>
                  <a:pt x="171236" y="132872"/>
                  <a:pt x="171236" y="85618"/>
                </a:cubicBezTo>
                <a:cubicBezTo>
                  <a:pt x="171236" y="38364"/>
                  <a:pt x="132872" y="0"/>
                  <a:pt x="85618" y="0"/>
                </a:cubicBezTo>
                <a:cubicBezTo>
                  <a:pt x="38364" y="0"/>
                  <a:pt x="0" y="38364"/>
                  <a:pt x="0" y="85618"/>
                </a:cubicBezTo>
                <a:cubicBezTo>
                  <a:pt x="0" y="132872"/>
                  <a:pt x="38364" y="171236"/>
                  <a:pt x="85618" y="171236"/>
                </a:cubicBezTo>
                <a:close/>
                <a:moveTo>
                  <a:pt x="55317" y="107658"/>
                </a:moveTo>
                <a:cubicBezTo>
                  <a:pt x="62140" y="117022"/>
                  <a:pt x="73177" y="123076"/>
                  <a:pt x="85618" y="123076"/>
                </a:cubicBezTo>
                <a:cubicBezTo>
                  <a:pt x="98059" y="123076"/>
                  <a:pt x="109096" y="117022"/>
                  <a:pt x="115919" y="107658"/>
                </a:cubicBezTo>
                <a:cubicBezTo>
                  <a:pt x="118527" y="104079"/>
                  <a:pt x="123544" y="103277"/>
                  <a:pt x="127123" y="105885"/>
                </a:cubicBezTo>
                <a:cubicBezTo>
                  <a:pt x="130701" y="108494"/>
                  <a:pt x="131504" y="113511"/>
                  <a:pt x="128895" y="117089"/>
                </a:cubicBezTo>
                <a:cubicBezTo>
                  <a:pt x="119163" y="130434"/>
                  <a:pt x="103410" y="139129"/>
                  <a:pt x="85618" y="139129"/>
                </a:cubicBezTo>
                <a:cubicBezTo>
                  <a:pt x="67825" y="139129"/>
                  <a:pt x="52073" y="130434"/>
                  <a:pt x="42341" y="117089"/>
                </a:cubicBezTo>
                <a:cubicBezTo>
                  <a:pt x="39732" y="113511"/>
                  <a:pt x="40535" y="108494"/>
                  <a:pt x="44113" y="105885"/>
                </a:cubicBezTo>
                <a:cubicBezTo>
                  <a:pt x="47692" y="103277"/>
                  <a:pt x="52709" y="104079"/>
                  <a:pt x="55317" y="107658"/>
                </a:cubicBezTo>
                <a:close/>
                <a:moveTo>
                  <a:pt x="48160" y="69565"/>
                </a:moveTo>
                <a:cubicBezTo>
                  <a:pt x="48160" y="63658"/>
                  <a:pt x="52956" y="58862"/>
                  <a:pt x="58862" y="58862"/>
                </a:cubicBezTo>
                <a:cubicBezTo>
                  <a:pt x="64769" y="58862"/>
                  <a:pt x="69565" y="63658"/>
                  <a:pt x="69565" y="69565"/>
                </a:cubicBezTo>
                <a:cubicBezTo>
                  <a:pt x="69565" y="75471"/>
                  <a:pt x="64769" y="80267"/>
                  <a:pt x="58862" y="80267"/>
                </a:cubicBezTo>
                <a:cubicBezTo>
                  <a:pt x="52956" y="80267"/>
                  <a:pt x="48160" y="75471"/>
                  <a:pt x="48160" y="69565"/>
                </a:cubicBezTo>
                <a:close/>
                <a:moveTo>
                  <a:pt x="112374" y="58862"/>
                </a:moveTo>
                <a:cubicBezTo>
                  <a:pt x="118280" y="58862"/>
                  <a:pt x="123076" y="63658"/>
                  <a:pt x="123076" y="69565"/>
                </a:cubicBezTo>
                <a:cubicBezTo>
                  <a:pt x="123076" y="75471"/>
                  <a:pt x="118280" y="80267"/>
                  <a:pt x="112374" y="80267"/>
                </a:cubicBezTo>
                <a:cubicBezTo>
                  <a:pt x="106467" y="80267"/>
                  <a:pt x="101671" y="75471"/>
                  <a:pt x="101671" y="69565"/>
                </a:cubicBezTo>
                <a:cubicBezTo>
                  <a:pt x="101671" y="63658"/>
                  <a:pt x="106467" y="58862"/>
                  <a:pt x="112374" y="58862"/>
                </a:cubicBezTo>
                <a:close/>
              </a:path>
            </a:pathLst>
          </a:custGeom>
          <a:solidFill>
            <a:srgbClr val="6366F1"/>
          </a:solidFill>
          <a:ln/>
        </p:spPr>
      </p:sp>
      <p:sp>
        <p:nvSpPr>
          <p:cNvPr id="32" name="Text 30"/>
          <p:cNvSpPr/>
          <p:nvPr/>
        </p:nvSpPr>
        <p:spPr>
          <a:xfrm>
            <a:off x="1171254" y="6027401"/>
            <a:ext cx="4623371" cy="2054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79" b="1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Net Promoter Score</a:t>
            </a:r>
            <a:endParaRPr lang="en-US" sz="1600" dirty="0"/>
          </a:p>
        </p:txBody>
      </p:sp>
      <p:sp>
        <p:nvSpPr>
          <p:cNvPr id="33" name="Text 31"/>
          <p:cNvSpPr/>
          <p:nvPr/>
        </p:nvSpPr>
        <p:spPr>
          <a:xfrm>
            <a:off x="1171254" y="6267131"/>
            <a:ext cx="1035978" cy="3082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022" b="1" dirty="0">
                <a:solidFill>
                  <a:srgbClr val="6366F1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42 → 51</a:t>
            </a:r>
            <a:endParaRPr lang="en-US" sz="1600" dirty="0"/>
          </a:p>
        </p:txBody>
      </p:sp>
      <p:sp>
        <p:nvSpPr>
          <p:cNvPr id="34" name="Text 32"/>
          <p:cNvSpPr/>
          <p:nvPr/>
        </p:nvSpPr>
        <p:spPr>
          <a:xfrm>
            <a:off x="2150617" y="6376721"/>
            <a:ext cx="547955" cy="1712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44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+9 points</a:t>
            </a:r>
            <a:endParaRPr lang="en-US" sz="1600" dirty="0"/>
          </a:p>
        </p:txBody>
      </p:sp>
      <p:sp>
        <p:nvSpPr>
          <p:cNvPr id="35" name="Shape 33"/>
          <p:cNvSpPr/>
          <p:nvPr/>
        </p:nvSpPr>
        <p:spPr>
          <a:xfrm>
            <a:off x="6185043" y="1455506"/>
            <a:ext cx="5657636" cy="3534310"/>
          </a:xfrm>
          <a:custGeom>
            <a:avLst/>
            <a:gdLst/>
            <a:ahLst/>
            <a:cxnLst/>
            <a:rect l="l" t="t" r="r" b="b"/>
            <a:pathLst>
              <a:path w="5657636" h="3534310">
                <a:moveTo>
                  <a:pt x="68495" y="0"/>
                </a:moveTo>
                <a:lnTo>
                  <a:pt x="5589141" y="0"/>
                </a:lnTo>
                <a:cubicBezTo>
                  <a:pt x="5626970" y="0"/>
                  <a:pt x="5657636" y="30666"/>
                  <a:pt x="5657636" y="68495"/>
                </a:cubicBezTo>
                <a:lnTo>
                  <a:pt x="5657636" y="3465815"/>
                </a:lnTo>
                <a:cubicBezTo>
                  <a:pt x="5657636" y="3503644"/>
                  <a:pt x="5626970" y="3534310"/>
                  <a:pt x="5589141" y="3534310"/>
                </a:cubicBezTo>
                <a:lnTo>
                  <a:pt x="68495" y="3534310"/>
                </a:lnTo>
                <a:cubicBezTo>
                  <a:pt x="30666" y="3534310"/>
                  <a:pt x="0" y="3503644"/>
                  <a:pt x="0" y="3465815"/>
                </a:cubicBezTo>
                <a:lnTo>
                  <a:pt x="0" y="68495"/>
                </a:lnTo>
                <a:cubicBezTo>
                  <a:pt x="0" y="30692"/>
                  <a:pt x="30692" y="0"/>
                  <a:pt x="68495" y="0"/>
                </a:cubicBezTo>
                <a:close/>
              </a:path>
            </a:pathLst>
          </a:custGeom>
          <a:solidFill>
            <a:srgbClr val="262626"/>
          </a:solidFill>
          <a:ln w="10160">
            <a:solidFill>
              <a:srgbClr val="333333"/>
            </a:solidFill>
            <a:prstDash val="solid"/>
          </a:ln>
        </p:spPr>
      </p:sp>
      <p:sp>
        <p:nvSpPr>
          <p:cNvPr id="36" name="Text 34"/>
          <p:cNvSpPr/>
          <p:nvPr/>
        </p:nvSpPr>
        <p:spPr>
          <a:xfrm>
            <a:off x="6359703" y="1630165"/>
            <a:ext cx="5385371" cy="2397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13" b="1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Key Operational Achievements</a:t>
            </a:r>
            <a:endParaRPr lang="en-US" sz="1600" dirty="0"/>
          </a:p>
        </p:txBody>
      </p:sp>
      <p:sp>
        <p:nvSpPr>
          <p:cNvPr id="37" name="Shape 35"/>
          <p:cNvSpPr/>
          <p:nvPr/>
        </p:nvSpPr>
        <p:spPr>
          <a:xfrm>
            <a:off x="6359703" y="2006885"/>
            <a:ext cx="5308315" cy="616449"/>
          </a:xfrm>
          <a:custGeom>
            <a:avLst/>
            <a:gdLst/>
            <a:ahLst/>
            <a:cxnLst/>
            <a:rect l="l" t="t" r="r" b="b"/>
            <a:pathLst>
              <a:path w="5308315" h="616449">
                <a:moveTo>
                  <a:pt x="68494" y="0"/>
                </a:moveTo>
                <a:lnTo>
                  <a:pt x="5239821" y="0"/>
                </a:lnTo>
                <a:cubicBezTo>
                  <a:pt x="5277649" y="0"/>
                  <a:pt x="5308315" y="30666"/>
                  <a:pt x="5308315" y="68494"/>
                </a:cubicBezTo>
                <a:lnTo>
                  <a:pt x="5308315" y="547956"/>
                </a:lnTo>
                <a:cubicBezTo>
                  <a:pt x="5308315" y="585784"/>
                  <a:pt x="5277649" y="616449"/>
                  <a:pt x="5239821" y="616449"/>
                </a:cubicBezTo>
                <a:lnTo>
                  <a:pt x="68494" y="616449"/>
                </a:lnTo>
                <a:cubicBezTo>
                  <a:pt x="30666" y="616449"/>
                  <a:pt x="0" y="585784"/>
                  <a:pt x="0" y="547956"/>
                </a:cubicBezTo>
                <a:lnTo>
                  <a:pt x="0" y="68494"/>
                </a:lnTo>
                <a:cubicBezTo>
                  <a:pt x="0" y="30691"/>
                  <a:pt x="30691" y="0"/>
                  <a:pt x="68494" y="0"/>
                </a:cubicBezTo>
                <a:close/>
              </a:path>
            </a:pathLst>
          </a:custGeom>
          <a:solidFill>
            <a:srgbClr val="191919"/>
          </a:solidFill>
          <a:ln/>
        </p:spPr>
      </p:sp>
      <p:sp>
        <p:nvSpPr>
          <p:cNvPr id="38" name="Shape 36"/>
          <p:cNvSpPr/>
          <p:nvPr/>
        </p:nvSpPr>
        <p:spPr>
          <a:xfrm>
            <a:off x="6462445" y="2143873"/>
            <a:ext cx="273978" cy="273978"/>
          </a:xfrm>
          <a:custGeom>
            <a:avLst/>
            <a:gdLst/>
            <a:ahLst/>
            <a:cxnLst/>
            <a:rect l="l" t="t" r="r" b="b"/>
            <a:pathLst>
              <a:path w="273978" h="273978">
                <a:moveTo>
                  <a:pt x="68494" y="0"/>
                </a:moveTo>
                <a:lnTo>
                  <a:pt x="205483" y="0"/>
                </a:lnTo>
                <a:cubicBezTo>
                  <a:pt x="243286" y="0"/>
                  <a:pt x="273978" y="30691"/>
                  <a:pt x="273978" y="68494"/>
                </a:cubicBezTo>
                <a:lnTo>
                  <a:pt x="273978" y="205483"/>
                </a:lnTo>
                <a:cubicBezTo>
                  <a:pt x="273978" y="243312"/>
                  <a:pt x="243312" y="273978"/>
                  <a:pt x="205483" y="273978"/>
                </a:cubicBezTo>
                <a:lnTo>
                  <a:pt x="68494" y="273978"/>
                </a:lnTo>
                <a:cubicBezTo>
                  <a:pt x="30691" y="273978"/>
                  <a:pt x="0" y="243286"/>
                  <a:pt x="0" y="205483"/>
                </a:cubicBezTo>
                <a:lnTo>
                  <a:pt x="0" y="68494"/>
                </a:lnTo>
                <a:cubicBezTo>
                  <a:pt x="0" y="30666"/>
                  <a:pt x="30666" y="0"/>
                  <a:pt x="68494" y="0"/>
                </a:cubicBezTo>
                <a:close/>
              </a:path>
            </a:pathLst>
          </a:custGeom>
          <a:solidFill>
            <a:srgbClr val="6366F1">
              <a:alpha val="20000"/>
            </a:srgbClr>
          </a:solidFill>
          <a:ln/>
        </p:spPr>
      </p:sp>
      <p:sp>
        <p:nvSpPr>
          <p:cNvPr id="39" name="Shape 37"/>
          <p:cNvSpPr/>
          <p:nvPr/>
        </p:nvSpPr>
        <p:spPr>
          <a:xfrm>
            <a:off x="6549133" y="2220930"/>
            <a:ext cx="104882" cy="119865"/>
          </a:xfrm>
          <a:custGeom>
            <a:avLst/>
            <a:gdLst/>
            <a:ahLst/>
            <a:cxnLst/>
            <a:rect l="l" t="t" r="r" b="b"/>
            <a:pathLst>
              <a:path w="104882" h="119865">
                <a:moveTo>
                  <a:pt x="101792" y="16411"/>
                </a:moveTo>
                <a:cubicBezTo>
                  <a:pt x="105140" y="18846"/>
                  <a:pt x="105889" y="23528"/>
                  <a:pt x="103454" y="26876"/>
                </a:cubicBezTo>
                <a:lnTo>
                  <a:pt x="43521" y="109283"/>
                </a:lnTo>
                <a:cubicBezTo>
                  <a:pt x="42234" y="111063"/>
                  <a:pt x="40244" y="112163"/>
                  <a:pt x="38043" y="112350"/>
                </a:cubicBezTo>
                <a:cubicBezTo>
                  <a:pt x="35842" y="112537"/>
                  <a:pt x="33712" y="111718"/>
                  <a:pt x="32167" y="110173"/>
                </a:cubicBezTo>
                <a:lnTo>
                  <a:pt x="2201" y="80207"/>
                </a:lnTo>
                <a:cubicBezTo>
                  <a:pt x="-726" y="77280"/>
                  <a:pt x="-726" y="72528"/>
                  <a:pt x="2201" y="69601"/>
                </a:cubicBezTo>
                <a:cubicBezTo>
                  <a:pt x="5127" y="66675"/>
                  <a:pt x="9880" y="66675"/>
                  <a:pt x="12806" y="69601"/>
                </a:cubicBezTo>
                <a:lnTo>
                  <a:pt x="36568" y="93364"/>
                </a:lnTo>
                <a:lnTo>
                  <a:pt x="91350" y="18050"/>
                </a:lnTo>
                <a:cubicBezTo>
                  <a:pt x="93785" y="14702"/>
                  <a:pt x="98467" y="13953"/>
                  <a:pt x="101815" y="16388"/>
                </a:cubicBezTo>
                <a:close/>
              </a:path>
            </a:pathLst>
          </a:custGeom>
          <a:solidFill>
            <a:srgbClr val="6366F1"/>
          </a:solidFill>
          <a:ln/>
        </p:spPr>
      </p:sp>
      <p:sp>
        <p:nvSpPr>
          <p:cNvPr id="40" name="Text 38"/>
          <p:cNvSpPr/>
          <p:nvPr/>
        </p:nvSpPr>
        <p:spPr>
          <a:xfrm>
            <a:off x="6839164" y="2109626"/>
            <a:ext cx="3184989" cy="2054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79" b="1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Campaign Targeting</a:t>
            </a:r>
            <a:endParaRPr lang="en-US" sz="1600" dirty="0"/>
          </a:p>
        </p:txBody>
      </p:sp>
      <p:sp>
        <p:nvSpPr>
          <p:cNvPr id="41" name="Text 39"/>
          <p:cNvSpPr/>
          <p:nvPr/>
        </p:nvSpPr>
        <p:spPr>
          <a:xfrm>
            <a:off x="6839164" y="2349356"/>
            <a:ext cx="3176427" cy="1712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44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Improved conversion optimization and marketing efficiency</a:t>
            </a:r>
            <a:endParaRPr lang="en-US" sz="1600" dirty="0"/>
          </a:p>
        </p:txBody>
      </p:sp>
      <p:sp>
        <p:nvSpPr>
          <p:cNvPr id="42" name="Shape 40"/>
          <p:cNvSpPr/>
          <p:nvPr/>
        </p:nvSpPr>
        <p:spPr>
          <a:xfrm>
            <a:off x="6359703" y="2726076"/>
            <a:ext cx="5308315" cy="616449"/>
          </a:xfrm>
          <a:custGeom>
            <a:avLst/>
            <a:gdLst/>
            <a:ahLst/>
            <a:cxnLst/>
            <a:rect l="l" t="t" r="r" b="b"/>
            <a:pathLst>
              <a:path w="5308315" h="616449">
                <a:moveTo>
                  <a:pt x="68494" y="0"/>
                </a:moveTo>
                <a:lnTo>
                  <a:pt x="5239821" y="0"/>
                </a:lnTo>
                <a:cubicBezTo>
                  <a:pt x="5277649" y="0"/>
                  <a:pt x="5308315" y="30666"/>
                  <a:pt x="5308315" y="68494"/>
                </a:cubicBezTo>
                <a:lnTo>
                  <a:pt x="5308315" y="547956"/>
                </a:lnTo>
                <a:cubicBezTo>
                  <a:pt x="5308315" y="585784"/>
                  <a:pt x="5277649" y="616449"/>
                  <a:pt x="5239821" y="616449"/>
                </a:cubicBezTo>
                <a:lnTo>
                  <a:pt x="68494" y="616449"/>
                </a:lnTo>
                <a:cubicBezTo>
                  <a:pt x="30666" y="616449"/>
                  <a:pt x="0" y="585784"/>
                  <a:pt x="0" y="547956"/>
                </a:cubicBezTo>
                <a:lnTo>
                  <a:pt x="0" y="68494"/>
                </a:lnTo>
                <a:cubicBezTo>
                  <a:pt x="0" y="30691"/>
                  <a:pt x="30691" y="0"/>
                  <a:pt x="68494" y="0"/>
                </a:cubicBezTo>
                <a:close/>
              </a:path>
            </a:pathLst>
          </a:custGeom>
          <a:solidFill>
            <a:srgbClr val="191919"/>
          </a:solidFill>
          <a:ln/>
        </p:spPr>
      </p:sp>
      <p:sp>
        <p:nvSpPr>
          <p:cNvPr id="43" name="Shape 41"/>
          <p:cNvSpPr/>
          <p:nvPr/>
        </p:nvSpPr>
        <p:spPr>
          <a:xfrm>
            <a:off x="6462445" y="2863064"/>
            <a:ext cx="273978" cy="273978"/>
          </a:xfrm>
          <a:custGeom>
            <a:avLst/>
            <a:gdLst/>
            <a:ahLst/>
            <a:cxnLst/>
            <a:rect l="l" t="t" r="r" b="b"/>
            <a:pathLst>
              <a:path w="273978" h="273978">
                <a:moveTo>
                  <a:pt x="68494" y="0"/>
                </a:moveTo>
                <a:lnTo>
                  <a:pt x="205483" y="0"/>
                </a:lnTo>
                <a:cubicBezTo>
                  <a:pt x="243286" y="0"/>
                  <a:pt x="273978" y="30691"/>
                  <a:pt x="273978" y="68494"/>
                </a:cubicBezTo>
                <a:lnTo>
                  <a:pt x="273978" y="205483"/>
                </a:lnTo>
                <a:cubicBezTo>
                  <a:pt x="273978" y="243312"/>
                  <a:pt x="243312" y="273978"/>
                  <a:pt x="205483" y="273978"/>
                </a:cubicBezTo>
                <a:lnTo>
                  <a:pt x="68494" y="273978"/>
                </a:lnTo>
                <a:cubicBezTo>
                  <a:pt x="30691" y="273978"/>
                  <a:pt x="0" y="243286"/>
                  <a:pt x="0" y="205483"/>
                </a:cubicBezTo>
                <a:lnTo>
                  <a:pt x="0" y="68494"/>
                </a:lnTo>
                <a:cubicBezTo>
                  <a:pt x="0" y="30666"/>
                  <a:pt x="30666" y="0"/>
                  <a:pt x="68494" y="0"/>
                </a:cubicBezTo>
                <a:close/>
              </a:path>
            </a:pathLst>
          </a:custGeom>
          <a:solidFill>
            <a:srgbClr val="6366F1">
              <a:alpha val="20000"/>
            </a:srgbClr>
          </a:solidFill>
          <a:ln/>
        </p:spPr>
      </p:sp>
      <p:sp>
        <p:nvSpPr>
          <p:cNvPr id="44" name="Shape 42"/>
          <p:cNvSpPr/>
          <p:nvPr/>
        </p:nvSpPr>
        <p:spPr>
          <a:xfrm>
            <a:off x="6549133" y="2940121"/>
            <a:ext cx="104882" cy="119865"/>
          </a:xfrm>
          <a:custGeom>
            <a:avLst/>
            <a:gdLst/>
            <a:ahLst/>
            <a:cxnLst/>
            <a:rect l="l" t="t" r="r" b="b"/>
            <a:pathLst>
              <a:path w="104882" h="119865">
                <a:moveTo>
                  <a:pt x="101792" y="16411"/>
                </a:moveTo>
                <a:cubicBezTo>
                  <a:pt x="105140" y="18846"/>
                  <a:pt x="105889" y="23528"/>
                  <a:pt x="103454" y="26876"/>
                </a:cubicBezTo>
                <a:lnTo>
                  <a:pt x="43521" y="109283"/>
                </a:lnTo>
                <a:cubicBezTo>
                  <a:pt x="42234" y="111063"/>
                  <a:pt x="40244" y="112163"/>
                  <a:pt x="38043" y="112350"/>
                </a:cubicBezTo>
                <a:cubicBezTo>
                  <a:pt x="35842" y="112537"/>
                  <a:pt x="33712" y="111718"/>
                  <a:pt x="32167" y="110173"/>
                </a:cubicBezTo>
                <a:lnTo>
                  <a:pt x="2201" y="80207"/>
                </a:lnTo>
                <a:cubicBezTo>
                  <a:pt x="-726" y="77280"/>
                  <a:pt x="-726" y="72528"/>
                  <a:pt x="2201" y="69601"/>
                </a:cubicBezTo>
                <a:cubicBezTo>
                  <a:pt x="5127" y="66675"/>
                  <a:pt x="9880" y="66675"/>
                  <a:pt x="12806" y="69601"/>
                </a:cubicBezTo>
                <a:lnTo>
                  <a:pt x="36568" y="93364"/>
                </a:lnTo>
                <a:lnTo>
                  <a:pt x="91350" y="18050"/>
                </a:lnTo>
                <a:cubicBezTo>
                  <a:pt x="93785" y="14702"/>
                  <a:pt x="98467" y="13953"/>
                  <a:pt x="101815" y="16388"/>
                </a:cubicBezTo>
                <a:close/>
              </a:path>
            </a:pathLst>
          </a:custGeom>
          <a:solidFill>
            <a:srgbClr val="6366F1"/>
          </a:solidFill>
          <a:ln/>
        </p:spPr>
      </p:sp>
      <p:sp>
        <p:nvSpPr>
          <p:cNvPr id="45" name="Text 43"/>
          <p:cNvSpPr/>
          <p:nvPr/>
        </p:nvSpPr>
        <p:spPr>
          <a:xfrm>
            <a:off x="6839164" y="2828817"/>
            <a:ext cx="2902449" cy="2054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79" b="1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Customer Retention</a:t>
            </a:r>
            <a:endParaRPr lang="en-US" sz="1600" dirty="0"/>
          </a:p>
        </p:txBody>
      </p:sp>
      <p:sp>
        <p:nvSpPr>
          <p:cNvPr id="46" name="Text 44"/>
          <p:cNvSpPr/>
          <p:nvPr/>
        </p:nvSpPr>
        <p:spPr>
          <a:xfrm>
            <a:off x="6839164" y="3068547"/>
            <a:ext cx="2893888" cy="1712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44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Enhanced retention through improved service delivery</a:t>
            </a:r>
            <a:endParaRPr lang="en-US" sz="1600" dirty="0"/>
          </a:p>
        </p:txBody>
      </p:sp>
      <p:sp>
        <p:nvSpPr>
          <p:cNvPr id="47" name="Shape 45"/>
          <p:cNvSpPr/>
          <p:nvPr/>
        </p:nvSpPr>
        <p:spPr>
          <a:xfrm>
            <a:off x="6359703" y="3445267"/>
            <a:ext cx="5308315" cy="616449"/>
          </a:xfrm>
          <a:custGeom>
            <a:avLst/>
            <a:gdLst/>
            <a:ahLst/>
            <a:cxnLst/>
            <a:rect l="l" t="t" r="r" b="b"/>
            <a:pathLst>
              <a:path w="5308315" h="616449">
                <a:moveTo>
                  <a:pt x="68494" y="0"/>
                </a:moveTo>
                <a:lnTo>
                  <a:pt x="5239821" y="0"/>
                </a:lnTo>
                <a:cubicBezTo>
                  <a:pt x="5277649" y="0"/>
                  <a:pt x="5308315" y="30666"/>
                  <a:pt x="5308315" y="68494"/>
                </a:cubicBezTo>
                <a:lnTo>
                  <a:pt x="5308315" y="547956"/>
                </a:lnTo>
                <a:cubicBezTo>
                  <a:pt x="5308315" y="585784"/>
                  <a:pt x="5277649" y="616449"/>
                  <a:pt x="5239821" y="616449"/>
                </a:cubicBezTo>
                <a:lnTo>
                  <a:pt x="68494" y="616449"/>
                </a:lnTo>
                <a:cubicBezTo>
                  <a:pt x="30666" y="616449"/>
                  <a:pt x="0" y="585784"/>
                  <a:pt x="0" y="547956"/>
                </a:cubicBezTo>
                <a:lnTo>
                  <a:pt x="0" y="68494"/>
                </a:lnTo>
                <a:cubicBezTo>
                  <a:pt x="0" y="30691"/>
                  <a:pt x="30691" y="0"/>
                  <a:pt x="68494" y="0"/>
                </a:cubicBezTo>
                <a:close/>
              </a:path>
            </a:pathLst>
          </a:custGeom>
          <a:solidFill>
            <a:srgbClr val="191919"/>
          </a:solidFill>
          <a:ln/>
        </p:spPr>
      </p:sp>
      <p:sp>
        <p:nvSpPr>
          <p:cNvPr id="48" name="Shape 46"/>
          <p:cNvSpPr/>
          <p:nvPr/>
        </p:nvSpPr>
        <p:spPr>
          <a:xfrm>
            <a:off x="6462445" y="3582255"/>
            <a:ext cx="273978" cy="273978"/>
          </a:xfrm>
          <a:custGeom>
            <a:avLst/>
            <a:gdLst/>
            <a:ahLst/>
            <a:cxnLst/>
            <a:rect l="l" t="t" r="r" b="b"/>
            <a:pathLst>
              <a:path w="273978" h="273978">
                <a:moveTo>
                  <a:pt x="68494" y="0"/>
                </a:moveTo>
                <a:lnTo>
                  <a:pt x="205483" y="0"/>
                </a:lnTo>
                <a:cubicBezTo>
                  <a:pt x="243286" y="0"/>
                  <a:pt x="273978" y="30691"/>
                  <a:pt x="273978" y="68494"/>
                </a:cubicBezTo>
                <a:lnTo>
                  <a:pt x="273978" y="205483"/>
                </a:lnTo>
                <a:cubicBezTo>
                  <a:pt x="273978" y="243312"/>
                  <a:pt x="243312" y="273978"/>
                  <a:pt x="205483" y="273978"/>
                </a:cubicBezTo>
                <a:lnTo>
                  <a:pt x="68494" y="273978"/>
                </a:lnTo>
                <a:cubicBezTo>
                  <a:pt x="30691" y="273978"/>
                  <a:pt x="0" y="243286"/>
                  <a:pt x="0" y="205483"/>
                </a:cubicBezTo>
                <a:lnTo>
                  <a:pt x="0" y="68494"/>
                </a:lnTo>
                <a:cubicBezTo>
                  <a:pt x="0" y="30666"/>
                  <a:pt x="30666" y="0"/>
                  <a:pt x="68494" y="0"/>
                </a:cubicBezTo>
                <a:close/>
              </a:path>
            </a:pathLst>
          </a:custGeom>
          <a:solidFill>
            <a:srgbClr val="6366F1">
              <a:alpha val="20000"/>
            </a:srgbClr>
          </a:solidFill>
          <a:ln/>
        </p:spPr>
      </p:sp>
      <p:sp>
        <p:nvSpPr>
          <p:cNvPr id="49" name="Shape 47"/>
          <p:cNvSpPr/>
          <p:nvPr/>
        </p:nvSpPr>
        <p:spPr>
          <a:xfrm>
            <a:off x="6549133" y="3659312"/>
            <a:ext cx="104882" cy="119865"/>
          </a:xfrm>
          <a:custGeom>
            <a:avLst/>
            <a:gdLst/>
            <a:ahLst/>
            <a:cxnLst/>
            <a:rect l="l" t="t" r="r" b="b"/>
            <a:pathLst>
              <a:path w="104882" h="119865">
                <a:moveTo>
                  <a:pt x="101792" y="16411"/>
                </a:moveTo>
                <a:cubicBezTo>
                  <a:pt x="105140" y="18846"/>
                  <a:pt x="105889" y="23528"/>
                  <a:pt x="103454" y="26876"/>
                </a:cubicBezTo>
                <a:lnTo>
                  <a:pt x="43521" y="109283"/>
                </a:lnTo>
                <a:cubicBezTo>
                  <a:pt x="42234" y="111063"/>
                  <a:pt x="40244" y="112163"/>
                  <a:pt x="38043" y="112350"/>
                </a:cubicBezTo>
                <a:cubicBezTo>
                  <a:pt x="35842" y="112537"/>
                  <a:pt x="33712" y="111718"/>
                  <a:pt x="32167" y="110173"/>
                </a:cubicBezTo>
                <a:lnTo>
                  <a:pt x="2201" y="80207"/>
                </a:lnTo>
                <a:cubicBezTo>
                  <a:pt x="-726" y="77280"/>
                  <a:pt x="-726" y="72528"/>
                  <a:pt x="2201" y="69601"/>
                </a:cubicBezTo>
                <a:cubicBezTo>
                  <a:pt x="5127" y="66675"/>
                  <a:pt x="9880" y="66675"/>
                  <a:pt x="12806" y="69601"/>
                </a:cubicBezTo>
                <a:lnTo>
                  <a:pt x="36568" y="93364"/>
                </a:lnTo>
                <a:lnTo>
                  <a:pt x="91350" y="18050"/>
                </a:lnTo>
                <a:cubicBezTo>
                  <a:pt x="93785" y="14702"/>
                  <a:pt x="98467" y="13953"/>
                  <a:pt x="101815" y="16388"/>
                </a:cubicBezTo>
                <a:close/>
              </a:path>
            </a:pathLst>
          </a:custGeom>
          <a:solidFill>
            <a:srgbClr val="6366F1"/>
          </a:solidFill>
          <a:ln/>
        </p:spPr>
      </p:sp>
      <p:sp>
        <p:nvSpPr>
          <p:cNvPr id="50" name="Text 48"/>
          <p:cNvSpPr/>
          <p:nvPr/>
        </p:nvSpPr>
        <p:spPr>
          <a:xfrm>
            <a:off x="6839164" y="3548008"/>
            <a:ext cx="2696966" cy="2054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79" b="1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Cross-sell Opportunities</a:t>
            </a:r>
            <a:endParaRPr lang="en-US" sz="1600" dirty="0"/>
          </a:p>
        </p:txBody>
      </p:sp>
      <p:sp>
        <p:nvSpPr>
          <p:cNvPr id="51" name="Text 49"/>
          <p:cNvSpPr/>
          <p:nvPr/>
        </p:nvSpPr>
        <p:spPr>
          <a:xfrm>
            <a:off x="6839164" y="3787738"/>
            <a:ext cx="2688404" cy="1712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44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Increased product adoption across customer base</a:t>
            </a:r>
            <a:endParaRPr lang="en-US" sz="1600" dirty="0"/>
          </a:p>
        </p:txBody>
      </p:sp>
      <p:sp>
        <p:nvSpPr>
          <p:cNvPr id="52" name="Shape 50"/>
          <p:cNvSpPr/>
          <p:nvPr/>
        </p:nvSpPr>
        <p:spPr>
          <a:xfrm>
            <a:off x="6359703" y="4164458"/>
            <a:ext cx="5308315" cy="616449"/>
          </a:xfrm>
          <a:custGeom>
            <a:avLst/>
            <a:gdLst/>
            <a:ahLst/>
            <a:cxnLst/>
            <a:rect l="l" t="t" r="r" b="b"/>
            <a:pathLst>
              <a:path w="5308315" h="616449">
                <a:moveTo>
                  <a:pt x="68494" y="0"/>
                </a:moveTo>
                <a:lnTo>
                  <a:pt x="5239821" y="0"/>
                </a:lnTo>
                <a:cubicBezTo>
                  <a:pt x="5277649" y="0"/>
                  <a:pt x="5308315" y="30666"/>
                  <a:pt x="5308315" y="68494"/>
                </a:cubicBezTo>
                <a:lnTo>
                  <a:pt x="5308315" y="547956"/>
                </a:lnTo>
                <a:cubicBezTo>
                  <a:pt x="5308315" y="585784"/>
                  <a:pt x="5277649" y="616449"/>
                  <a:pt x="5239821" y="616449"/>
                </a:cubicBezTo>
                <a:lnTo>
                  <a:pt x="68494" y="616449"/>
                </a:lnTo>
                <a:cubicBezTo>
                  <a:pt x="30666" y="616449"/>
                  <a:pt x="0" y="585784"/>
                  <a:pt x="0" y="547956"/>
                </a:cubicBezTo>
                <a:lnTo>
                  <a:pt x="0" y="68494"/>
                </a:lnTo>
                <a:cubicBezTo>
                  <a:pt x="0" y="30691"/>
                  <a:pt x="30691" y="0"/>
                  <a:pt x="68494" y="0"/>
                </a:cubicBezTo>
                <a:close/>
              </a:path>
            </a:pathLst>
          </a:custGeom>
          <a:solidFill>
            <a:srgbClr val="191919"/>
          </a:solidFill>
          <a:ln/>
        </p:spPr>
      </p:sp>
      <p:sp>
        <p:nvSpPr>
          <p:cNvPr id="53" name="Shape 51"/>
          <p:cNvSpPr/>
          <p:nvPr/>
        </p:nvSpPr>
        <p:spPr>
          <a:xfrm>
            <a:off x="6462445" y="4301446"/>
            <a:ext cx="273978" cy="273978"/>
          </a:xfrm>
          <a:custGeom>
            <a:avLst/>
            <a:gdLst/>
            <a:ahLst/>
            <a:cxnLst/>
            <a:rect l="l" t="t" r="r" b="b"/>
            <a:pathLst>
              <a:path w="273978" h="273978">
                <a:moveTo>
                  <a:pt x="68494" y="0"/>
                </a:moveTo>
                <a:lnTo>
                  <a:pt x="205483" y="0"/>
                </a:lnTo>
                <a:cubicBezTo>
                  <a:pt x="243286" y="0"/>
                  <a:pt x="273978" y="30691"/>
                  <a:pt x="273978" y="68494"/>
                </a:cubicBezTo>
                <a:lnTo>
                  <a:pt x="273978" y="205483"/>
                </a:lnTo>
                <a:cubicBezTo>
                  <a:pt x="273978" y="243312"/>
                  <a:pt x="243312" y="273978"/>
                  <a:pt x="205483" y="273978"/>
                </a:cubicBezTo>
                <a:lnTo>
                  <a:pt x="68494" y="273978"/>
                </a:lnTo>
                <a:cubicBezTo>
                  <a:pt x="30691" y="273978"/>
                  <a:pt x="0" y="243286"/>
                  <a:pt x="0" y="205483"/>
                </a:cubicBezTo>
                <a:lnTo>
                  <a:pt x="0" y="68494"/>
                </a:lnTo>
                <a:cubicBezTo>
                  <a:pt x="0" y="30666"/>
                  <a:pt x="30666" y="0"/>
                  <a:pt x="68494" y="0"/>
                </a:cubicBezTo>
                <a:close/>
              </a:path>
            </a:pathLst>
          </a:custGeom>
          <a:solidFill>
            <a:srgbClr val="6366F1">
              <a:alpha val="20000"/>
            </a:srgbClr>
          </a:solidFill>
          <a:ln/>
        </p:spPr>
      </p:sp>
      <p:sp>
        <p:nvSpPr>
          <p:cNvPr id="54" name="Shape 52"/>
          <p:cNvSpPr/>
          <p:nvPr/>
        </p:nvSpPr>
        <p:spPr>
          <a:xfrm>
            <a:off x="6549133" y="4378503"/>
            <a:ext cx="104882" cy="119865"/>
          </a:xfrm>
          <a:custGeom>
            <a:avLst/>
            <a:gdLst/>
            <a:ahLst/>
            <a:cxnLst/>
            <a:rect l="l" t="t" r="r" b="b"/>
            <a:pathLst>
              <a:path w="104882" h="119865">
                <a:moveTo>
                  <a:pt x="101792" y="16411"/>
                </a:moveTo>
                <a:cubicBezTo>
                  <a:pt x="105140" y="18846"/>
                  <a:pt x="105889" y="23528"/>
                  <a:pt x="103454" y="26876"/>
                </a:cubicBezTo>
                <a:lnTo>
                  <a:pt x="43521" y="109283"/>
                </a:lnTo>
                <a:cubicBezTo>
                  <a:pt x="42234" y="111063"/>
                  <a:pt x="40244" y="112163"/>
                  <a:pt x="38043" y="112350"/>
                </a:cubicBezTo>
                <a:cubicBezTo>
                  <a:pt x="35842" y="112537"/>
                  <a:pt x="33712" y="111718"/>
                  <a:pt x="32167" y="110173"/>
                </a:cubicBezTo>
                <a:lnTo>
                  <a:pt x="2201" y="80207"/>
                </a:lnTo>
                <a:cubicBezTo>
                  <a:pt x="-726" y="77280"/>
                  <a:pt x="-726" y="72528"/>
                  <a:pt x="2201" y="69601"/>
                </a:cubicBezTo>
                <a:cubicBezTo>
                  <a:pt x="5127" y="66675"/>
                  <a:pt x="9880" y="66675"/>
                  <a:pt x="12806" y="69601"/>
                </a:cubicBezTo>
                <a:lnTo>
                  <a:pt x="36568" y="93364"/>
                </a:lnTo>
                <a:lnTo>
                  <a:pt x="91350" y="18050"/>
                </a:lnTo>
                <a:cubicBezTo>
                  <a:pt x="93785" y="14702"/>
                  <a:pt x="98467" y="13953"/>
                  <a:pt x="101815" y="16388"/>
                </a:cubicBezTo>
                <a:close/>
              </a:path>
            </a:pathLst>
          </a:custGeom>
          <a:solidFill>
            <a:srgbClr val="6366F1"/>
          </a:solidFill>
          <a:ln/>
        </p:spPr>
      </p:sp>
      <p:sp>
        <p:nvSpPr>
          <p:cNvPr id="55" name="Text 53"/>
          <p:cNvSpPr/>
          <p:nvPr/>
        </p:nvSpPr>
        <p:spPr>
          <a:xfrm>
            <a:off x="6839164" y="4267199"/>
            <a:ext cx="2525730" cy="2054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79" b="1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Agile Implementation</a:t>
            </a:r>
            <a:endParaRPr lang="en-US" sz="1600" dirty="0"/>
          </a:p>
        </p:txBody>
      </p:sp>
      <p:sp>
        <p:nvSpPr>
          <p:cNvPr id="56" name="Text 54"/>
          <p:cNvSpPr/>
          <p:nvPr/>
        </p:nvSpPr>
        <p:spPr>
          <a:xfrm>
            <a:off x="6839164" y="4506930"/>
            <a:ext cx="2517169" cy="1712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44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Faster time-to-market for competitive features</a:t>
            </a:r>
            <a:endParaRPr lang="en-US" sz="1600" dirty="0"/>
          </a:p>
        </p:txBody>
      </p:sp>
      <p:sp>
        <p:nvSpPr>
          <p:cNvPr id="57" name="Shape 55"/>
          <p:cNvSpPr/>
          <p:nvPr/>
        </p:nvSpPr>
        <p:spPr>
          <a:xfrm>
            <a:off x="6185043" y="5133547"/>
            <a:ext cx="5657636" cy="1719209"/>
          </a:xfrm>
          <a:custGeom>
            <a:avLst/>
            <a:gdLst/>
            <a:ahLst/>
            <a:cxnLst/>
            <a:rect l="l" t="t" r="r" b="b"/>
            <a:pathLst>
              <a:path w="5657636" h="1719209">
                <a:moveTo>
                  <a:pt x="68493" y="0"/>
                </a:moveTo>
                <a:lnTo>
                  <a:pt x="5589143" y="0"/>
                </a:lnTo>
                <a:cubicBezTo>
                  <a:pt x="5626970" y="0"/>
                  <a:pt x="5657636" y="30665"/>
                  <a:pt x="5657636" y="68493"/>
                </a:cubicBezTo>
                <a:lnTo>
                  <a:pt x="5657636" y="1650716"/>
                </a:lnTo>
                <a:cubicBezTo>
                  <a:pt x="5657636" y="1688518"/>
                  <a:pt x="5626945" y="1719209"/>
                  <a:pt x="5589143" y="1719209"/>
                </a:cubicBezTo>
                <a:lnTo>
                  <a:pt x="68493" y="1719209"/>
                </a:lnTo>
                <a:cubicBezTo>
                  <a:pt x="30665" y="1719209"/>
                  <a:pt x="0" y="1688544"/>
                  <a:pt x="0" y="1650716"/>
                </a:cubicBezTo>
                <a:lnTo>
                  <a:pt x="0" y="68493"/>
                </a:lnTo>
                <a:cubicBezTo>
                  <a:pt x="0" y="30665"/>
                  <a:pt x="30665" y="0"/>
                  <a:pt x="68493" y="0"/>
                </a:cubicBezTo>
                <a:close/>
              </a:path>
            </a:pathLst>
          </a:custGeom>
          <a:solidFill>
            <a:srgbClr val="262626"/>
          </a:solidFill>
          <a:ln w="10160">
            <a:solidFill>
              <a:srgbClr val="333333"/>
            </a:solidFill>
            <a:prstDash val="solid"/>
          </a:ln>
        </p:spPr>
      </p:sp>
      <p:sp>
        <p:nvSpPr>
          <p:cNvPr id="58" name="Text 56"/>
          <p:cNvSpPr/>
          <p:nvPr/>
        </p:nvSpPr>
        <p:spPr>
          <a:xfrm>
            <a:off x="6359703" y="5308210"/>
            <a:ext cx="5385371" cy="2397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13" b="1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Product Innovation</a:t>
            </a:r>
            <a:endParaRPr lang="en-US" sz="1600" dirty="0"/>
          </a:p>
        </p:txBody>
      </p:sp>
      <p:sp>
        <p:nvSpPr>
          <p:cNvPr id="59" name="Shape 57"/>
          <p:cNvSpPr/>
          <p:nvPr/>
        </p:nvSpPr>
        <p:spPr>
          <a:xfrm>
            <a:off x="6359703" y="5684929"/>
            <a:ext cx="5308315" cy="445213"/>
          </a:xfrm>
          <a:custGeom>
            <a:avLst/>
            <a:gdLst/>
            <a:ahLst/>
            <a:cxnLst/>
            <a:rect l="l" t="t" r="r" b="b"/>
            <a:pathLst>
              <a:path w="5308315" h="445213">
                <a:moveTo>
                  <a:pt x="68496" y="0"/>
                </a:moveTo>
                <a:lnTo>
                  <a:pt x="5239819" y="0"/>
                </a:lnTo>
                <a:cubicBezTo>
                  <a:pt x="5277648" y="0"/>
                  <a:pt x="5308315" y="30667"/>
                  <a:pt x="5308315" y="68496"/>
                </a:cubicBezTo>
                <a:lnTo>
                  <a:pt x="5308315" y="376717"/>
                </a:lnTo>
                <a:cubicBezTo>
                  <a:pt x="5308315" y="414547"/>
                  <a:pt x="5277648" y="445213"/>
                  <a:pt x="5239819" y="445213"/>
                </a:cubicBezTo>
                <a:lnTo>
                  <a:pt x="68496" y="445213"/>
                </a:lnTo>
                <a:cubicBezTo>
                  <a:pt x="30692" y="445213"/>
                  <a:pt x="0" y="414521"/>
                  <a:pt x="0" y="376717"/>
                </a:cubicBezTo>
                <a:lnTo>
                  <a:pt x="0" y="68496"/>
                </a:lnTo>
                <a:cubicBezTo>
                  <a:pt x="0" y="30667"/>
                  <a:pt x="30667" y="0"/>
                  <a:pt x="68496" y="0"/>
                </a:cubicBezTo>
                <a:close/>
              </a:path>
            </a:pathLst>
          </a:custGeom>
          <a:solidFill>
            <a:srgbClr val="191919"/>
          </a:solidFill>
          <a:ln/>
        </p:spPr>
      </p:sp>
      <p:sp>
        <p:nvSpPr>
          <p:cNvPr id="60" name="Shape 58"/>
          <p:cNvSpPr/>
          <p:nvPr/>
        </p:nvSpPr>
        <p:spPr>
          <a:xfrm>
            <a:off x="6471007" y="5839042"/>
            <a:ext cx="154112" cy="136989"/>
          </a:xfrm>
          <a:custGeom>
            <a:avLst/>
            <a:gdLst/>
            <a:ahLst/>
            <a:cxnLst/>
            <a:rect l="l" t="t" r="r" b="b"/>
            <a:pathLst>
              <a:path w="154112" h="136989">
                <a:moveTo>
                  <a:pt x="82809" y="-5057"/>
                </a:moveTo>
                <a:cubicBezTo>
                  <a:pt x="81712" y="-7197"/>
                  <a:pt x="79491" y="-8562"/>
                  <a:pt x="77083" y="-8562"/>
                </a:cubicBezTo>
                <a:cubicBezTo>
                  <a:pt x="74675" y="-8562"/>
                  <a:pt x="72454" y="-7197"/>
                  <a:pt x="71357" y="-5057"/>
                </a:cubicBezTo>
                <a:lnTo>
                  <a:pt x="51665" y="33525"/>
                </a:lnTo>
                <a:lnTo>
                  <a:pt x="8883" y="40321"/>
                </a:lnTo>
                <a:cubicBezTo>
                  <a:pt x="6502" y="40695"/>
                  <a:pt x="4522" y="42381"/>
                  <a:pt x="3773" y="44682"/>
                </a:cubicBezTo>
                <a:cubicBezTo>
                  <a:pt x="3023" y="46983"/>
                  <a:pt x="3639" y="49498"/>
                  <a:pt x="5324" y="51210"/>
                </a:cubicBezTo>
                <a:lnTo>
                  <a:pt x="35933" y="81845"/>
                </a:lnTo>
                <a:lnTo>
                  <a:pt x="29190" y="124628"/>
                </a:lnTo>
                <a:cubicBezTo>
                  <a:pt x="28816" y="127009"/>
                  <a:pt x="29806" y="129417"/>
                  <a:pt x="31759" y="130835"/>
                </a:cubicBezTo>
                <a:cubicBezTo>
                  <a:pt x="33712" y="132253"/>
                  <a:pt x="36281" y="132467"/>
                  <a:pt x="38448" y="131370"/>
                </a:cubicBezTo>
                <a:lnTo>
                  <a:pt x="77083" y="111731"/>
                </a:lnTo>
                <a:lnTo>
                  <a:pt x="115691" y="131370"/>
                </a:lnTo>
                <a:cubicBezTo>
                  <a:pt x="117832" y="132467"/>
                  <a:pt x="120427" y="132253"/>
                  <a:pt x="122380" y="130835"/>
                </a:cubicBezTo>
                <a:cubicBezTo>
                  <a:pt x="124333" y="129417"/>
                  <a:pt x="125323" y="127036"/>
                  <a:pt x="124949" y="124628"/>
                </a:cubicBezTo>
                <a:lnTo>
                  <a:pt x="118180" y="81845"/>
                </a:lnTo>
                <a:lnTo>
                  <a:pt x="148788" y="51210"/>
                </a:lnTo>
                <a:cubicBezTo>
                  <a:pt x="150500" y="49498"/>
                  <a:pt x="151089" y="46983"/>
                  <a:pt x="150340" y="44682"/>
                </a:cubicBezTo>
                <a:cubicBezTo>
                  <a:pt x="149591" y="42381"/>
                  <a:pt x="147637" y="40695"/>
                  <a:pt x="145229" y="40321"/>
                </a:cubicBezTo>
                <a:lnTo>
                  <a:pt x="102474" y="33525"/>
                </a:lnTo>
                <a:lnTo>
                  <a:pt x="82809" y="-5057"/>
                </a:lnTo>
                <a:close/>
              </a:path>
            </a:pathLst>
          </a:custGeom>
          <a:solidFill>
            <a:srgbClr val="6366F1"/>
          </a:solidFill>
          <a:ln/>
        </p:spPr>
      </p:sp>
      <p:sp>
        <p:nvSpPr>
          <p:cNvPr id="61" name="Text 59"/>
          <p:cNvSpPr/>
          <p:nvPr/>
        </p:nvSpPr>
        <p:spPr>
          <a:xfrm>
            <a:off x="6736422" y="5804794"/>
            <a:ext cx="1524000" cy="2054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79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New Features Launched</a:t>
            </a:r>
            <a:endParaRPr lang="en-US" sz="1600" dirty="0"/>
          </a:p>
        </p:txBody>
      </p:sp>
      <p:sp>
        <p:nvSpPr>
          <p:cNvPr id="62" name="Text 60"/>
          <p:cNvSpPr/>
          <p:nvPr/>
        </p:nvSpPr>
        <p:spPr>
          <a:xfrm>
            <a:off x="11469171" y="5787671"/>
            <a:ext cx="188360" cy="2397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348" b="1" dirty="0">
                <a:solidFill>
                  <a:srgbClr val="6366F1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2</a:t>
            </a:r>
            <a:endParaRPr lang="en-US" sz="1600" dirty="0"/>
          </a:p>
        </p:txBody>
      </p:sp>
      <p:sp>
        <p:nvSpPr>
          <p:cNvPr id="63" name="Shape 61"/>
          <p:cNvSpPr/>
          <p:nvPr/>
        </p:nvSpPr>
        <p:spPr>
          <a:xfrm>
            <a:off x="6359703" y="6232884"/>
            <a:ext cx="5308315" cy="445213"/>
          </a:xfrm>
          <a:custGeom>
            <a:avLst/>
            <a:gdLst/>
            <a:ahLst/>
            <a:cxnLst/>
            <a:rect l="l" t="t" r="r" b="b"/>
            <a:pathLst>
              <a:path w="5308315" h="445213">
                <a:moveTo>
                  <a:pt x="68496" y="0"/>
                </a:moveTo>
                <a:lnTo>
                  <a:pt x="5239819" y="0"/>
                </a:lnTo>
                <a:cubicBezTo>
                  <a:pt x="5277648" y="0"/>
                  <a:pt x="5308315" y="30667"/>
                  <a:pt x="5308315" y="68496"/>
                </a:cubicBezTo>
                <a:lnTo>
                  <a:pt x="5308315" y="376717"/>
                </a:lnTo>
                <a:cubicBezTo>
                  <a:pt x="5308315" y="414547"/>
                  <a:pt x="5277648" y="445213"/>
                  <a:pt x="5239819" y="445213"/>
                </a:cubicBezTo>
                <a:lnTo>
                  <a:pt x="68496" y="445213"/>
                </a:lnTo>
                <a:cubicBezTo>
                  <a:pt x="30692" y="445213"/>
                  <a:pt x="0" y="414521"/>
                  <a:pt x="0" y="376717"/>
                </a:cubicBezTo>
                <a:lnTo>
                  <a:pt x="0" y="68496"/>
                </a:lnTo>
                <a:cubicBezTo>
                  <a:pt x="0" y="30667"/>
                  <a:pt x="30667" y="0"/>
                  <a:pt x="68496" y="0"/>
                </a:cubicBezTo>
                <a:close/>
              </a:path>
            </a:pathLst>
          </a:custGeom>
          <a:solidFill>
            <a:srgbClr val="191919"/>
          </a:solidFill>
          <a:ln/>
        </p:spPr>
      </p:sp>
      <p:sp>
        <p:nvSpPr>
          <p:cNvPr id="64" name="Shape 62"/>
          <p:cNvSpPr/>
          <p:nvPr/>
        </p:nvSpPr>
        <p:spPr>
          <a:xfrm>
            <a:off x="6471007" y="6386997"/>
            <a:ext cx="154112" cy="136989"/>
          </a:xfrm>
          <a:custGeom>
            <a:avLst/>
            <a:gdLst/>
            <a:ahLst/>
            <a:cxnLst/>
            <a:rect l="l" t="t" r="r" b="b"/>
            <a:pathLst>
              <a:path w="154112" h="136989">
                <a:moveTo>
                  <a:pt x="102742" y="38528"/>
                </a:moveTo>
                <a:cubicBezTo>
                  <a:pt x="102742" y="64535"/>
                  <a:pt x="79732" y="85618"/>
                  <a:pt x="51371" y="85618"/>
                </a:cubicBezTo>
                <a:cubicBezTo>
                  <a:pt x="44227" y="85618"/>
                  <a:pt x="37431" y="84280"/>
                  <a:pt x="31251" y="81872"/>
                </a:cubicBezTo>
                <a:lnTo>
                  <a:pt x="9418" y="93431"/>
                </a:lnTo>
                <a:cubicBezTo>
                  <a:pt x="6930" y="94742"/>
                  <a:pt x="3880" y="94287"/>
                  <a:pt x="1873" y="92307"/>
                </a:cubicBezTo>
                <a:cubicBezTo>
                  <a:pt x="-134" y="90327"/>
                  <a:pt x="-589" y="87250"/>
                  <a:pt x="749" y="84762"/>
                </a:cubicBezTo>
                <a:lnTo>
                  <a:pt x="10274" y="66782"/>
                </a:lnTo>
                <a:cubicBezTo>
                  <a:pt x="3826" y="58916"/>
                  <a:pt x="0" y="49123"/>
                  <a:pt x="0" y="38528"/>
                </a:cubicBezTo>
                <a:cubicBezTo>
                  <a:pt x="0" y="12522"/>
                  <a:pt x="23010" y="-8562"/>
                  <a:pt x="51371" y="-8562"/>
                </a:cubicBezTo>
                <a:cubicBezTo>
                  <a:pt x="79732" y="-8562"/>
                  <a:pt x="102742" y="12522"/>
                  <a:pt x="102742" y="38528"/>
                </a:cubicBezTo>
                <a:close/>
                <a:moveTo>
                  <a:pt x="102742" y="136989"/>
                </a:moveTo>
                <a:cubicBezTo>
                  <a:pt x="77565" y="136989"/>
                  <a:pt x="56615" y="120374"/>
                  <a:pt x="52227" y="98461"/>
                </a:cubicBezTo>
                <a:cubicBezTo>
                  <a:pt x="84334" y="98059"/>
                  <a:pt x="112240" y="75210"/>
                  <a:pt x="115317" y="44227"/>
                </a:cubicBezTo>
                <a:cubicBezTo>
                  <a:pt x="137604" y="49364"/>
                  <a:pt x="154112" y="67852"/>
                  <a:pt x="154112" y="89899"/>
                </a:cubicBezTo>
                <a:cubicBezTo>
                  <a:pt x="154112" y="100494"/>
                  <a:pt x="150286" y="110287"/>
                  <a:pt x="143838" y="118153"/>
                </a:cubicBezTo>
                <a:lnTo>
                  <a:pt x="153363" y="136133"/>
                </a:lnTo>
                <a:cubicBezTo>
                  <a:pt x="154674" y="138621"/>
                  <a:pt x="154219" y="141671"/>
                  <a:pt x="152239" y="143678"/>
                </a:cubicBezTo>
                <a:cubicBezTo>
                  <a:pt x="150260" y="145684"/>
                  <a:pt x="147183" y="146139"/>
                  <a:pt x="144694" y="144801"/>
                </a:cubicBezTo>
                <a:lnTo>
                  <a:pt x="122862" y="133243"/>
                </a:lnTo>
                <a:cubicBezTo>
                  <a:pt x="116681" y="135651"/>
                  <a:pt x="109885" y="136989"/>
                  <a:pt x="102742" y="136989"/>
                </a:cubicBezTo>
                <a:close/>
              </a:path>
            </a:pathLst>
          </a:custGeom>
          <a:solidFill>
            <a:srgbClr val="6366F1"/>
          </a:solidFill>
          <a:ln/>
        </p:spPr>
      </p:sp>
      <p:sp>
        <p:nvSpPr>
          <p:cNvPr id="65" name="Text 63"/>
          <p:cNvSpPr/>
          <p:nvPr/>
        </p:nvSpPr>
        <p:spPr>
          <a:xfrm>
            <a:off x="6736422" y="6352749"/>
            <a:ext cx="1969213" cy="2054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79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Customer Feedback Integration</a:t>
            </a:r>
            <a:endParaRPr lang="en-US" sz="1600" dirty="0"/>
          </a:p>
        </p:txBody>
      </p:sp>
      <p:sp>
        <p:nvSpPr>
          <p:cNvPr id="66" name="Text 64"/>
          <p:cNvSpPr/>
          <p:nvPr/>
        </p:nvSpPr>
        <p:spPr>
          <a:xfrm>
            <a:off x="11048037" y="6335626"/>
            <a:ext cx="599326" cy="2397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13" b="1" dirty="0">
                <a:solidFill>
                  <a:srgbClr val="6366F1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Aligned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19191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39226" y="339226"/>
            <a:ext cx="989131" cy="275412"/>
          </a:xfrm>
          <a:custGeom>
            <a:avLst/>
            <a:gdLst/>
            <a:ahLst/>
            <a:cxnLst/>
            <a:rect l="l" t="t" r="r" b="b"/>
            <a:pathLst>
              <a:path w="989131" h="275412">
                <a:moveTo>
                  <a:pt x="33586" y="0"/>
                </a:moveTo>
                <a:lnTo>
                  <a:pt x="955544" y="0"/>
                </a:lnTo>
                <a:cubicBezTo>
                  <a:pt x="974081" y="0"/>
                  <a:pt x="989131" y="15050"/>
                  <a:pt x="989131" y="33586"/>
                </a:cubicBezTo>
                <a:lnTo>
                  <a:pt x="989131" y="241825"/>
                </a:lnTo>
                <a:cubicBezTo>
                  <a:pt x="989131" y="260374"/>
                  <a:pt x="974093" y="275412"/>
                  <a:pt x="955544" y="275412"/>
                </a:cubicBezTo>
                <a:lnTo>
                  <a:pt x="33586" y="275412"/>
                </a:lnTo>
                <a:cubicBezTo>
                  <a:pt x="15050" y="275412"/>
                  <a:pt x="0" y="260362"/>
                  <a:pt x="0" y="241825"/>
                </a:cubicBezTo>
                <a:lnTo>
                  <a:pt x="0" y="33586"/>
                </a:lnTo>
                <a:cubicBezTo>
                  <a:pt x="0" y="15050"/>
                  <a:pt x="15050" y="0"/>
                  <a:pt x="33586" y="0"/>
                </a:cubicBezTo>
                <a:close/>
              </a:path>
            </a:pathLst>
          </a:custGeom>
          <a:solidFill>
            <a:srgbClr val="6366F1">
              <a:alpha val="20000"/>
            </a:srgbClr>
          </a:solidFill>
          <a:ln w="10160">
            <a:solidFill>
              <a:srgbClr val="6366F1">
                <a:alpha val="40000"/>
              </a:srgbClr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443345" y="396326"/>
            <a:ext cx="841664" cy="1679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26" b="1" spc="93" kern="0" dirty="0">
                <a:solidFill>
                  <a:srgbClr val="6366F1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SECTION 06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335868" y="685171"/>
            <a:ext cx="11671405" cy="3358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380" b="1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Strategic Initiatives &amp; Sustainability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335868" y="1054626"/>
            <a:ext cx="11595835" cy="2351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90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Measurable progress on ESG commitments and strategic growth</a:t>
            </a:r>
            <a:endParaRPr lang="en-US" sz="1600" dirty="0"/>
          </a:p>
        </p:txBody>
      </p:sp>
      <p:sp>
        <p:nvSpPr>
          <p:cNvPr id="6" name="Shape 4"/>
          <p:cNvSpPr/>
          <p:nvPr/>
        </p:nvSpPr>
        <p:spPr>
          <a:xfrm>
            <a:off x="339226" y="1427439"/>
            <a:ext cx="5674486" cy="2962354"/>
          </a:xfrm>
          <a:custGeom>
            <a:avLst/>
            <a:gdLst/>
            <a:ahLst/>
            <a:cxnLst/>
            <a:rect l="l" t="t" r="r" b="b"/>
            <a:pathLst>
              <a:path w="5674486" h="2962354">
                <a:moveTo>
                  <a:pt x="67186" y="0"/>
                </a:moveTo>
                <a:lnTo>
                  <a:pt x="5607300" y="0"/>
                </a:lnTo>
                <a:cubicBezTo>
                  <a:pt x="5644406" y="0"/>
                  <a:pt x="5674486" y="30080"/>
                  <a:pt x="5674486" y="67186"/>
                </a:cubicBezTo>
                <a:lnTo>
                  <a:pt x="5674486" y="2895168"/>
                </a:lnTo>
                <a:cubicBezTo>
                  <a:pt x="5674486" y="2932273"/>
                  <a:pt x="5644406" y="2962354"/>
                  <a:pt x="5607300" y="2962354"/>
                </a:cubicBezTo>
                <a:lnTo>
                  <a:pt x="67186" y="2962354"/>
                </a:lnTo>
                <a:cubicBezTo>
                  <a:pt x="30080" y="2962354"/>
                  <a:pt x="0" y="2932273"/>
                  <a:pt x="0" y="2895168"/>
                </a:cubicBezTo>
                <a:lnTo>
                  <a:pt x="0" y="67186"/>
                </a:lnTo>
                <a:cubicBezTo>
                  <a:pt x="0" y="30080"/>
                  <a:pt x="30080" y="0"/>
                  <a:pt x="67186" y="0"/>
                </a:cubicBezTo>
                <a:close/>
              </a:path>
            </a:pathLst>
          </a:custGeom>
          <a:solidFill>
            <a:srgbClr val="262626"/>
          </a:solidFill>
          <a:ln w="10160">
            <a:solidFill>
              <a:srgbClr val="333333"/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510519" y="1598730"/>
            <a:ext cx="403041" cy="403041"/>
          </a:xfrm>
          <a:custGeom>
            <a:avLst/>
            <a:gdLst/>
            <a:ahLst/>
            <a:cxnLst/>
            <a:rect l="l" t="t" r="r" b="b"/>
            <a:pathLst>
              <a:path w="403041" h="403041">
                <a:moveTo>
                  <a:pt x="67175" y="0"/>
                </a:moveTo>
                <a:lnTo>
                  <a:pt x="335866" y="0"/>
                </a:lnTo>
                <a:cubicBezTo>
                  <a:pt x="372941" y="0"/>
                  <a:pt x="403041" y="30100"/>
                  <a:pt x="403041" y="67175"/>
                </a:cubicBezTo>
                <a:lnTo>
                  <a:pt x="403041" y="335866"/>
                </a:lnTo>
                <a:cubicBezTo>
                  <a:pt x="403041" y="372941"/>
                  <a:pt x="372941" y="403041"/>
                  <a:pt x="335866" y="403041"/>
                </a:cubicBezTo>
                <a:lnTo>
                  <a:pt x="67175" y="403041"/>
                </a:lnTo>
                <a:cubicBezTo>
                  <a:pt x="30100" y="403041"/>
                  <a:pt x="0" y="372941"/>
                  <a:pt x="0" y="335866"/>
                </a:cubicBezTo>
                <a:lnTo>
                  <a:pt x="0" y="67175"/>
                </a:lnTo>
                <a:cubicBezTo>
                  <a:pt x="0" y="30100"/>
                  <a:pt x="30100" y="0"/>
                  <a:pt x="67175" y="0"/>
                </a:cubicBezTo>
                <a:close/>
              </a:path>
            </a:pathLst>
          </a:custGeom>
          <a:solidFill>
            <a:srgbClr val="6366F1">
              <a:alpha val="20000"/>
            </a:srgbClr>
          </a:solidFill>
          <a:ln/>
        </p:spPr>
      </p:sp>
      <p:sp>
        <p:nvSpPr>
          <p:cNvPr id="8" name="Shape 6"/>
          <p:cNvSpPr/>
          <p:nvPr/>
        </p:nvSpPr>
        <p:spPr>
          <a:xfrm>
            <a:off x="628073" y="1716283"/>
            <a:ext cx="167934" cy="167934"/>
          </a:xfrm>
          <a:custGeom>
            <a:avLst/>
            <a:gdLst/>
            <a:ahLst/>
            <a:cxnLst/>
            <a:rect l="l" t="t" r="r" b="b"/>
            <a:pathLst>
              <a:path w="167934" h="167934">
                <a:moveTo>
                  <a:pt x="154584" y="2198"/>
                </a:moveTo>
                <a:cubicBezTo>
                  <a:pt x="156684" y="197"/>
                  <a:pt x="159734" y="-525"/>
                  <a:pt x="162555" y="394"/>
                </a:cubicBezTo>
                <a:cubicBezTo>
                  <a:pt x="165769" y="1476"/>
                  <a:pt x="167934" y="4494"/>
                  <a:pt x="167934" y="7872"/>
                </a:cubicBezTo>
                <a:lnTo>
                  <a:pt x="167934" y="69174"/>
                </a:lnTo>
                <a:cubicBezTo>
                  <a:pt x="167934" y="112207"/>
                  <a:pt x="132478" y="146942"/>
                  <a:pt x="89608" y="146942"/>
                </a:cubicBezTo>
                <a:cubicBezTo>
                  <a:pt x="64353" y="146942"/>
                  <a:pt x="42574" y="130706"/>
                  <a:pt x="34669" y="108009"/>
                </a:cubicBezTo>
                <a:cubicBezTo>
                  <a:pt x="23058" y="118111"/>
                  <a:pt x="15744" y="132970"/>
                  <a:pt x="15744" y="149566"/>
                </a:cubicBezTo>
                <a:cubicBezTo>
                  <a:pt x="15744" y="153928"/>
                  <a:pt x="12234" y="157438"/>
                  <a:pt x="7872" y="157438"/>
                </a:cubicBezTo>
                <a:cubicBezTo>
                  <a:pt x="3510" y="157438"/>
                  <a:pt x="0" y="153928"/>
                  <a:pt x="0" y="149566"/>
                </a:cubicBezTo>
                <a:cubicBezTo>
                  <a:pt x="0" y="124999"/>
                  <a:pt x="12529" y="103351"/>
                  <a:pt x="31520" y="90625"/>
                </a:cubicBezTo>
                <a:cubicBezTo>
                  <a:pt x="43099" y="82885"/>
                  <a:pt x="56907" y="78719"/>
                  <a:pt x="70847" y="78719"/>
                </a:cubicBezTo>
                <a:lnTo>
                  <a:pt x="97087" y="78719"/>
                </a:lnTo>
                <a:cubicBezTo>
                  <a:pt x="101449" y="78719"/>
                  <a:pt x="104959" y="75209"/>
                  <a:pt x="104959" y="70847"/>
                </a:cubicBezTo>
                <a:cubicBezTo>
                  <a:pt x="104959" y="66485"/>
                  <a:pt x="101449" y="62975"/>
                  <a:pt x="97087" y="62975"/>
                </a:cubicBezTo>
                <a:lnTo>
                  <a:pt x="70847" y="62975"/>
                </a:lnTo>
                <a:cubicBezTo>
                  <a:pt x="57826" y="62975"/>
                  <a:pt x="45493" y="65862"/>
                  <a:pt x="34440" y="71011"/>
                </a:cubicBezTo>
                <a:cubicBezTo>
                  <a:pt x="42082" y="48051"/>
                  <a:pt x="63697" y="31488"/>
                  <a:pt x="89215" y="31488"/>
                </a:cubicBezTo>
                <a:cubicBezTo>
                  <a:pt x="110994" y="31488"/>
                  <a:pt x="127197" y="24239"/>
                  <a:pt x="137988" y="17056"/>
                </a:cubicBezTo>
                <a:cubicBezTo>
                  <a:pt x="144285" y="12857"/>
                  <a:pt x="149632" y="7839"/>
                  <a:pt x="154617" y="2198"/>
                </a:cubicBezTo>
                <a:close/>
              </a:path>
            </a:pathLst>
          </a:custGeom>
          <a:solidFill>
            <a:srgbClr val="6366F1"/>
          </a:solidFill>
          <a:ln/>
        </p:spPr>
      </p:sp>
      <p:sp>
        <p:nvSpPr>
          <p:cNvPr id="9" name="Text 7"/>
          <p:cNvSpPr/>
          <p:nvPr/>
        </p:nvSpPr>
        <p:spPr>
          <a:xfrm>
            <a:off x="1014321" y="1682697"/>
            <a:ext cx="1780099" cy="2351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322" b="1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Sustainability Progress</a:t>
            </a:r>
            <a:endParaRPr lang="en-US" sz="1600" dirty="0"/>
          </a:p>
        </p:txBody>
      </p:sp>
      <p:sp>
        <p:nvSpPr>
          <p:cNvPr id="10" name="Shape 8"/>
          <p:cNvSpPr/>
          <p:nvPr/>
        </p:nvSpPr>
        <p:spPr>
          <a:xfrm>
            <a:off x="510519" y="2136118"/>
            <a:ext cx="5331901" cy="1108364"/>
          </a:xfrm>
          <a:custGeom>
            <a:avLst/>
            <a:gdLst/>
            <a:ahLst/>
            <a:cxnLst/>
            <a:rect l="l" t="t" r="r" b="b"/>
            <a:pathLst>
              <a:path w="5331901" h="1108364">
                <a:moveTo>
                  <a:pt x="67178" y="0"/>
                </a:moveTo>
                <a:lnTo>
                  <a:pt x="5264723" y="0"/>
                </a:lnTo>
                <a:cubicBezTo>
                  <a:pt x="5301824" y="0"/>
                  <a:pt x="5331901" y="30077"/>
                  <a:pt x="5331901" y="67178"/>
                </a:cubicBezTo>
                <a:lnTo>
                  <a:pt x="5331901" y="1041186"/>
                </a:lnTo>
                <a:cubicBezTo>
                  <a:pt x="5331901" y="1078262"/>
                  <a:pt x="5301799" y="1108364"/>
                  <a:pt x="5264723" y="1108364"/>
                </a:cubicBezTo>
                <a:lnTo>
                  <a:pt x="67178" y="1108364"/>
                </a:lnTo>
                <a:cubicBezTo>
                  <a:pt x="30077" y="1108364"/>
                  <a:pt x="0" y="1078287"/>
                  <a:pt x="0" y="1041186"/>
                </a:cubicBezTo>
                <a:lnTo>
                  <a:pt x="0" y="67178"/>
                </a:lnTo>
                <a:cubicBezTo>
                  <a:pt x="0" y="30077"/>
                  <a:pt x="30077" y="0"/>
                  <a:pt x="67178" y="0"/>
                </a:cubicBezTo>
                <a:close/>
              </a:path>
            </a:pathLst>
          </a:custGeom>
          <a:solidFill>
            <a:srgbClr val="191919"/>
          </a:solidFill>
          <a:ln/>
        </p:spPr>
      </p:sp>
      <p:sp>
        <p:nvSpPr>
          <p:cNvPr id="11" name="Text 9"/>
          <p:cNvSpPr/>
          <p:nvPr/>
        </p:nvSpPr>
        <p:spPr>
          <a:xfrm>
            <a:off x="644866" y="2303950"/>
            <a:ext cx="1763306" cy="20152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58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Carbon Emissions Reduction</a:t>
            </a:r>
            <a:endParaRPr lang="en-US" sz="1600" dirty="0"/>
          </a:p>
        </p:txBody>
      </p:sp>
      <p:sp>
        <p:nvSpPr>
          <p:cNvPr id="12" name="Text 10"/>
          <p:cNvSpPr/>
          <p:nvPr/>
        </p:nvSpPr>
        <p:spPr>
          <a:xfrm>
            <a:off x="5260214" y="2270465"/>
            <a:ext cx="545785" cy="2686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587" b="1" dirty="0">
                <a:solidFill>
                  <a:srgbClr val="6366F1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-18%</a:t>
            </a:r>
            <a:endParaRPr lang="en-US" sz="1600" dirty="0"/>
          </a:p>
        </p:txBody>
      </p:sp>
      <p:sp>
        <p:nvSpPr>
          <p:cNvPr id="13" name="Shape 11"/>
          <p:cNvSpPr/>
          <p:nvPr/>
        </p:nvSpPr>
        <p:spPr>
          <a:xfrm>
            <a:off x="644866" y="2606231"/>
            <a:ext cx="5063207" cy="100760"/>
          </a:xfrm>
          <a:custGeom>
            <a:avLst/>
            <a:gdLst/>
            <a:ahLst/>
            <a:cxnLst/>
            <a:rect l="l" t="t" r="r" b="b"/>
            <a:pathLst>
              <a:path w="5063207" h="100760">
                <a:moveTo>
                  <a:pt x="50380" y="0"/>
                </a:moveTo>
                <a:lnTo>
                  <a:pt x="5012826" y="0"/>
                </a:lnTo>
                <a:cubicBezTo>
                  <a:pt x="5040651" y="0"/>
                  <a:pt x="5063207" y="22556"/>
                  <a:pt x="5063207" y="50380"/>
                </a:cubicBezTo>
                <a:lnTo>
                  <a:pt x="5063207" y="50380"/>
                </a:lnTo>
                <a:cubicBezTo>
                  <a:pt x="5063207" y="78204"/>
                  <a:pt x="5040651" y="100760"/>
                  <a:pt x="5012826" y="100760"/>
                </a:cubicBezTo>
                <a:lnTo>
                  <a:pt x="50380" y="100760"/>
                </a:lnTo>
                <a:cubicBezTo>
                  <a:pt x="22556" y="100760"/>
                  <a:pt x="0" y="78204"/>
                  <a:pt x="0" y="50380"/>
                </a:cubicBezTo>
                <a:lnTo>
                  <a:pt x="0" y="50380"/>
                </a:lnTo>
                <a:cubicBezTo>
                  <a:pt x="0" y="22556"/>
                  <a:pt x="22556" y="0"/>
                  <a:pt x="50380" y="0"/>
                </a:cubicBezTo>
                <a:close/>
              </a:path>
            </a:pathLst>
          </a:custGeom>
          <a:solidFill>
            <a:srgbClr val="333333"/>
          </a:solidFill>
          <a:ln/>
        </p:spPr>
      </p:sp>
      <p:sp>
        <p:nvSpPr>
          <p:cNvPr id="14" name="Shape 12"/>
          <p:cNvSpPr/>
          <p:nvPr/>
        </p:nvSpPr>
        <p:spPr>
          <a:xfrm>
            <a:off x="644866" y="2606231"/>
            <a:ext cx="4147967" cy="100760"/>
          </a:xfrm>
          <a:custGeom>
            <a:avLst/>
            <a:gdLst/>
            <a:ahLst/>
            <a:cxnLst/>
            <a:rect l="l" t="t" r="r" b="b"/>
            <a:pathLst>
              <a:path w="4147967" h="100760">
                <a:moveTo>
                  <a:pt x="50380" y="0"/>
                </a:moveTo>
                <a:lnTo>
                  <a:pt x="4097587" y="0"/>
                </a:lnTo>
                <a:cubicBezTo>
                  <a:pt x="4125411" y="0"/>
                  <a:pt x="4147967" y="22556"/>
                  <a:pt x="4147967" y="50380"/>
                </a:cubicBezTo>
                <a:lnTo>
                  <a:pt x="4147967" y="50380"/>
                </a:lnTo>
                <a:cubicBezTo>
                  <a:pt x="4147967" y="78204"/>
                  <a:pt x="4125411" y="100760"/>
                  <a:pt x="4097587" y="100760"/>
                </a:cubicBezTo>
                <a:lnTo>
                  <a:pt x="50380" y="100760"/>
                </a:lnTo>
                <a:cubicBezTo>
                  <a:pt x="22556" y="100760"/>
                  <a:pt x="0" y="78204"/>
                  <a:pt x="0" y="50380"/>
                </a:cubicBezTo>
                <a:lnTo>
                  <a:pt x="0" y="50380"/>
                </a:lnTo>
                <a:cubicBezTo>
                  <a:pt x="0" y="22556"/>
                  <a:pt x="22556" y="0"/>
                  <a:pt x="50380" y="0"/>
                </a:cubicBezTo>
                <a:close/>
              </a:path>
            </a:pathLst>
          </a:custGeom>
          <a:solidFill>
            <a:srgbClr val="6366F1"/>
          </a:solidFill>
          <a:ln/>
        </p:spPr>
      </p:sp>
      <p:sp>
        <p:nvSpPr>
          <p:cNvPr id="15" name="Text 13"/>
          <p:cNvSpPr/>
          <p:nvPr/>
        </p:nvSpPr>
        <p:spPr>
          <a:xfrm>
            <a:off x="644866" y="2774164"/>
            <a:ext cx="5121983" cy="3358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26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Facility emissions decreased through renewable energy procurement and operational efficiency programs</a:t>
            </a:r>
            <a:endParaRPr lang="en-US" sz="1600" dirty="0"/>
          </a:p>
        </p:txBody>
      </p:sp>
      <p:sp>
        <p:nvSpPr>
          <p:cNvPr id="16" name="Shape 14"/>
          <p:cNvSpPr/>
          <p:nvPr/>
        </p:nvSpPr>
        <p:spPr>
          <a:xfrm>
            <a:off x="510519" y="3378726"/>
            <a:ext cx="2611372" cy="839669"/>
          </a:xfrm>
          <a:custGeom>
            <a:avLst/>
            <a:gdLst/>
            <a:ahLst/>
            <a:cxnLst/>
            <a:rect l="l" t="t" r="r" b="b"/>
            <a:pathLst>
              <a:path w="2611372" h="839669">
                <a:moveTo>
                  <a:pt x="67174" y="0"/>
                </a:moveTo>
                <a:lnTo>
                  <a:pt x="2544198" y="0"/>
                </a:lnTo>
                <a:cubicBezTo>
                  <a:pt x="2581297" y="0"/>
                  <a:pt x="2611372" y="30075"/>
                  <a:pt x="2611372" y="67174"/>
                </a:cubicBezTo>
                <a:lnTo>
                  <a:pt x="2611372" y="772496"/>
                </a:lnTo>
                <a:cubicBezTo>
                  <a:pt x="2611372" y="809595"/>
                  <a:pt x="2581297" y="839669"/>
                  <a:pt x="2544198" y="839669"/>
                </a:cubicBezTo>
                <a:lnTo>
                  <a:pt x="67174" y="839669"/>
                </a:lnTo>
                <a:cubicBezTo>
                  <a:pt x="30075" y="839669"/>
                  <a:pt x="0" y="809595"/>
                  <a:pt x="0" y="772496"/>
                </a:cubicBezTo>
                <a:lnTo>
                  <a:pt x="0" y="67174"/>
                </a:lnTo>
                <a:cubicBezTo>
                  <a:pt x="0" y="30099"/>
                  <a:pt x="30099" y="0"/>
                  <a:pt x="67174" y="0"/>
                </a:cubicBezTo>
                <a:close/>
              </a:path>
            </a:pathLst>
          </a:custGeom>
          <a:solidFill>
            <a:srgbClr val="191919"/>
          </a:solidFill>
          <a:ln/>
        </p:spPr>
      </p:sp>
      <p:sp>
        <p:nvSpPr>
          <p:cNvPr id="17" name="Shape 15"/>
          <p:cNvSpPr/>
          <p:nvPr/>
        </p:nvSpPr>
        <p:spPr>
          <a:xfrm>
            <a:off x="1704109" y="3479487"/>
            <a:ext cx="226711" cy="201521"/>
          </a:xfrm>
          <a:custGeom>
            <a:avLst/>
            <a:gdLst/>
            <a:ahLst/>
            <a:cxnLst/>
            <a:rect l="l" t="t" r="r" b="b"/>
            <a:pathLst>
              <a:path w="226711" h="201521">
                <a:moveTo>
                  <a:pt x="47940" y="12595"/>
                </a:moveTo>
                <a:cubicBezTo>
                  <a:pt x="36132" y="12595"/>
                  <a:pt x="25899" y="20782"/>
                  <a:pt x="23340" y="32314"/>
                </a:cubicBezTo>
                <a:lnTo>
                  <a:pt x="3779" y="120479"/>
                </a:lnTo>
                <a:cubicBezTo>
                  <a:pt x="276" y="136223"/>
                  <a:pt x="12241" y="151140"/>
                  <a:pt x="28339" y="151140"/>
                </a:cubicBezTo>
                <a:lnTo>
                  <a:pt x="100800" y="151140"/>
                </a:lnTo>
                <a:lnTo>
                  <a:pt x="100800" y="176331"/>
                </a:lnTo>
                <a:lnTo>
                  <a:pt x="75610" y="176331"/>
                </a:lnTo>
                <a:cubicBezTo>
                  <a:pt x="68643" y="176331"/>
                  <a:pt x="63015" y="181959"/>
                  <a:pt x="63015" y="188926"/>
                </a:cubicBezTo>
                <a:cubicBezTo>
                  <a:pt x="63015" y="195892"/>
                  <a:pt x="68643" y="201521"/>
                  <a:pt x="75610" y="201521"/>
                </a:cubicBezTo>
                <a:lnTo>
                  <a:pt x="151180" y="201521"/>
                </a:lnTo>
                <a:cubicBezTo>
                  <a:pt x="158146" y="201521"/>
                  <a:pt x="163775" y="195892"/>
                  <a:pt x="163775" y="188926"/>
                </a:cubicBezTo>
                <a:cubicBezTo>
                  <a:pt x="163775" y="181959"/>
                  <a:pt x="158146" y="176331"/>
                  <a:pt x="151180" y="176331"/>
                </a:cubicBezTo>
                <a:lnTo>
                  <a:pt x="125990" y="176331"/>
                </a:lnTo>
                <a:lnTo>
                  <a:pt x="125990" y="151140"/>
                </a:lnTo>
                <a:lnTo>
                  <a:pt x="198451" y="151140"/>
                </a:lnTo>
                <a:cubicBezTo>
                  <a:pt x="214549" y="151140"/>
                  <a:pt x="226553" y="136223"/>
                  <a:pt x="223050" y="120479"/>
                </a:cubicBezTo>
                <a:lnTo>
                  <a:pt x="203449" y="32314"/>
                </a:lnTo>
                <a:cubicBezTo>
                  <a:pt x="200891" y="20782"/>
                  <a:pt x="190697" y="12595"/>
                  <a:pt x="178889" y="12595"/>
                </a:cubicBezTo>
                <a:lnTo>
                  <a:pt x="47940" y="12595"/>
                </a:lnTo>
                <a:close/>
                <a:moveTo>
                  <a:pt x="96667" y="37785"/>
                </a:moveTo>
                <a:lnTo>
                  <a:pt x="130201" y="37785"/>
                </a:lnTo>
                <a:lnTo>
                  <a:pt x="133074" y="72421"/>
                </a:lnTo>
                <a:lnTo>
                  <a:pt x="93794" y="72421"/>
                </a:lnTo>
                <a:lnTo>
                  <a:pt x="96667" y="37785"/>
                </a:lnTo>
                <a:close/>
                <a:moveTo>
                  <a:pt x="74822" y="72421"/>
                </a:moveTo>
                <a:lnTo>
                  <a:pt x="40265" y="72421"/>
                </a:lnTo>
                <a:lnTo>
                  <a:pt x="47979" y="37785"/>
                </a:lnTo>
                <a:lnTo>
                  <a:pt x="77735" y="37785"/>
                </a:lnTo>
                <a:lnTo>
                  <a:pt x="74862" y="72421"/>
                </a:lnTo>
                <a:close/>
                <a:moveTo>
                  <a:pt x="36053" y="91314"/>
                </a:moveTo>
                <a:lnTo>
                  <a:pt x="73248" y="91314"/>
                </a:lnTo>
                <a:lnTo>
                  <a:pt x="70375" y="125950"/>
                </a:lnTo>
                <a:lnTo>
                  <a:pt x="28378" y="125950"/>
                </a:lnTo>
                <a:lnTo>
                  <a:pt x="36093" y="91314"/>
                </a:lnTo>
                <a:close/>
                <a:moveTo>
                  <a:pt x="92180" y="91314"/>
                </a:moveTo>
                <a:lnTo>
                  <a:pt x="134610" y="91314"/>
                </a:lnTo>
                <a:lnTo>
                  <a:pt x="137483" y="125950"/>
                </a:lnTo>
                <a:lnTo>
                  <a:pt x="89267" y="125950"/>
                </a:lnTo>
                <a:lnTo>
                  <a:pt x="92141" y="91314"/>
                </a:lnTo>
                <a:close/>
                <a:moveTo>
                  <a:pt x="153581" y="91314"/>
                </a:moveTo>
                <a:lnTo>
                  <a:pt x="190776" y="91314"/>
                </a:lnTo>
                <a:lnTo>
                  <a:pt x="198490" y="125950"/>
                </a:lnTo>
                <a:lnTo>
                  <a:pt x="156493" y="125950"/>
                </a:lnTo>
                <a:lnTo>
                  <a:pt x="153620" y="91314"/>
                </a:lnTo>
                <a:close/>
                <a:moveTo>
                  <a:pt x="186564" y="72421"/>
                </a:moveTo>
                <a:lnTo>
                  <a:pt x="152006" y="72421"/>
                </a:lnTo>
                <a:lnTo>
                  <a:pt x="149133" y="37785"/>
                </a:lnTo>
                <a:lnTo>
                  <a:pt x="178889" y="37785"/>
                </a:lnTo>
                <a:lnTo>
                  <a:pt x="186603" y="72421"/>
                </a:lnTo>
                <a:close/>
              </a:path>
            </a:pathLst>
          </a:custGeom>
          <a:solidFill>
            <a:srgbClr val="6366F1"/>
          </a:solidFill>
          <a:ln/>
        </p:spPr>
      </p:sp>
      <p:sp>
        <p:nvSpPr>
          <p:cNvPr id="18" name="Text 16"/>
          <p:cNvSpPr/>
          <p:nvPr/>
        </p:nvSpPr>
        <p:spPr>
          <a:xfrm>
            <a:off x="577693" y="3748181"/>
            <a:ext cx="2477025" cy="20152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058" b="1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Renewable Energy</a:t>
            </a:r>
            <a:endParaRPr lang="en-US" sz="1600" dirty="0"/>
          </a:p>
        </p:txBody>
      </p:sp>
      <p:sp>
        <p:nvSpPr>
          <p:cNvPr id="19" name="Text 17"/>
          <p:cNvSpPr/>
          <p:nvPr/>
        </p:nvSpPr>
        <p:spPr>
          <a:xfrm>
            <a:off x="581891" y="3949702"/>
            <a:ext cx="2468628" cy="1679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926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Procurement increased</a:t>
            </a:r>
            <a:endParaRPr lang="en-US" sz="1600" dirty="0"/>
          </a:p>
        </p:txBody>
      </p:sp>
      <p:sp>
        <p:nvSpPr>
          <p:cNvPr id="20" name="Shape 18"/>
          <p:cNvSpPr/>
          <p:nvPr/>
        </p:nvSpPr>
        <p:spPr>
          <a:xfrm>
            <a:off x="3225170" y="3378726"/>
            <a:ext cx="2611372" cy="839669"/>
          </a:xfrm>
          <a:custGeom>
            <a:avLst/>
            <a:gdLst/>
            <a:ahLst/>
            <a:cxnLst/>
            <a:rect l="l" t="t" r="r" b="b"/>
            <a:pathLst>
              <a:path w="2611372" h="839669">
                <a:moveTo>
                  <a:pt x="67174" y="0"/>
                </a:moveTo>
                <a:lnTo>
                  <a:pt x="2544198" y="0"/>
                </a:lnTo>
                <a:cubicBezTo>
                  <a:pt x="2581297" y="0"/>
                  <a:pt x="2611372" y="30075"/>
                  <a:pt x="2611372" y="67174"/>
                </a:cubicBezTo>
                <a:lnTo>
                  <a:pt x="2611372" y="772496"/>
                </a:lnTo>
                <a:cubicBezTo>
                  <a:pt x="2611372" y="809595"/>
                  <a:pt x="2581297" y="839669"/>
                  <a:pt x="2544198" y="839669"/>
                </a:cubicBezTo>
                <a:lnTo>
                  <a:pt x="67174" y="839669"/>
                </a:lnTo>
                <a:cubicBezTo>
                  <a:pt x="30075" y="839669"/>
                  <a:pt x="0" y="809595"/>
                  <a:pt x="0" y="772496"/>
                </a:cubicBezTo>
                <a:lnTo>
                  <a:pt x="0" y="67174"/>
                </a:lnTo>
                <a:cubicBezTo>
                  <a:pt x="0" y="30099"/>
                  <a:pt x="30099" y="0"/>
                  <a:pt x="67174" y="0"/>
                </a:cubicBezTo>
                <a:close/>
              </a:path>
            </a:pathLst>
          </a:custGeom>
          <a:solidFill>
            <a:srgbClr val="191919"/>
          </a:solidFill>
          <a:ln/>
        </p:spPr>
      </p:sp>
      <p:sp>
        <p:nvSpPr>
          <p:cNvPr id="21" name="Shape 19"/>
          <p:cNvSpPr/>
          <p:nvPr/>
        </p:nvSpPr>
        <p:spPr>
          <a:xfrm>
            <a:off x="4456545" y="3479487"/>
            <a:ext cx="151140" cy="201521"/>
          </a:xfrm>
          <a:custGeom>
            <a:avLst/>
            <a:gdLst/>
            <a:ahLst/>
            <a:cxnLst/>
            <a:rect l="l" t="t" r="r" b="b"/>
            <a:pathLst>
              <a:path w="151140" h="201521">
                <a:moveTo>
                  <a:pt x="115284" y="151140"/>
                </a:moveTo>
                <a:cubicBezTo>
                  <a:pt x="118157" y="142363"/>
                  <a:pt x="123904" y="134413"/>
                  <a:pt x="130398" y="127564"/>
                </a:cubicBezTo>
                <a:cubicBezTo>
                  <a:pt x="143269" y="114024"/>
                  <a:pt x="151140" y="95722"/>
                  <a:pt x="151140" y="75570"/>
                </a:cubicBezTo>
                <a:cubicBezTo>
                  <a:pt x="151140" y="33849"/>
                  <a:pt x="117291" y="0"/>
                  <a:pt x="75570" y="0"/>
                </a:cubicBezTo>
                <a:cubicBezTo>
                  <a:pt x="33849" y="0"/>
                  <a:pt x="0" y="33849"/>
                  <a:pt x="0" y="75570"/>
                </a:cubicBezTo>
                <a:cubicBezTo>
                  <a:pt x="0" y="95722"/>
                  <a:pt x="7872" y="114024"/>
                  <a:pt x="20742" y="127564"/>
                </a:cubicBezTo>
                <a:cubicBezTo>
                  <a:pt x="27237" y="134413"/>
                  <a:pt x="33023" y="142363"/>
                  <a:pt x="35857" y="151140"/>
                </a:cubicBezTo>
                <a:lnTo>
                  <a:pt x="115245" y="151140"/>
                </a:lnTo>
                <a:close/>
                <a:moveTo>
                  <a:pt x="113355" y="170033"/>
                </a:moveTo>
                <a:lnTo>
                  <a:pt x="37785" y="170033"/>
                </a:lnTo>
                <a:lnTo>
                  <a:pt x="37785" y="176331"/>
                </a:lnTo>
                <a:cubicBezTo>
                  <a:pt x="37785" y="193727"/>
                  <a:pt x="51876" y="207818"/>
                  <a:pt x="69273" y="207818"/>
                </a:cubicBezTo>
                <a:lnTo>
                  <a:pt x="81868" y="207818"/>
                </a:lnTo>
                <a:cubicBezTo>
                  <a:pt x="99265" y="207818"/>
                  <a:pt x="113355" y="193727"/>
                  <a:pt x="113355" y="176331"/>
                </a:cubicBezTo>
                <a:lnTo>
                  <a:pt x="113355" y="170033"/>
                </a:lnTo>
                <a:close/>
                <a:moveTo>
                  <a:pt x="72421" y="44083"/>
                </a:moveTo>
                <a:cubicBezTo>
                  <a:pt x="56756" y="44083"/>
                  <a:pt x="44083" y="56756"/>
                  <a:pt x="44083" y="72421"/>
                </a:cubicBezTo>
                <a:cubicBezTo>
                  <a:pt x="44083" y="77656"/>
                  <a:pt x="39871" y="81868"/>
                  <a:pt x="34636" y="81868"/>
                </a:cubicBezTo>
                <a:cubicBezTo>
                  <a:pt x="29402" y="81868"/>
                  <a:pt x="25190" y="77656"/>
                  <a:pt x="25190" y="72421"/>
                </a:cubicBezTo>
                <a:cubicBezTo>
                  <a:pt x="25190" y="46326"/>
                  <a:pt x="46326" y="25190"/>
                  <a:pt x="72421" y="25190"/>
                </a:cubicBezTo>
                <a:cubicBezTo>
                  <a:pt x="77656" y="25190"/>
                  <a:pt x="81868" y="29402"/>
                  <a:pt x="81868" y="34636"/>
                </a:cubicBezTo>
                <a:cubicBezTo>
                  <a:pt x="81868" y="39871"/>
                  <a:pt x="77656" y="44083"/>
                  <a:pt x="72421" y="44083"/>
                </a:cubicBezTo>
                <a:close/>
              </a:path>
            </a:pathLst>
          </a:custGeom>
          <a:solidFill>
            <a:srgbClr val="6366F1"/>
          </a:solidFill>
          <a:ln/>
        </p:spPr>
      </p:sp>
      <p:sp>
        <p:nvSpPr>
          <p:cNvPr id="22" name="Text 20"/>
          <p:cNvSpPr/>
          <p:nvPr/>
        </p:nvSpPr>
        <p:spPr>
          <a:xfrm>
            <a:off x="3292344" y="3748181"/>
            <a:ext cx="2477025" cy="20152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058" b="1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Operational Efficiency</a:t>
            </a:r>
            <a:endParaRPr lang="en-US" sz="1600" dirty="0"/>
          </a:p>
        </p:txBody>
      </p:sp>
      <p:sp>
        <p:nvSpPr>
          <p:cNvPr id="23" name="Text 21"/>
          <p:cNvSpPr/>
          <p:nvPr/>
        </p:nvSpPr>
        <p:spPr>
          <a:xfrm>
            <a:off x="3296542" y="3949702"/>
            <a:ext cx="2468628" cy="1679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926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Programs implemented</a:t>
            </a:r>
            <a:endParaRPr lang="en-US" sz="1600" dirty="0"/>
          </a:p>
        </p:txBody>
      </p:sp>
      <p:sp>
        <p:nvSpPr>
          <p:cNvPr id="24" name="Shape 22"/>
          <p:cNvSpPr/>
          <p:nvPr/>
        </p:nvSpPr>
        <p:spPr>
          <a:xfrm>
            <a:off x="339226" y="4530751"/>
            <a:ext cx="5674486" cy="2324205"/>
          </a:xfrm>
          <a:custGeom>
            <a:avLst/>
            <a:gdLst/>
            <a:ahLst/>
            <a:cxnLst/>
            <a:rect l="l" t="t" r="r" b="b"/>
            <a:pathLst>
              <a:path w="5674486" h="2324205">
                <a:moveTo>
                  <a:pt x="67170" y="0"/>
                </a:moveTo>
                <a:lnTo>
                  <a:pt x="5607316" y="0"/>
                </a:lnTo>
                <a:cubicBezTo>
                  <a:pt x="5644413" y="0"/>
                  <a:pt x="5674486" y="30073"/>
                  <a:pt x="5674486" y="67170"/>
                </a:cubicBezTo>
                <a:lnTo>
                  <a:pt x="5674486" y="2257035"/>
                </a:lnTo>
                <a:cubicBezTo>
                  <a:pt x="5674486" y="2294132"/>
                  <a:pt x="5644413" y="2324205"/>
                  <a:pt x="5607316" y="2324205"/>
                </a:cubicBezTo>
                <a:lnTo>
                  <a:pt x="67170" y="2324205"/>
                </a:lnTo>
                <a:cubicBezTo>
                  <a:pt x="30073" y="2324205"/>
                  <a:pt x="0" y="2294132"/>
                  <a:pt x="0" y="2257035"/>
                </a:cubicBezTo>
                <a:lnTo>
                  <a:pt x="0" y="67170"/>
                </a:lnTo>
                <a:cubicBezTo>
                  <a:pt x="0" y="30098"/>
                  <a:pt x="30098" y="0"/>
                  <a:pt x="67170" y="0"/>
                </a:cubicBezTo>
                <a:close/>
              </a:path>
            </a:pathLst>
          </a:custGeom>
          <a:solidFill>
            <a:srgbClr val="262626"/>
          </a:solidFill>
          <a:ln w="10160">
            <a:solidFill>
              <a:srgbClr val="333333"/>
            </a:solidFill>
            <a:prstDash val="solid"/>
          </a:ln>
        </p:spPr>
      </p:sp>
      <p:sp>
        <p:nvSpPr>
          <p:cNvPr id="25" name="Shape 23"/>
          <p:cNvSpPr/>
          <p:nvPr/>
        </p:nvSpPr>
        <p:spPr>
          <a:xfrm>
            <a:off x="510519" y="4702046"/>
            <a:ext cx="403041" cy="403041"/>
          </a:xfrm>
          <a:custGeom>
            <a:avLst/>
            <a:gdLst/>
            <a:ahLst/>
            <a:cxnLst/>
            <a:rect l="l" t="t" r="r" b="b"/>
            <a:pathLst>
              <a:path w="403041" h="403041">
                <a:moveTo>
                  <a:pt x="67175" y="0"/>
                </a:moveTo>
                <a:lnTo>
                  <a:pt x="335866" y="0"/>
                </a:lnTo>
                <a:cubicBezTo>
                  <a:pt x="372941" y="0"/>
                  <a:pt x="403041" y="30100"/>
                  <a:pt x="403041" y="67175"/>
                </a:cubicBezTo>
                <a:lnTo>
                  <a:pt x="403041" y="335866"/>
                </a:lnTo>
                <a:cubicBezTo>
                  <a:pt x="403041" y="372941"/>
                  <a:pt x="372941" y="403041"/>
                  <a:pt x="335866" y="403041"/>
                </a:cubicBezTo>
                <a:lnTo>
                  <a:pt x="67175" y="403041"/>
                </a:lnTo>
                <a:cubicBezTo>
                  <a:pt x="30100" y="403041"/>
                  <a:pt x="0" y="372941"/>
                  <a:pt x="0" y="335866"/>
                </a:cubicBezTo>
                <a:lnTo>
                  <a:pt x="0" y="67175"/>
                </a:lnTo>
                <a:cubicBezTo>
                  <a:pt x="0" y="30100"/>
                  <a:pt x="30100" y="0"/>
                  <a:pt x="67175" y="0"/>
                </a:cubicBezTo>
                <a:close/>
              </a:path>
            </a:pathLst>
          </a:custGeom>
          <a:solidFill>
            <a:srgbClr val="6366F1">
              <a:alpha val="20000"/>
            </a:srgbClr>
          </a:solidFill>
          <a:ln/>
        </p:spPr>
      </p:sp>
      <p:sp>
        <p:nvSpPr>
          <p:cNvPr id="26" name="Shape 24"/>
          <p:cNvSpPr/>
          <p:nvPr/>
        </p:nvSpPr>
        <p:spPr>
          <a:xfrm>
            <a:off x="607081" y="4819600"/>
            <a:ext cx="209917" cy="167934"/>
          </a:xfrm>
          <a:custGeom>
            <a:avLst/>
            <a:gdLst/>
            <a:ahLst/>
            <a:cxnLst/>
            <a:rect l="l" t="t" r="r" b="b"/>
            <a:pathLst>
              <a:path w="209917" h="167934">
                <a:moveTo>
                  <a:pt x="104959" y="5248"/>
                </a:moveTo>
                <a:cubicBezTo>
                  <a:pt x="123785" y="5248"/>
                  <a:pt x="139070" y="20533"/>
                  <a:pt x="139070" y="39360"/>
                </a:cubicBezTo>
                <a:cubicBezTo>
                  <a:pt x="139070" y="58186"/>
                  <a:pt x="123785" y="73471"/>
                  <a:pt x="104959" y="73471"/>
                </a:cubicBezTo>
                <a:cubicBezTo>
                  <a:pt x="86132" y="73471"/>
                  <a:pt x="70847" y="58186"/>
                  <a:pt x="70847" y="39360"/>
                </a:cubicBezTo>
                <a:cubicBezTo>
                  <a:pt x="70847" y="20533"/>
                  <a:pt x="86132" y="5248"/>
                  <a:pt x="104959" y="5248"/>
                </a:cubicBezTo>
                <a:close/>
                <a:moveTo>
                  <a:pt x="31488" y="28864"/>
                </a:moveTo>
                <a:cubicBezTo>
                  <a:pt x="44521" y="28864"/>
                  <a:pt x="55103" y="39445"/>
                  <a:pt x="55103" y="52479"/>
                </a:cubicBezTo>
                <a:cubicBezTo>
                  <a:pt x="55103" y="65513"/>
                  <a:pt x="44521" y="76095"/>
                  <a:pt x="31488" y="76095"/>
                </a:cubicBezTo>
                <a:cubicBezTo>
                  <a:pt x="18454" y="76095"/>
                  <a:pt x="7872" y="65513"/>
                  <a:pt x="7872" y="52479"/>
                </a:cubicBezTo>
                <a:cubicBezTo>
                  <a:pt x="7872" y="39445"/>
                  <a:pt x="18454" y="28864"/>
                  <a:pt x="31488" y="28864"/>
                </a:cubicBezTo>
                <a:close/>
                <a:moveTo>
                  <a:pt x="0" y="136446"/>
                </a:moveTo>
                <a:cubicBezTo>
                  <a:pt x="0" y="113257"/>
                  <a:pt x="18794" y="94463"/>
                  <a:pt x="41983" y="94463"/>
                </a:cubicBezTo>
                <a:cubicBezTo>
                  <a:pt x="46182" y="94463"/>
                  <a:pt x="50249" y="95086"/>
                  <a:pt x="54087" y="96234"/>
                </a:cubicBezTo>
                <a:cubicBezTo>
                  <a:pt x="43295" y="108304"/>
                  <a:pt x="36736" y="124245"/>
                  <a:pt x="36736" y="141694"/>
                </a:cubicBezTo>
                <a:lnTo>
                  <a:pt x="36736" y="146942"/>
                </a:lnTo>
                <a:cubicBezTo>
                  <a:pt x="36736" y="150681"/>
                  <a:pt x="37523" y="154224"/>
                  <a:pt x="38933" y="157438"/>
                </a:cubicBezTo>
                <a:lnTo>
                  <a:pt x="10496" y="157438"/>
                </a:lnTo>
                <a:cubicBezTo>
                  <a:pt x="4690" y="157438"/>
                  <a:pt x="0" y="152748"/>
                  <a:pt x="0" y="146942"/>
                </a:cubicBezTo>
                <a:lnTo>
                  <a:pt x="0" y="136446"/>
                </a:lnTo>
                <a:close/>
                <a:moveTo>
                  <a:pt x="170984" y="157438"/>
                </a:moveTo>
                <a:cubicBezTo>
                  <a:pt x="172395" y="154224"/>
                  <a:pt x="173182" y="150681"/>
                  <a:pt x="173182" y="146942"/>
                </a:cubicBezTo>
                <a:lnTo>
                  <a:pt x="173182" y="141694"/>
                </a:lnTo>
                <a:cubicBezTo>
                  <a:pt x="173182" y="124245"/>
                  <a:pt x="166622" y="108304"/>
                  <a:pt x="155831" y="96234"/>
                </a:cubicBezTo>
                <a:cubicBezTo>
                  <a:pt x="159668" y="95086"/>
                  <a:pt x="163736" y="94463"/>
                  <a:pt x="167934" y="94463"/>
                </a:cubicBezTo>
                <a:cubicBezTo>
                  <a:pt x="191123" y="94463"/>
                  <a:pt x="209917" y="113257"/>
                  <a:pt x="209917" y="136446"/>
                </a:cubicBezTo>
                <a:lnTo>
                  <a:pt x="209917" y="146942"/>
                </a:lnTo>
                <a:cubicBezTo>
                  <a:pt x="209917" y="152748"/>
                  <a:pt x="205227" y="157438"/>
                  <a:pt x="199421" y="157438"/>
                </a:cubicBezTo>
                <a:lnTo>
                  <a:pt x="170984" y="157438"/>
                </a:lnTo>
                <a:close/>
                <a:moveTo>
                  <a:pt x="154814" y="52479"/>
                </a:moveTo>
                <a:cubicBezTo>
                  <a:pt x="154814" y="39445"/>
                  <a:pt x="165396" y="28864"/>
                  <a:pt x="178430" y="28864"/>
                </a:cubicBezTo>
                <a:cubicBezTo>
                  <a:pt x="191464" y="28864"/>
                  <a:pt x="202045" y="39445"/>
                  <a:pt x="202045" y="52479"/>
                </a:cubicBezTo>
                <a:cubicBezTo>
                  <a:pt x="202045" y="65513"/>
                  <a:pt x="191464" y="76095"/>
                  <a:pt x="178430" y="76095"/>
                </a:cubicBezTo>
                <a:cubicBezTo>
                  <a:pt x="165396" y="76095"/>
                  <a:pt x="154814" y="65513"/>
                  <a:pt x="154814" y="52479"/>
                </a:cubicBezTo>
                <a:close/>
                <a:moveTo>
                  <a:pt x="52479" y="141694"/>
                </a:moveTo>
                <a:cubicBezTo>
                  <a:pt x="52479" y="112699"/>
                  <a:pt x="75964" y="89215"/>
                  <a:pt x="104959" y="89215"/>
                </a:cubicBezTo>
                <a:cubicBezTo>
                  <a:pt x="133954" y="89215"/>
                  <a:pt x="157438" y="112699"/>
                  <a:pt x="157438" y="141694"/>
                </a:cubicBezTo>
                <a:lnTo>
                  <a:pt x="157438" y="146942"/>
                </a:lnTo>
                <a:cubicBezTo>
                  <a:pt x="157438" y="152748"/>
                  <a:pt x="152748" y="157438"/>
                  <a:pt x="146942" y="157438"/>
                </a:cubicBezTo>
                <a:lnTo>
                  <a:pt x="62975" y="157438"/>
                </a:lnTo>
                <a:cubicBezTo>
                  <a:pt x="57170" y="157438"/>
                  <a:pt x="52479" y="152748"/>
                  <a:pt x="52479" y="146942"/>
                </a:cubicBezTo>
                <a:lnTo>
                  <a:pt x="52479" y="141694"/>
                </a:lnTo>
                <a:close/>
              </a:path>
            </a:pathLst>
          </a:custGeom>
          <a:solidFill>
            <a:srgbClr val="6366F1"/>
          </a:solidFill>
          <a:ln/>
        </p:spPr>
      </p:sp>
      <p:sp>
        <p:nvSpPr>
          <p:cNvPr id="27" name="Text 25"/>
          <p:cNvSpPr/>
          <p:nvPr/>
        </p:nvSpPr>
        <p:spPr>
          <a:xfrm>
            <a:off x="1014321" y="4786013"/>
            <a:ext cx="1595372" cy="2351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322" b="1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Diversity &amp; Inclusion</a:t>
            </a:r>
            <a:endParaRPr lang="en-US" sz="1600" dirty="0"/>
          </a:p>
        </p:txBody>
      </p:sp>
      <p:sp>
        <p:nvSpPr>
          <p:cNvPr id="28" name="Shape 26"/>
          <p:cNvSpPr/>
          <p:nvPr/>
        </p:nvSpPr>
        <p:spPr>
          <a:xfrm>
            <a:off x="510519" y="5239435"/>
            <a:ext cx="5331901" cy="671736"/>
          </a:xfrm>
          <a:custGeom>
            <a:avLst/>
            <a:gdLst/>
            <a:ahLst/>
            <a:cxnLst/>
            <a:rect l="l" t="t" r="r" b="b"/>
            <a:pathLst>
              <a:path w="5331901" h="671736">
                <a:moveTo>
                  <a:pt x="67174" y="0"/>
                </a:moveTo>
                <a:lnTo>
                  <a:pt x="5264727" y="0"/>
                </a:lnTo>
                <a:cubicBezTo>
                  <a:pt x="5301826" y="0"/>
                  <a:pt x="5331901" y="30075"/>
                  <a:pt x="5331901" y="67174"/>
                </a:cubicBezTo>
                <a:lnTo>
                  <a:pt x="5331901" y="604562"/>
                </a:lnTo>
                <a:cubicBezTo>
                  <a:pt x="5331901" y="641661"/>
                  <a:pt x="5301826" y="671736"/>
                  <a:pt x="5264727" y="671736"/>
                </a:cubicBezTo>
                <a:lnTo>
                  <a:pt x="67174" y="671736"/>
                </a:lnTo>
                <a:cubicBezTo>
                  <a:pt x="30075" y="671736"/>
                  <a:pt x="0" y="641661"/>
                  <a:pt x="0" y="604562"/>
                </a:cubicBezTo>
                <a:lnTo>
                  <a:pt x="0" y="67174"/>
                </a:lnTo>
                <a:cubicBezTo>
                  <a:pt x="0" y="30099"/>
                  <a:pt x="30099" y="0"/>
                  <a:pt x="67174" y="0"/>
                </a:cubicBezTo>
                <a:close/>
              </a:path>
            </a:pathLst>
          </a:custGeom>
          <a:solidFill>
            <a:srgbClr val="191919"/>
          </a:solidFill>
          <a:ln/>
        </p:spPr>
      </p:sp>
      <p:sp>
        <p:nvSpPr>
          <p:cNvPr id="29" name="Text 27"/>
          <p:cNvSpPr/>
          <p:nvPr/>
        </p:nvSpPr>
        <p:spPr>
          <a:xfrm>
            <a:off x="611279" y="5356988"/>
            <a:ext cx="1402248" cy="20152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58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Women in Engineering</a:t>
            </a:r>
            <a:endParaRPr lang="en-US" sz="1600" dirty="0"/>
          </a:p>
        </p:txBody>
      </p:sp>
      <p:sp>
        <p:nvSpPr>
          <p:cNvPr id="30" name="Text 28"/>
          <p:cNvSpPr/>
          <p:nvPr/>
        </p:nvSpPr>
        <p:spPr>
          <a:xfrm>
            <a:off x="5420171" y="5340195"/>
            <a:ext cx="403041" cy="2351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322" b="1" dirty="0">
                <a:solidFill>
                  <a:srgbClr val="6366F1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37%</a:t>
            </a:r>
            <a:endParaRPr lang="en-US" sz="1600" dirty="0"/>
          </a:p>
        </p:txBody>
      </p:sp>
      <p:sp>
        <p:nvSpPr>
          <p:cNvPr id="31" name="Shape 29"/>
          <p:cNvSpPr/>
          <p:nvPr/>
        </p:nvSpPr>
        <p:spPr>
          <a:xfrm>
            <a:off x="642767" y="5667666"/>
            <a:ext cx="88165" cy="117554"/>
          </a:xfrm>
          <a:custGeom>
            <a:avLst/>
            <a:gdLst/>
            <a:ahLst/>
            <a:cxnLst/>
            <a:rect l="l" t="t" r="r" b="b"/>
            <a:pathLst>
              <a:path w="88165" h="117554">
                <a:moveTo>
                  <a:pt x="49272" y="3995"/>
                </a:moveTo>
                <a:cubicBezTo>
                  <a:pt x="46402" y="1125"/>
                  <a:pt x="41741" y="1125"/>
                  <a:pt x="38871" y="3995"/>
                </a:cubicBezTo>
                <a:lnTo>
                  <a:pt x="2135" y="40731"/>
                </a:lnTo>
                <a:cubicBezTo>
                  <a:pt x="-735" y="43600"/>
                  <a:pt x="-735" y="48261"/>
                  <a:pt x="2135" y="51131"/>
                </a:cubicBezTo>
                <a:cubicBezTo>
                  <a:pt x="5005" y="54001"/>
                  <a:pt x="9666" y="54001"/>
                  <a:pt x="12536" y="51131"/>
                </a:cubicBezTo>
                <a:lnTo>
                  <a:pt x="36736" y="26932"/>
                </a:lnTo>
                <a:lnTo>
                  <a:pt x="36736" y="112043"/>
                </a:lnTo>
                <a:cubicBezTo>
                  <a:pt x="36736" y="116107"/>
                  <a:pt x="40019" y="119390"/>
                  <a:pt x="44083" y="119390"/>
                </a:cubicBezTo>
                <a:cubicBezTo>
                  <a:pt x="48147" y="119390"/>
                  <a:pt x="51430" y="116107"/>
                  <a:pt x="51430" y="112043"/>
                </a:cubicBezTo>
                <a:lnTo>
                  <a:pt x="51430" y="26932"/>
                </a:lnTo>
                <a:lnTo>
                  <a:pt x="75629" y="51131"/>
                </a:lnTo>
                <a:cubicBezTo>
                  <a:pt x="78499" y="54001"/>
                  <a:pt x="83160" y="54001"/>
                  <a:pt x="86030" y="51131"/>
                </a:cubicBezTo>
                <a:cubicBezTo>
                  <a:pt x="88900" y="48261"/>
                  <a:pt x="88900" y="43600"/>
                  <a:pt x="86030" y="40731"/>
                </a:cubicBezTo>
                <a:lnTo>
                  <a:pt x="49294" y="3995"/>
                </a:lnTo>
                <a:close/>
              </a:path>
            </a:pathLst>
          </a:custGeom>
          <a:solidFill>
            <a:srgbClr val="6366F1"/>
          </a:solidFill>
          <a:ln/>
        </p:spPr>
      </p:sp>
      <p:sp>
        <p:nvSpPr>
          <p:cNvPr id="32" name="Text 30"/>
          <p:cNvSpPr/>
          <p:nvPr/>
        </p:nvSpPr>
        <p:spPr>
          <a:xfrm>
            <a:off x="825395" y="5642476"/>
            <a:ext cx="1335074" cy="1679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26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Up from 29% in Q3 2023</a:t>
            </a:r>
            <a:endParaRPr lang="en-US" sz="1600" dirty="0"/>
          </a:p>
        </p:txBody>
      </p:sp>
      <p:sp>
        <p:nvSpPr>
          <p:cNvPr id="33" name="Shape 31"/>
          <p:cNvSpPr/>
          <p:nvPr/>
        </p:nvSpPr>
        <p:spPr>
          <a:xfrm>
            <a:off x="510519" y="6011931"/>
            <a:ext cx="5331901" cy="671736"/>
          </a:xfrm>
          <a:custGeom>
            <a:avLst/>
            <a:gdLst/>
            <a:ahLst/>
            <a:cxnLst/>
            <a:rect l="l" t="t" r="r" b="b"/>
            <a:pathLst>
              <a:path w="5331901" h="671736">
                <a:moveTo>
                  <a:pt x="67174" y="0"/>
                </a:moveTo>
                <a:lnTo>
                  <a:pt x="5264727" y="0"/>
                </a:lnTo>
                <a:cubicBezTo>
                  <a:pt x="5301826" y="0"/>
                  <a:pt x="5331901" y="30075"/>
                  <a:pt x="5331901" y="67174"/>
                </a:cubicBezTo>
                <a:lnTo>
                  <a:pt x="5331901" y="604562"/>
                </a:lnTo>
                <a:cubicBezTo>
                  <a:pt x="5331901" y="641661"/>
                  <a:pt x="5301826" y="671736"/>
                  <a:pt x="5264727" y="671736"/>
                </a:cubicBezTo>
                <a:lnTo>
                  <a:pt x="67174" y="671736"/>
                </a:lnTo>
                <a:cubicBezTo>
                  <a:pt x="30075" y="671736"/>
                  <a:pt x="0" y="641661"/>
                  <a:pt x="0" y="604562"/>
                </a:cubicBezTo>
                <a:lnTo>
                  <a:pt x="0" y="67174"/>
                </a:lnTo>
                <a:cubicBezTo>
                  <a:pt x="0" y="30099"/>
                  <a:pt x="30099" y="0"/>
                  <a:pt x="67174" y="0"/>
                </a:cubicBezTo>
                <a:close/>
              </a:path>
            </a:pathLst>
          </a:custGeom>
          <a:solidFill>
            <a:srgbClr val="191919"/>
          </a:solidFill>
          <a:ln/>
        </p:spPr>
      </p:sp>
      <p:sp>
        <p:nvSpPr>
          <p:cNvPr id="34" name="Text 32"/>
          <p:cNvSpPr/>
          <p:nvPr/>
        </p:nvSpPr>
        <p:spPr>
          <a:xfrm>
            <a:off x="611279" y="6129484"/>
            <a:ext cx="1477818" cy="20152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58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Women in Management</a:t>
            </a:r>
            <a:endParaRPr lang="en-US" sz="1600" dirty="0"/>
          </a:p>
        </p:txBody>
      </p:sp>
      <p:sp>
        <p:nvSpPr>
          <p:cNvPr id="35" name="Text 33"/>
          <p:cNvSpPr/>
          <p:nvPr/>
        </p:nvSpPr>
        <p:spPr>
          <a:xfrm>
            <a:off x="5408731" y="6112691"/>
            <a:ext cx="411438" cy="2351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322" b="1" dirty="0">
                <a:solidFill>
                  <a:srgbClr val="6366F1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42%</a:t>
            </a:r>
            <a:endParaRPr lang="en-US" sz="1600" dirty="0"/>
          </a:p>
        </p:txBody>
      </p:sp>
      <p:sp>
        <p:nvSpPr>
          <p:cNvPr id="36" name="Shape 34"/>
          <p:cNvSpPr/>
          <p:nvPr/>
        </p:nvSpPr>
        <p:spPr>
          <a:xfrm>
            <a:off x="642767" y="6440162"/>
            <a:ext cx="88165" cy="117554"/>
          </a:xfrm>
          <a:custGeom>
            <a:avLst/>
            <a:gdLst/>
            <a:ahLst/>
            <a:cxnLst/>
            <a:rect l="l" t="t" r="r" b="b"/>
            <a:pathLst>
              <a:path w="88165" h="117554">
                <a:moveTo>
                  <a:pt x="49272" y="3995"/>
                </a:moveTo>
                <a:cubicBezTo>
                  <a:pt x="46402" y="1125"/>
                  <a:pt x="41741" y="1125"/>
                  <a:pt x="38871" y="3995"/>
                </a:cubicBezTo>
                <a:lnTo>
                  <a:pt x="2135" y="40731"/>
                </a:lnTo>
                <a:cubicBezTo>
                  <a:pt x="-735" y="43600"/>
                  <a:pt x="-735" y="48261"/>
                  <a:pt x="2135" y="51131"/>
                </a:cubicBezTo>
                <a:cubicBezTo>
                  <a:pt x="5005" y="54001"/>
                  <a:pt x="9666" y="54001"/>
                  <a:pt x="12536" y="51131"/>
                </a:cubicBezTo>
                <a:lnTo>
                  <a:pt x="36736" y="26932"/>
                </a:lnTo>
                <a:lnTo>
                  <a:pt x="36736" y="112043"/>
                </a:lnTo>
                <a:cubicBezTo>
                  <a:pt x="36736" y="116107"/>
                  <a:pt x="40019" y="119390"/>
                  <a:pt x="44083" y="119390"/>
                </a:cubicBezTo>
                <a:cubicBezTo>
                  <a:pt x="48147" y="119390"/>
                  <a:pt x="51430" y="116107"/>
                  <a:pt x="51430" y="112043"/>
                </a:cubicBezTo>
                <a:lnTo>
                  <a:pt x="51430" y="26932"/>
                </a:lnTo>
                <a:lnTo>
                  <a:pt x="75629" y="51131"/>
                </a:lnTo>
                <a:cubicBezTo>
                  <a:pt x="78499" y="54001"/>
                  <a:pt x="83160" y="54001"/>
                  <a:pt x="86030" y="51131"/>
                </a:cubicBezTo>
                <a:cubicBezTo>
                  <a:pt x="88900" y="48261"/>
                  <a:pt x="88900" y="43600"/>
                  <a:pt x="86030" y="40731"/>
                </a:cubicBezTo>
                <a:lnTo>
                  <a:pt x="49294" y="3995"/>
                </a:lnTo>
                <a:close/>
              </a:path>
            </a:pathLst>
          </a:custGeom>
          <a:solidFill>
            <a:srgbClr val="6366F1"/>
          </a:solidFill>
          <a:ln/>
        </p:spPr>
      </p:sp>
      <p:sp>
        <p:nvSpPr>
          <p:cNvPr id="37" name="Text 35"/>
          <p:cNvSpPr/>
          <p:nvPr/>
        </p:nvSpPr>
        <p:spPr>
          <a:xfrm>
            <a:off x="825395" y="6414972"/>
            <a:ext cx="1754909" cy="1679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26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Strong leadership representation</a:t>
            </a:r>
            <a:endParaRPr lang="en-US" sz="1600" dirty="0"/>
          </a:p>
        </p:txBody>
      </p:sp>
      <p:sp>
        <p:nvSpPr>
          <p:cNvPr id="38" name="Shape 36"/>
          <p:cNvSpPr/>
          <p:nvPr/>
        </p:nvSpPr>
        <p:spPr>
          <a:xfrm>
            <a:off x="6185110" y="1427439"/>
            <a:ext cx="5674486" cy="3734850"/>
          </a:xfrm>
          <a:custGeom>
            <a:avLst/>
            <a:gdLst/>
            <a:ahLst/>
            <a:cxnLst/>
            <a:rect l="l" t="t" r="r" b="b"/>
            <a:pathLst>
              <a:path w="5674486" h="3734850">
                <a:moveTo>
                  <a:pt x="67190" y="0"/>
                </a:moveTo>
                <a:lnTo>
                  <a:pt x="5607296" y="0"/>
                </a:lnTo>
                <a:cubicBezTo>
                  <a:pt x="5644404" y="0"/>
                  <a:pt x="5674486" y="30082"/>
                  <a:pt x="5674486" y="67190"/>
                </a:cubicBezTo>
                <a:lnTo>
                  <a:pt x="5674486" y="3667660"/>
                </a:lnTo>
                <a:cubicBezTo>
                  <a:pt x="5674486" y="3704768"/>
                  <a:pt x="5644404" y="3734850"/>
                  <a:pt x="5607296" y="3734850"/>
                </a:cubicBezTo>
                <a:lnTo>
                  <a:pt x="67190" y="3734850"/>
                </a:lnTo>
                <a:cubicBezTo>
                  <a:pt x="30082" y="3734850"/>
                  <a:pt x="0" y="3704768"/>
                  <a:pt x="0" y="3667660"/>
                </a:cubicBezTo>
                <a:lnTo>
                  <a:pt x="0" y="67190"/>
                </a:lnTo>
                <a:cubicBezTo>
                  <a:pt x="0" y="30082"/>
                  <a:pt x="30082" y="0"/>
                  <a:pt x="67190" y="0"/>
                </a:cubicBezTo>
                <a:close/>
              </a:path>
            </a:pathLst>
          </a:custGeom>
          <a:solidFill>
            <a:srgbClr val="262626"/>
          </a:solidFill>
          <a:ln w="10160">
            <a:solidFill>
              <a:srgbClr val="333333"/>
            </a:solidFill>
            <a:prstDash val="solid"/>
          </a:ln>
        </p:spPr>
      </p:sp>
      <p:sp>
        <p:nvSpPr>
          <p:cNvPr id="39" name="Shape 37"/>
          <p:cNvSpPr/>
          <p:nvPr/>
        </p:nvSpPr>
        <p:spPr>
          <a:xfrm>
            <a:off x="6356403" y="1598730"/>
            <a:ext cx="403041" cy="403041"/>
          </a:xfrm>
          <a:custGeom>
            <a:avLst/>
            <a:gdLst/>
            <a:ahLst/>
            <a:cxnLst/>
            <a:rect l="l" t="t" r="r" b="b"/>
            <a:pathLst>
              <a:path w="403041" h="403041">
                <a:moveTo>
                  <a:pt x="67175" y="0"/>
                </a:moveTo>
                <a:lnTo>
                  <a:pt x="335866" y="0"/>
                </a:lnTo>
                <a:cubicBezTo>
                  <a:pt x="372941" y="0"/>
                  <a:pt x="403041" y="30100"/>
                  <a:pt x="403041" y="67175"/>
                </a:cubicBezTo>
                <a:lnTo>
                  <a:pt x="403041" y="335866"/>
                </a:lnTo>
                <a:cubicBezTo>
                  <a:pt x="403041" y="372941"/>
                  <a:pt x="372941" y="403041"/>
                  <a:pt x="335866" y="403041"/>
                </a:cubicBezTo>
                <a:lnTo>
                  <a:pt x="67175" y="403041"/>
                </a:lnTo>
                <a:cubicBezTo>
                  <a:pt x="30100" y="403041"/>
                  <a:pt x="0" y="372941"/>
                  <a:pt x="0" y="335866"/>
                </a:cubicBezTo>
                <a:lnTo>
                  <a:pt x="0" y="67175"/>
                </a:lnTo>
                <a:cubicBezTo>
                  <a:pt x="0" y="30100"/>
                  <a:pt x="30100" y="0"/>
                  <a:pt x="67175" y="0"/>
                </a:cubicBezTo>
                <a:close/>
              </a:path>
            </a:pathLst>
          </a:custGeom>
          <a:solidFill>
            <a:srgbClr val="6366F1">
              <a:alpha val="20000"/>
            </a:srgbClr>
          </a:solidFill>
          <a:ln/>
        </p:spPr>
      </p:sp>
      <p:sp>
        <p:nvSpPr>
          <p:cNvPr id="40" name="Shape 38"/>
          <p:cNvSpPr/>
          <p:nvPr/>
        </p:nvSpPr>
        <p:spPr>
          <a:xfrm>
            <a:off x="6463460" y="1716283"/>
            <a:ext cx="188926" cy="167934"/>
          </a:xfrm>
          <a:custGeom>
            <a:avLst/>
            <a:gdLst/>
            <a:ahLst/>
            <a:cxnLst/>
            <a:rect l="l" t="t" r="r" b="b"/>
            <a:pathLst>
              <a:path w="188926" h="167934">
                <a:moveTo>
                  <a:pt x="88198" y="27945"/>
                </a:moveTo>
                <a:lnTo>
                  <a:pt x="49954" y="70454"/>
                </a:lnTo>
                <a:cubicBezTo>
                  <a:pt x="48445" y="72126"/>
                  <a:pt x="48511" y="74717"/>
                  <a:pt x="50118" y="76325"/>
                </a:cubicBezTo>
                <a:cubicBezTo>
                  <a:pt x="60122" y="86329"/>
                  <a:pt x="76357" y="86329"/>
                  <a:pt x="86361" y="76325"/>
                </a:cubicBezTo>
                <a:lnTo>
                  <a:pt x="96792" y="65894"/>
                </a:lnTo>
                <a:cubicBezTo>
                  <a:pt x="98169" y="64517"/>
                  <a:pt x="99908" y="63762"/>
                  <a:pt x="101679" y="63631"/>
                </a:cubicBezTo>
                <a:cubicBezTo>
                  <a:pt x="103909" y="63434"/>
                  <a:pt x="106205" y="64189"/>
                  <a:pt x="107911" y="65894"/>
                </a:cubicBezTo>
                <a:lnTo>
                  <a:pt x="165835" y="123326"/>
                </a:lnTo>
                <a:lnTo>
                  <a:pt x="188926" y="104959"/>
                </a:lnTo>
                <a:lnTo>
                  <a:pt x="188926" y="10496"/>
                </a:lnTo>
                <a:lnTo>
                  <a:pt x="152190" y="31488"/>
                </a:lnTo>
                <a:lnTo>
                  <a:pt x="144384" y="26272"/>
                </a:lnTo>
                <a:cubicBezTo>
                  <a:pt x="139201" y="22829"/>
                  <a:pt x="133134" y="20992"/>
                  <a:pt x="126902" y="20992"/>
                </a:cubicBezTo>
                <a:lnTo>
                  <a:pt x="103811" y="20992"/>
                </a:lnTo>
                <a:cubicBezTo>
                  <a:pt x="103450" y="20992"/>
                  <a:pt x="103056" y="20992"/>
                  <a:pt x="102696" y="21025"/>
                </a:cubicBezTo>
                <a:cubicBezTo>
                  <a:pt x="97152" y="21320"/>
                  <a:pt x="91937" y="23813"/>
                  <a:pt x="88198" y="27945"/>
                </a:cubicBezTo>
                <a:close/>
                <a:moveTo>
                  <a:pt x="38244" y="59925"/>
                </a:moveTo>
                <a:lnTo>
                  <a:pt x="73274" y="20992"/>
                </a:lnTo>
                <a:lnTo>
                  <a:pt x="60286" y="20992"/>
                </a:lnTo>
                <a:cubicBezTo>
                  <a:pt x="51922" y="20992"/>
                  <a:pt x="43919" y="24304"/>
                  <a:pt x="38015" y="30208"/>
                </a:cubicBezTo>
                <a:lnTo>
                  <a:pt x="36736" y="31488"/>
                </a:lnTo>
                <a:lnTo>
                  <a:pt x="0" y="10496"/>
                </a:lnTo>
                <a:lnTo>
                  <a:pt x="0" y="104959"/>
                </a:lnTo>
                <a:lnTo>
                  <a:pt x="51299" y="147697"/>
                </a:lnTo>
                <a:cubicBezTo>
                  <a:pt x="58842" y="153994"/>
                  <a:pt x="68354" y="157438"/>
                  <a:pt x="78161" y="157438"/>
                </a:cubicBezTo>
                <a:lnTo>
                  <a:pt x="83311" y="157438"/>
                </a:lnTo>
                <a:lnTo>
                  <a:pt x="81015" y="155142"/>
                </a:lnTo>
                <a:cubicBezTo>
                  <a:pt x="77932" y="152059"/>
                  <a:pt x="77932" y="147073"/>
                  <a:pt x="81015" y="144023"/>
                </a:cubicBezTo>
                <a:cubicBezTo>
                  <a:pt x="84098" y="140973"/>
                  <a:pt x="89084" y="140940"/>
                  <a:pt x="92134" y="144023"/>
                </a:cubicBezTo>
                <a:lnTo>
                  <a:pt x="105582" y="157471"/>
                </a:lnTo>
                <a:lnTo>
                  <a:pt x="108534" y="157471"/>
                </a:lnTo>
                <a:cubicBezTo>
                  <a:pt x="114799" y="157471"/>
                  <a:pt x="120932" y="156060"/>
                  <a:pt x="126508" y="153436"/>
                </a:cubicBezTo>
                <a:lnTo>
                  <a:pt x="117751" y="144646"/>
                </a:lnTo>
                <a:cubicBezTo>
                  <a:pt x="114667" y="141563"/>
                  <a:pt x="114667" y="136577"/>
                  <a:pt x="117751" y="133527"/>
                </a:cubicBezTo>
                <a:cubicBezTo>
                  <a:pt x="120834" y="130477"/>
                  <a:pt x="125819" y="130444"/>
                  <a:pt x="128870" y="133527"/>
                </a:cubicBezTo>
                <a:lnTo>
                  <a:pt x="139365" y="144023"/>
                </a:lnTo>
                <a:lnTo>
                  <a:pt x="145105" y="138283"/>
                </a:lnTo>
                <a:cubicBezTo>
                  <a:pt x="148025" y="135364"/>
                  <a:pt x="148877" y="131133"/>
                  <a:pt x="147598" y="127426"/>
                </a:cubicBezTo>
                <a:lnTo>
                  <a:pt x="102368" y="82557"/>
                </a:lnTo>
                <a:lnTo>
                  <a:pt x="97480" y="87444"/>
                </a:lnTo>
                <a:cubicBezTo>
                  <a:pt x="81310" y="103614"/>
                  <a:pt x="55136" y="103614"/>
                  <a:pt x="38966" y="87444"/>
                </a:cubicBezTo>
                <a:cubicBezTo>
                  <a:pt x="31422" y="79900"/>
                  <a:pt x="31127" y="67797"/>
                  <a:pt x="38244" y="59892"/>
                </a:cubicBezTo>
                <a:close/>
              </a:path>
            </a:pathLst>
          </a:custGeom>
          <a:solidFill>
            <a:srgbClr val="6366F1"/>
          </a:solidFill>
          <a:ln/>
        </p:spPr>
      </p:sp>
      <p:sp>
        <p:nvSpPr>
          <p:cNvPr id="41" name="Text 39"/>
          <p:cNvSpPr/>
          <p:nvPr/>
        </p:nvSpPr>
        <p:spPr>
          <a:xfrm>
            <a:off x="6860204" y="1682697"/>
            <a:ext cx="1712926" cy="2351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322" b="1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Strategic Acquisitions</a:t>
            </a:r>
            <a:endParaRPr lang="en-US" sz="1600" dirty="0"/>
          </a:p>
        </p:txBody>
      </p:sp>
      <p:sp>
        <p:nvSpPr>
          <p:cNvPr id="42" name="Shape 40"/>
          <p:cNvSpPr/>
          <p:nvPr/>
        </p:nvSpPr>
        <p:spPr>
          <a:xfrm>
            <a:off x="6356403" y="2136118"/>
            <a:ext cx="5331901" cy="604562"/>
          </a:xfrm>
          <a:custGeom>
            <a:avLst/>
            <a:gdLst/>
            <a:ahLst/>
            <a:cxnLst/>
            <a:rect l="l" t="t" r="r" b="b"/>
            <a:pathLst>
              <a:path w="5331901" h="604562">
                <a:moveTo>
                  <a:pt x="67173" y="0"/>
                </a:moveTo>
                <a:lnTo>
                  <a:pt x="5264728" y="0"/>
                </a:lnTo>
                <a:cubicBezTo>
                  <a:pt x="5301802" y="0"/>
                  <a:pt x="5331901" y="30099"/>
                  <a:pt x="5331901" y="67173"/>
                </a:cubicBezTo>
                <a:lnTo>
                  <a:pt x="5331901" y="537389"/>
                </a:lnTo>
                <a:cubicBezTo>
                  <a:pt x="5331901" y="574488"/>
                  <a:pt x="5301827" y="604562"/>
                  <a:pt x="5264728" y="604562"/>
                </a:cubicBezTo>
                <a:lnTo>
                  <a:pt x="67173" y="604562"/>
                </a:lnTo>
                <a:cubicBezTo>
                  <a:pt x="30099" y="604562"/>
                  <a:pt x="0" y="574463"/>
                  <a:pt x="0" y="537389"/>
                </a:cubicBezTo>
                <a:lnTo>
                  <a:pt x="0" y="67173"/>
                </a:lnTo>
                <a:cubicBezTo>
                  <a:pt x="0" y="30099"/>
                  <a:pt x="30099" y="0"/>
                  <a:pt x="67173" y="0"/>
                </a:cubicBezTo>
                <a:close/>
              </a:path>
            </a:pathLst>
          </a:custGeom>
          <a:solidFill>
            <a:srgbClr val="191919"/>
          </a:solidFill>
          <a:ln/>
        </p:spPr>
      </p:sp>
      <p:sp>
        <p:nvSpPr>
          <p:cNvPr id="43" name="Shape 41"/>
          <p:cNvSpPr/>
          <p:nvPr/>
        </p:nvSpPr>
        <p:spPr>
          <a:xfrm>
            <a:off x="6457163" y="2236879"/>
            <a:ext cx="335868" cy="335868"/>
          </a:xfrm>
          <a:custGeom>
            <a:avLst/>
            <a:gdLst/>
            <a:ahLst/>
            <a:cxnLst/>
            <a:rect l="l" t="t" r="r" b="b"/>
            <a:pathLst>
              <a:path w="335868" h="335868">
                <a:moveTo>
                  <a:pt x="67174" y="0"/>
                </a:moveTo>
                <a:lnTo>
                  <a:pt x="268694" y="0"/>
                </a:lnTo>
                <a:cubicBezTo>
                  <a:pt x="305768" y="0"/>
                  <a:pt x="335868" y="30099"/>
                  <a:pt x="335868" y="67174"/>
                </a:cubicBezTo>
                <a:lnTo>
                  <a:pt x="335868" y="268694"/>
                </a:lnTo>
                <a:cubicBezTo>
                  <a:pt x="335868" y="305768"/>
                  <a:pt x="305768" y="335868"/>
                  <a:pt x="268694" y="335868"/>
                </a:cubicBezTo>
                <a:lnTo>
                  <a:pt x="67174" y="335868"/>
                </a:lnTo>
                <a:cubicBezTo>
                  <a:pt x="30099" y="335868"/>
                  <a:pt x="0" y="305768"/>
                  <a:pt x="0" y="268694"/>
                </a:cubicBezTo>
                <a:lnTo>
                  <a:pt x="0" y="67174"/>
                </a:lnTo>
                <a:cubicBezTo>
                  <a:pt x="0" y="30099"/>
                  <a:pt x="30099" y="0"/>
                  <a:pt x="67174" y="0"/>
                </a:cubicBezTo>
                <a:close/>
              </a:path>
            </a:pathLst>
          </a:custGeom>
          <a:solidFill>
            <a:srgbClr val="6366F1">
              <a:alpha val="20000"/>
            </a:srgbClr>
          </a:solidFill>
          <a:ln/>
        </p:spPr>
      </p:sp>
      <p:sp>
        <p:nvSpPr>
          <p:cNvPr id="44" name="Text 42"/>
          <p:cNvSpPr/>
          <p:nvPr/>
        </p:nvSpPr>
        <p:spPr>
          <a:xfrm>
            <a:off x="6575556" y="2287259"/>
            <a:ext cx="184727" cy="2351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322" b="1" dirty="0">
                <a:solidFill>
                  <a:srgbClr val="6366F1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3</a:t>
            </a:r>
            <a:endParaRPr lang="en-US" sz="1600" dirty="0"/>
          </a:p>
        </p:txBody>
      </p:sp>
      <p:sp>
        <p:nvSpPr>
          <p:cNvPr id="45" name="Text 43"/>
          <p:cNvSpPr/>
          <p:nvPr/>
        </p:nvSpPr>
        <p:spPr>
          <a:xfrm>
            <a:off x="6893791" y="2236879"/>
            <a:ext cx="4408264" cy="20152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58" b="1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Acquisitions Completed</a:t>
            </a:r>
            <a:endParaRPr lang="en-US" sz="1600" dirty="0"/>
          </a:p>
        </p:txBody>
      </p:sp>
      <p:sp>
        <p:nvSpPr>
          <p:cNvPr id="46" name="Text 44"/>
          <p:cNvSpPr/>
          <p:nvPr/>
        </p:nvSpPr>
        <p:spPr>
          <a:xfrm>
            <a:off x="6893791" y="2471986"/>
            <a:ext cx="4399868" cy="1679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26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Expanded intellectual property portfolio and added complementary service offerings</a:t>
            </a:r>
            <a:endParaRPr lang="en-US" sz="1600" dirty="0"/>
          </a:p>
        </p:txBody>
      </p:sp>
      <p:sp>
        <p:nvSpPr>
          <p:cNvPr id="47" name="Shape 45"/>
          <p:cNvSpPr/>
          <p:nvPr/>
        </p:nvSpPr>
        <p:spPr>
          <a:xfrm>
            <a:off x="6356403" y="2841441"/>
            <a:ext cx="5331901" cy="604562"/>
          </a:xfrm>
          <a:custGeom>
            <a:avLst/>
            <a:gdLst/>
            <a:ahLst/>
            <a:cxnLst/>
            <a:rect l="l" t="t" r="r" b="b"/>
            <a:pathLst>
              <a:path w="5331901" h="604562">
                <a:moveTo>
                  <a:pt x="67173" y="0"/>
                </a:moveTo>
                <a:lnTo>
                  <a:pt x="5264728" y="0"/>
                </a:lnTo>
                <a:cubicBezTo>
                  <a:pt x="5301802" y="0"/>
                  <a:pt x="5331901" y="30099"/>
                  <a:pt x="5331901" y="67173"/>
                </a:cubicBezTo>
                <a:lnTo>
                  <a:pt x="5331901" y="537389"/>
                </a:lnTo>
                <a:cubicBezTo>
                  <a:pt x="5331901" y="574488"/>
                  <a:pt x="5301827" y="604562"/>
                  <a:pt x="5264728" y="604562"/>
                </a:cubicBezTo>
                <a:lnTo>
                  <a:pt x="67173" y="604562"/>
                </a:lnTo>
                <a:cubicBezTo>
                  <a:pt x="30099" y="604562"/>
                  <a:pt x="0" y="574463"/>
                  <a:pt x="0" y="537389"/>
                </a:cubicBezTo>
                <a:lnTo>
                  <a:pt x="0" y="67173"/>
                </a:lnTo>
                <a:cubicBezTo>
                  <a:pt x="0" y="30099"/>
                  <a:pt x="30099" y="0"/>
                  <a:pt x="67173" y="0"/>
                </a:cubicBezTo>
                <a:close/>
              </a:path>
            </a:pathLst>
          </a:custGeom>
          <a:solidFill>
            <a:srgbClr val="191919"/>
          </a:solidFill>
          <a:ln/>
        </p:spPr>
      </p:sp>
      <p:sp>
        <p:nvSpPr>
          <p:cNvPr id="48" name="Shape 46"/>
          <p:cNvSpPr/>
          <p:nvPr/>
        </p:nvSpPr>
        <p:spPr>
          <a:xfrm>
            <a:off x="6457163" y="2942201"/>
            <a:ext cx="335868" cy="335868"/>
          </a:xfrm>
          <a:custGeom>
            <a:avLst/>
            <a:gdLst/>
            <a:ahLst/>
            <a:cxnLst/>
            <a:rect l="l" t="t" r="r" b="b"/>
            <a:pathLst>
              <a:path w="335868" h="335868">
                <a:moveTo>
                  <a:pt x="67174" y="0"/>
                </a:moveTo>
                <a:lnTo>
                  <a:pt x="268694" y="0"/>
                </a:lnTo>
                <a:cubicBezTo>
                  <a:pt x="305768" y="0"/>
                  <a:pt x="335868" y="30099"/>
                  <a:pt x="335868" y="67174"/>
                </a:cubicBezTo>
                <a:lnTo>
                  <a:pt x="335868" y="268694"/>
                </a:lnTo>
                <a:cubicBezTo>
                  <a:pt x="335868" y="305768"/>
                  <a:pt x="305768" y="335868"/>
                  <a:pt x="268694" y="335868"/>
                </a:cubicBezTo>
                <a:lnTo>
                  <a:pt x="67174" y="335868"/>
                </a:lnTo>
                <a:cubicBezTo>
                  <a:pt x="30099" y="335868"/>
                  <a:pt x="0" y="305768"/>
                  <a:pt x="0" y="268694"/>
                </a:cubicBezTo>
                <a:lnTo>
                  <a:pt x="0" y="67174"/>
                </a:lnTo>
                <a:cubicBezTo>
                  <a:pt x="0" y="30099"/>
                  <a:pt x="30099" y="0"/>
                  <a:pt x="67174" y="0"/>
                </a:cubicBezTo>
                <a:close/>
              </a:path>
            </a:pathLst>
          </a:custGeom>
          <a:solidFill>
            <a:srgbClr val="6366F1">
              <a:alpha val="20000"/>
            </a:srgbClr>
          </a:solidFill>
          <a:ln/>
        </p:spPr>
      </p:sp>
      <p:sp>
        <p:nvSpPr>
          <p:cNvPr id="49" name="Shape 47"/>
          <p:cNvSpPr/>
          <p:nvPr/>
        </p:nvSpPr>
        <p:spPr>
          <a:xfrm>
            <a:off x="6557923" y="3042961"/>
            <a:ext cx="134347" cy="134347"/>
          </a:xfrm>
          <a:custGeom>
            <a:avLst/>
            <a:gdLst/>
            <a:ahLst/>
            <a:cxnLst/>
            <a:rect l="l" t="t" r="r" b="b"/>
            <a:pathLst>
              <a:path w="134347" h="134347">
                <a:moveTo>
                  <a:pt x="67174" y="0"/>
                </a:moveTo>
                <a:cubicBezTo>
                  <a:pt x="104248" y="0"/>
                  <a:pt x="134347" y="30099"/>
                  <a:pt x="134347" y="67174"/>
                </a:cubicBezTo>
                <a:cubicBezTo>
                  <a:pt x="134347" y="104248"/>
                  <a:pt x="104248" y="134347"/>
                  <a:pt x="67174" y="134347"/>
                </a:cubicBezTo>
                <a:cubicBezTo>
                  <a:pt x="30099" y="134347"/>
                  <a:pt x="0" y="104248"/>
                  <a:pt x="0" y="67174"/>
                </a:cubicBezTo>
                <a:cubicBezTo>
                  <a:pt x="0" y="30099"/>
                  <a:pt x="30099" y="0"/>
                  <a:pt x="67174" y="0"/>
                </a:cubicBezTo>
                <a:close/>
                <a:moveTo>
                  <a:pt x="60876" y="31488"/>
                </a:moveTo>
                <a:lnTo>
                  <a:pt x="60876" y="67174"/>
                </a:lnTo>
                <a:cubicBezTo>
                  <a:pt x="60876" y="69273"/>
                  <a:pt x="61926" y="71241"/>
                  <a:pt x="63684" y="72421"/>
                </a:cubicBezTo>
                <a:lnTo>
                  <a:pt x="88874" y="89215"/>
                </a:lnTo>
                <a:cubicBezTo>
                  <a:pt x="91760" y="91157"/>
                  <a:pt x="95670" y="90369"/>
                  <a:pt x="97612" y="87457"/>
                </a:cubicBezTo>
                <a:cubicBezTo>
                  <a:pt x="99553" y="84544"/>
                  <a:pt x="98766" y="80661"/>
                  <a:pt x="95854" y="78719"/>
                </a:cubicBezTo>
                <a:lnTo>
                  <a:pt x="73471" y="63815"/>
                </a:lnTo>
                <a:lnTo>
                  <a:pt x="73471" y="31488"/>
                </a:lnTo>
                <a:cubicBezTo>
                  <a:pt x="73471" y="27998"/>
                  <a:pt x="70663" y="25190"/>
                  <a:pt x="67174" y="25190"/>
                </a:cubicBezTo>
                <a:cubicBezTo>
                  <a:pt x="63684" y="25190"/>
                  <a:pt x="60876" y="27998"/>
                  <a:pt x="60876" y="31488"/>
                </a:cubicBezTo>
                <a:close/>
              </a:path>
            </a:pathLst>
          </a:custGeom>
          <a:solidFill>
            <a:srgbClr val="6366F1"/>
          </a:solidFill>
          <a:ln/>
        </p:spPr>
      </p:sp>
      <p:sp>
        <p:nvSpPr>
          <p:cNvPr id="50" name="Text 48"/>
          <p:cNvSpPr/>
          <p:nvPr/>
        </p:nvSpPr>
        <p:spPr>
          <a:xfrm>
            <a:off x="6893791" y="2942201"/>
            <a:ext cx="3375471" cy="20152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58" b="1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Integration Status</a:t>
            </a:r>
            <a:endParaRPr lang="en-US" sz="1600" dirty="0"/>
          </a:p>
        </p:txBody>
      </p:sp>
      <p:sp>
        <p:nvSpPr>
          <p:cNvPr id="51" name="Text 49"/>
          <p:cNvSpPr/>
          <p:nvPr/>
        </p:nvSpPr>
        <p:spPr>
          <a:xfrm>
            <a:off x="6893791" y="3177308"/>
            <a:ext cx="3367074" cy="1679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26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Proceeding ahead of schedule with strong operational alignment</a:t>
            </a:r>
            <a:endParaRPr lang="en-US" sz="1600" dirty="0"/>
          </a:p>
        </p:txBody>
      </p:sp>
      <p:sp>
        <p:nvSpPr>
          <p:cNvPr id="52" name="Shape 50"/>
          <p:cNvSpPr/>
          <p:nvPr/>
        </p:nvSpPr>
        <p:spPr>
          <a:xfrm>
            <a:off x="6356403" y="3546763"/>
            <a:ext cx="5331901" cy="604562"/>
          </a:xfrm>
          <a:custGeom>
            <a:avLst/>
            <a:gdLst/>
            <a:ahLst/>
            <a:cxnLst/>
            <a:rect l="l" t="t" r="r" b="b"/>
            <a:pathLst>
              <a:path w="5331901" h="604562">
                <a:moveTo>
                  <a:pt x="67173" y="0"/>
                </a:moveTo>
                <a:lnTo>
                  <a:pt x="5264728" y="0"/>
                </a:lnTo>
                <a:cubicBezTo>
                  <a:pt x="5301802" y="0"/>
                  <a:pt x="5331901" y="30099"/>
                  <a:pt x="5331901" y="67173"/>
                </a:cubicBezTo>
                <a:lnTo>
                  <a:pt x="5331901" y="537389"/>
                </a:lnTo>
                <a:cubicBezTo>
                  <a:pt x="5331901" y="574488"/>
                  <a:pt x="5301827" y="604562"/>
                  <a:pt x="5264728" y="604562"/>
                </a:cubicBezTo>
                <a:lnTo>
                  <a:pt x="67173" y="604562"/>
                </a:lnTo>
                <a:cubicBezTo>
                  <a:pt x="30099" y="604562"/>
                  <a:pt x="0" y="574463"/>
                  <a:pt x="0" y="537389"/>
                </a:cubicBezTo>
                <a:lnTo>
                  <a:pt x="0" y="67173"/>
                </a:lnTo>
                <a:cubicBezTo>
                  <a:pt x="0" y="30099"/>
                  <a:pt x="30099" y="0"/>
                  <a:pt x="67173" y="0"/>
                </a:cubicBezTo>
                <a:close/>
              </a:path>
            </a:pathLst>
          </a:custGeom>
          <a:solidFill>
            <a:srgbClr val="191919"/>
          </a:solidFill>
          <a:ln/>
        </p:spPr>
      </p:sp>
      <p:sp>
        <p:nvSpPr>
          <p:cNvPr id="53" name="Shape 51"/>
          <p:cNvSpPr/>
          <p:nvPr/>
        </p:nvSpPr>
        <p:spPr>
          <a:xfrm>
            <a:off x="6457163" y="3647523"/>
            <a:ext cx="335868" cy="335868"/>
          </a:xfrm>
          <a:custGeom>
            <a:avLst/>
            <a:gdLst/>
            <a:ahLst/>
            <a:cxnLst/>
            <a:rect l="l" t="t" r="r" b="b"/>
            <a:pathLst>
              <a:path w="335868" h="335868">
                <a:moveTo>
                  <a:pt x="67174" y="0"/>
                </a:moveTo>
                <a:lnTo>
                  <a:pt x="268694" y="0"/>
                </a:lnTo>
                <a:cubicBezTo>
                  <a:pt x="305768" y="0"/>
                  <a:pt x="335868" y="30099"/>
                  <a:pt x="335868" y="67174"/>
                </a:cubicBezTo>
                <a:lnTo>
                  <a:pt x="335868" y="268694"/>
                </a:lnTo>
                <a:cubicBezTo>
                  <a:pt x="335868" y="305768"/>
                  <a:pt x="305768" y="335868"/>
                  <a:pt x="268694" y="335868"/>
                </a:cubicBezTo>
                <a:lnTo>
                  <a:pt x="67174" y="335868"/>
                </a:lnTo>
                <a:cubicBezTo>
                  <a:pt x="30099" y="335868"/>
                  <a:pt x="0" y="305768"/>
                  <a:pt x="0" y="268694"/>
                </a:cubicBezTo>
                <a:lnTo>
                  <a:pt x="0" y="67174"/>
                </a:lnTo>
                <a:cubicBezTo>
                  <a:pt x="0" y="30099"/>
                  <a:pt x="30099" y="0"/>
                  <a:pt x="67174" y="0"/>
                </a:cubicBezTo>
                <a:close/>
              </a:path>
            </a:pathLst>
          </a:custGeom>
          <a:solidFill>
            <a:srgbClr val="6366F1">
              <a:alpha val="20000"/>
            </a:srgbClr>
          </a:solidFill>
          <a:ln/>
        </p:spPr>
      </p:sp>
      <p:sp>
        <p:nvSpPr>
          <p:cNvPr id="54" name="Shape 52"/>
          <p:cNvSpPr/>
          <p:nvPr/>
        </p:nvSpPr>
        <p:spPr>
          <a:xfrm>
            <a:off x="6557923" y="3748283"/>
            <a:ext cx="134347" cy="134347"/>
          </a:xfrm>
          <a:custGeom>
            <a:avLst/>
            <a:gdLst/>
            <a:ahLst/>
            <a:cxnLst/>
            <a:rect l="l" t="t" r="r" b="b"/>
            <a:pathLst>
              <a:path w="134347" h="134347">
                <a:moveTo>
                  <a:pt x="33587" y="83967"/>
                </a:moveTo>
                <a:lnTo>
                  <a:pt x="6429" y="83967"/>
                </a:lnTo>
                <a:cubicBezTo>
                  <a:pt x="-105" y="83967"/>
                  <a:pt x="-4120" y="76856"/>
                  <a:pt x="-761" y="71241"/>
                </a:cubicBezTo>
                <a:lnTo>
                  <a:pt x="13120" y="48097"/>
                </a:lnTo>
                <a:cubicBezTo>
                  <a:pt x="15403" y="44293"/>
                  <a:pt x="19496" y="41983"/>
                  <a:pt x="23931" y="41983"/>
                </a:cubicBezTo>
                <a:lnTo>
                  <a:pt x="48858" y="41983"/>
                </a:lnTo>
                <a:cubicBezTo>
                  <a:pt x="68827" y="8161"/>
                  <a:pt x="98609" y="6455"/>
                  <a:pt x="118525" y="9368"/>
                </a:cubicBezTo>
                <a:cubicBezTo>
                  <a:pt x="121883" y="9866"/>
                  <a:pt x="124507" y="12490"/>
                  <a:pt x="124980" y="15823"/>
                </a:cubicBezTo>
                <a:cubicBezTo>
                  <a:pt x="127892" y="35738"/>
                  <a:pt x="126187" y="65520"/>
                  <a:pt x="92364" y="85489"/>
                </a:cubicBezTo>
                <a:lnTo>
                  <a:pt x="92364" y="110417"/>
                </a:lnTo>
                <a:cubicBezTo>
                  <a:pt x="92364" y="114851"/>
                  <a:pt x="90055" y="118944"/>
                  <a:pt x="86250" y="121227"/>
                </a:cubicBezTo>
                <a:lnTo>
                  <a:pt x="63106" y="135108"/>
                </a:lnTo>
                <a:cubicBezTo>
                  <a:pt x="57517" y="138467"/>
                  <a:pt x="50380" y="134426"/>
                  <a:pt x="50380" y="127918"/>
                </a:cubicBezTo>
                <a:lnTo>
                  <a:pt x="50380" y="100760"/>
                </a:lnTo>
                <a:cubicBezTo>
                  <a:pt x="50380" y="91498"/>
                  <a:pt x="42849" y="83967"/>
                  <a:pt x="33587" y="83967"/>
                </a:cubicBezTo>
                <a:lnTo>
                  <a:pt x="33561" y="83967"/>
                </a:lnTo>
                <a:close/>
                <a:moveTo>
                  <a:pt x="104959" y="41983"/>
                </a:moveTo>
                <a:cubicBezTo>
                  <a:pt x="104959" y="35032"/>
                  <a:pt x="99315" y="29388"/>
                  <a:pt x="92364" y="29388"/>
                </a:cubicBezTo>
                <a:cubicBezTo>
                  <a:pt x="85412" y="29388"/>
                  <a:pt x="79769" y="35032"/>
                  <a:pt x="79769" y="41983"/>
                </a:cubicBezTo>
                <a:cubicBezTo>
                  <a:pt x="79769" y="48935"/>
                  <a:pt x="85412" y="54579"/>
                  <a:pt x="92364" y="54579"/>
                </a:cubicBezTo>
                <a:cubicBezTo>
                  <a:pt x="99315" y="54579"/>
                  <a:pt x="104959" y="48935"/>
                  <a:pt x="104959" y="41983"/>
                </a:cubicBezTo>
                <a:close/>
              </a:path>
            </a:pathLst>
          </a:custGeom>
          <a:solidFill>
            <a:srgbClr val="6366F1"/>
          </a:solidFill>
          <a:ln/>
        </p:spPr>
      </p:sp>
      <p:sp>
        <p:nvSpPr>
          <p:cNvPr id="55" name="Text 53"/>
          <p:cNvSpPr/>
          <p:nvPr/>
        </p:nvSpPr>
        <p:spPr>
          <a:xfrm>
            <a:off x="6893791" y="3647523"/>
            <a:ext cx="2527405" cy="20152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58" b="1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Synergy Timeline</a:t>
            </a:r>
            <a:endParaRPr lang="en-US" sz="1600" dirty="0"/>
          </a:p>
        </p:txBody>
      </p:sp>
      <p:sp>
        <p:nvSpPr>
          <p:cNvPr id="56" name="Text 54"/>
          <p:cNvSpPr/>
          <p:nvPr/>
        </p:nvSpPr>
        <p:spPr>
          <a:xfrm>
            <a:off x="6893791" y="3882631"/>
            <a:ext cx="2519008" cy="1679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26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Full operational synergies expected by Q2 2025</a:t>
            </a:r>
            <a:endParaRPr lang="en-US" sz="1600" dirty="0"/>
          </a:p>
        </p:txBody>
      </p:sp>
      <p:sp>
        <p:nvSpPr>
          <p:cNvPr id="57" name="Shape 55"/>
          <p:cNvSpPr/>
          <p:nvPr/>
        </p:nvSpPr>
        <p:spPr>
          <a:xfrm>
            <a:off x="6185110" y="5303247"/>
            <a:ext cx="5674486" cy="1551709"/>
          </a:xfrm>
          <a:custGeom>
            <a:avLst/>
            <a:gdLst/>
            <a:ahLst/>
            <a:cxnLst/>
            <a:rect l="l" t="t" r="r" b="b"/>
            <a:pathLst>
              <a:path w="5674486" h="1551709">
                <a:moveTo>
                  <a:pt x="67173" y="0"/>
                </a:moveTo>
                <a:lnTo>
                  <a:pt x="5607312" y="0"/>
                </a:lnTo>
                <a:cubicBezTo>
                  <a:pt x="5644411" y="0"/>
                  <a:pt x="5674486" y="30075"/>
                  <a:pt x="5674486" y="67173"/>
                </a:cubicBezTo>
                <a:lnTo>
                  <a:pt x="5674486" y="1484536"/>
                </a:lnTo>
                <a:cubicBezTo>
                  <a:pt x="5674486" y="1521634"/>
                  <a:pt x="5644411" y="1551709"/>
                  <a:pt x="5607312" y="1551709"/>
                </a:cubicBezTo>
                <a:lnTo>
                  <a:pt x="67173" y="1551709"/>
                </a:lnTo>
                <a:cubicBezTo>
                  <a:pt x="30075" y="1551709"/>
                  <a:pt x="0" y="1521634"/>
                  <a:pt x="0" y="1484536"/>
                </a:cubicBezTo>
                <a:lnTo>
                  <a:pt x="0" y="67173"/>
                </a:lnTo>
                <a:cubicBezTo>
                  <a:pt x="0" y="30075"/>
                  <a:pt x="30075" y="0"/>
                  <a:pt x="67173" y="0"/>
                </a:cubicBezTo>
                <a:close/>
              </a:path>
            </a:pathLst>
          </a:custGeom>
          <a:solidFill>
            <a:srgbClr val="262626"/>
          </a:solidFill>
          <a:ln w="10160">
            <a:solidFill>
              <a:srgbClr val="333333"/>
            </a:solidFill>
            <a:prstDash val="solid"/>
          </a:ln>
        </p:spPr>
      </p:sp>
      <p:sp>
        <p:nvSpPr>
          <p:cNvPr id="58" name="Text 56"/>
          <p:cNvSpPr/>
          <p:nvPr/>
        </p:nvSpPr>
        <p:spPr>
          <a:xfrm>
            <a:off x="6356403" y="5474542"/>
            <a:ext cx="5407471" cy="2351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90" b="1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Strategic Impact</a:t>
            </a:r>
            <a:endParaRPr lang="en-US" sz="1600" dirty="0"/>
          </a:p>
        </p:txBody>
      </p:sp>
      <p:sp>
        <p:nvSpPr>
          <p:cNvPr id="59" name="Shape 57"/>
          <p:cNvSpPr/>
          <p:nvPr/>
        </p:nvSpPr>
        <p:spPr>
          <a:xfrm>
            <a:off x="6356403" y="5843997"/>
            <a:ext cx="2611372" cy="839669"/>
          </a:xfrm>
          <a:custGeom>
            <a:avLst/>
            <a:gdLst/>
            <a:ahLst/>
            <a:cxnLst/>
            <a:rect l="l" t="t" r="r" b="b"/>
            <a:pathLst>
              <a:path w="2611372" h="839669">
                <a:moveTo>
                  <a:pt x="67174" y="0"/>
                </a:moveTo>
                <a:lnTo>
                  <a:pt x="2544198" y="0"/>
                </a:lnTo>
                <a:cubicBezTo>
                  <a:pt x="2581297" y="0"/>
                  <a:pt x="2611372" y="30075"/>
                  <a:pt x="2611372" y="67174"/>
                </a:cubicBezTo>
                <a:lnTo>
                  <a:pt x="2611372" y="772496"/>
                </a:lnTo>
                <a:cubicBezTo>
                  <a:pt x="2611372" y="809595"/>
                  <a:pt x="2581297" y="839669"/>
                  <a:pt x="2544198" y="839669"/>
                </a:cubicBezTo>
                <a:lnTo>
                  <a:pt x="67174" y="839669"/>
                </a:lnTo>
                <a:cubicBezTo>
                  <a:pt x="30075" y="839669"/>
                  <a:pt x="0" y="809595"/>
                  <a:pt x="0" y="772496"/>
                </a:cubicBezTo>
                <a:lnTo>
                  <a:pt x="0" y="67174"/>
                </a:lnTo>
                <a:cubicBezTo>
                  <a:pt x="0" y="30099"/>
                  <a:pt x="30099" y="0"/>
                  <a:pt x="67174" y="0"/>
                </a:cubicBezTo>
                <a:close/>
              </a:path>
            </a:pathLst>
          </a:custGeom>
          <a:solidFill>
            <a:srgbClr val="191919"/>
          </a:solidFill>
          <a:ln/>
        </p:spPr>
      </p:sp>
      <p:sp>
        <p:nvSpPr>
          <p:cNvPr id="60" name="Shape 58"/>
          <p:cNvSpPr/>
          <p:nvPr/>
        </p:nvSpPr>
        <p:spPr>
          <a:xfrm>
            <a:off x="7562588" y="5944757"/>
            <a:ext cx="201521" cy="201521"/>
          </a:xfrm>
          <a:custGeom>
            <a:avLst/>
            <a:gdLst/>
            <a:ahLst/>
            <a:cxnLst/>
            <a:rect l="l" t="t" r="r" b="b"/>
            <a:pathLst>
              <a:path w="201521" h="201521">
                <a:moveTo>
                  <a:pt x="47231" y="22041"/>
                </a:moveTo>
                <a:cubicBezTo>
                  <a:pt x="47231" y="9879"/>
                  <a:pt x="57111" y="0"/>
                  <a:pt x="69273" y="0"/>
                </a:cubicBezTo>
                <a:lnTo>
                  <a:pt x="78719" y="0"/>
                </a:lnTo>
                <a:cubicBezTo>
                  <a:pt x="85686" y="0"/>
                  <a:pt x="91314" y="5628"/>
                  <a:pt x="91314" y="12595"/>
                </a:cubicBezTo>
                <a:lnTo>
                  <a:pt x="91314" y="188926"/>
                </a:lnTo>
                <a:cubicBezTo>
                  <a:pt x="91314" y="195892"/>
                  <a:pt x="85686" y="201521"/>
                  <a:pt x="78719" y="201521"/>
                </a:cubicBezTo>
                <a:lnTo>
                  <a:pt x="66124" y="201521"/>
                </a:lnTo>
                <a:cubicBezTo>
                  <a:pt x="54395" y="201521"/>
                  <a:pt x="44516" y="193491"/>
                  <a:pt x="41721" y="182628"/>
                </a:cubicBezTo>
                <a:cubicBezTo>
                  <a:pt x="41446" y="182628"/>
                  <a:pt x="41209" y="182628"/>
                  <a:pt x="40934" y="182628"/>
                </a:cubicBezTo>
                <a:cubicBezTo>
                  <a:pt x="23537" y="182628"/>
                  <a:pt x="9446" y="168537"/>
                  <a:pt x="9446" y="151140"/>
                </a:cubicBezTo>
                <a:cubicBezTo>
                  <a:pt x="9446" y="144056"/>
                  <a:pt x="11808" y="137522"/>
                  <a:pt x="15744" y="132248"/>
                </a:cubicBezTo>
                <a:cubicBezTo>
                  <a:pt x="8108" y="126501"/>
                  <a:pt x="3149" y="117370"/>
                  <a:pt x="3149" y="107058"/>
                </a:cubicBezTo>
                <a:cubicBezTo>
                  <a:pt x="3149" y="94896"/>
                  <a:pt x="10076" y="84308"/>
                  <a:pt x="20152" y="79073"/>
                </a:cubicBezTo>
                <a:cubicBezTo>
                  <a:pt x="17358" y="74350"/>
                  <a:pt x="15744" y="68840"/>
                  <a:pt x="15744" y="62975"/>
                </a:cubicBezTo>
                <a:cubicBezTo>
                  <a:pt x="15744" y="45578"/>
                  <a:pt x="29835" y="31488"/>
                  <a:pt x="47231" y="31488"/>
                </a:cubicBezTo>
                <a:lnTo>
                  <a:pt x="47231" y="22041"/>
                </a:lnTo>
                <a:close/>
                <a:moveTo>
                  <a:pt x="154289" y="22041"/>
                </a:moveTo>
                <a:lnTo>
                  <a:pt x="154289" y="31488"/>
                </a:lnTo>
                <a:cubicBezTo>
                  <a:pt x="171686" y="31488"/>
                  <a:pt x="185777" y="45578"/>
                  <a:pt x="185777" y="62975"/>
                </a:cubicBezTo>
                <a:cubicBezTo>
                  <a:pt x="185777" y="68879"/>
                  <a:pt x="184163" y="74389"/>
                  <a:pt x="181369" y="79073"/>
                </a:cubicBezTo>
                <a:cubicBezTo>
                  <a:pt x="191484" y="84308"/>
                  <a:pt x="198372" y="94856"/>
                  <a:pt x="198372" y="107058"/>
                </a:cubicBezTo>
                <a:cubicBezTo>
                  <a:pt x="198372" y="117370"/>
                  <a:pt x="193413" y="126501"/>
                  <a:pt x="185777" y="132248"/>
                </a:cubicBezTo>
                <a:cubicBezTo>
                  <a:pt x="189713" y="137522"/>
                  <a:pt x="192074" y="144056"/>
                  <a:pt x="192074" y="151140"/>
                </a:cubicBezTo>
                <a:cubicBezTo>
                  <a:pt x="192074" y="168537"/>
                  <a:pt x="177984" y="182628"/>
                  <a:pt x="160587" y="182628"/>
                </a:cubicBezTo>
                <a:cubicBezTo>
                  <a:pt x="160311" y="182628"/>
                  <a:pt x="160075" y="182628"/>
                  <a:pt x="159800" y="182628"/>
                </a:cubicBezTo>
                <a:cubicBezTo>
                  <a:pt x="157005" y="193491"/>
                  <a:pt x="147126" y="201521"/>
                  <a:pt x="135397" y="201521"/>
                </a:cubicBezTo>
                <a:lnTo>
                  <a:pt x="122802" y="201521"/>
                </a:lnTo>
                <a:cubicBezTo>
                  <a:pt x="115835" y="201521"/>
                  <a:pt x="110207" y="195892"/>
                  <a:pt x="110207" y="188926"/>
                </a:cubicBezTo>
                <a:lnTo>
                  <a:pt x="110207" y="12595"/>
                </a:lnTo>
                <a:cubicBezTo>
                  <a:pt x="110207" y="5628"/>
                  <a:pt x="115835" y="0"/>
                  <a:pt x="122802" y="0"/>
                </a:cubicBezTo>
                <a:lnTo>
                  <a:pt x="132248" y="0"/>
                </a:lnTo>
                <a:cubicBezTo>
                  <a:pt x="144410" y="0"/>
                  <a:pt x="154289" y="9879"/>
                  <a:pt x="154289" y="22041"/>
                </a:cubicBezTo>
                <a:close/>
              </a:path>
            </a:pathLst>
          </a:custGeom>
          <a:solidFill>
            <a:srgbClr val="6366F1"/>
          </a:solidFill>
          <a:ln/>
        </p:spPr>
      </p:sp>
      <p:sp>
        <p:nvSpPr>
          <p:cNvPr id="61" name="Text 59"/>
          <p:cNvSpPr/>
          <p:nvPr/>
        </p:nvSpPr>
        <p:spPr>
          <a:xfrm>
            <a:off x="6423576" y="6213451"/>
            <a:ext cx="2477025" cy="20152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058" b="1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IP Portfolio</a:t>
            </a:r>
            <a:endParaRPr lang="en-US" sz="1600" dirty="0"/>
          </a:p>
        </p:txBody>
      </p:sp>
      <p:sp>
        <p:nvSpPr>
          <p:cNvPr id="62" name="Text 60"/>
          <p:cNvSpPr/>
          <p:nvPr/>
        </p:nvSpPr>
        <p:spPr>
          <a:xfrm>
            <a:off x="6427774" y="6414972"/>
            <a:ext cx="2468628" cy="1679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926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Expanded</a:t>
            </a:r>
            <a:endParaRPr lang="en-US" sz="1600" dirty="0"/>
          </a:p>
        </p:txBody>
      </p:sp>
      <p:sp>
        <p:nvSpPr>
          <p:cNvPr id="63" name="Shape 61"/>
          <p:cNvSpPr/>
          <p:nvPr/>
        </p:nvSpPr>
        <p:spPr>
          <a:xfrm>
            <a:off x="9071159" y="5843997"/>
            <a:ext cx="2611372" cy="839669"/>
          </a:xfrm>
          <a:custGeom>
            <a:avLst/>
            <a:gdLst/>
            <a:ahLst/>
            <a:cxnLst/>
            <a:rect l="l" t="t" r="r" b="b"/>
            <a:pathLst>
              <a:path w="2611372" h="839669">
                <a:moveTo>
                  <a:pt x="67174" y="0"/>
                </a:moveTo>
                <a:lnTo>
                  <a:pt x="2544198" y="0"/>
                </a:lnTo>
                <a:cubicBezTo>
                  <a:pt x="2581297" y="0"/>
                  <a:pt x="2611372" y="30075"/>
                  <a:pt x="2611372" y="67174"/>
                </a:cubicBezTo>
                <a:lnTo>
                  <a:pt x="2611372" y="772496"/>
                </a:lnTo>
                <a:cubicBezTo>
                  <a:pt x="2611372" y="809595"/>
                  <a:pt x="2581297" y="839669"/>
                  <a:pt x="2544198" y="839669"/>
                </a:cubicBezTo>
                <a:lnTo>
                  <a:pt x="67174" y="839669"/>
                </a:lnTo>
                <a:cubicBezTo>
                  <a:pt x="30075" y="839669"/>
                  <a:pt x="0" y="809595"/>
                  <a:pt x="0" y="772496"/>
                </a:cubicBezTo>
                <a:lnTo>
                  <a:pt x="0" y="67174"/>
                </a:lnTo>
                <a:cubicBezTo>
                  <a:pt x="0" y="30099"/>
                  <a:pt x="30099" y="0"/>
                  <a:pt x="67174" y="0"/>
                </a:cubicBezTo>
                <a:close/>
              </a:path>
            </a:pathLst>
          </a:custGeom>
          <a:solidFill>
            <a:srgbClr val="191919"/>
          </a:solidFill>
          <a:ln/>
        </p:spPr>
      </p:sp>
      <p:sp>
        <p:nvSpPr>
          <p:cNvPr id="64" name="Shape 62"/>
          <p:cNvSpPr/>
          <p:nvPr/>
        </p:nvSpPr>
        <p:spPr>
          <a:xfrm>
            <a:off x="10277344" y="5944757"/>
            <a:ext cx="201521" cy="201521"/>
          </a:xfrm>
          <a:custGeom>
            <a:avLst/>
            <a:gdLst/>
            <a:ahLst/>
            <a:cxnLst/>
            <a:rect l="l" t="t" r="r" b="b"/>
            <a:pathLst>
              <a:path w="201521" h="201521">
                <a:moveTo>
                  <a:pt x="88165" y="0"/>
                </a:moveTo>
                <a:cubicBezTo>
                  <a:pt x="102059" y="0"/>
                  <a:pt x="113355" y="8462"/>
                  <a:pt x="113355" y="18893"/>
                </a:cubicBezTo>
                <a:cubicBezTo>
                  <a:pt x="113355" y="22986"/>
                  <a:pt x="111624" y="26764"/>
                  <a:pt x="108632" y="29874"/>
                </a:cubicBezTo>
                <a:cubicBezTo>
                  <a:pt x="106035" y="32590"/>
                  <a:pt x="103909" y="35896"/>
                  <a:pt x="103909" y="39674"/>
                </a:cubicBezTo>
                <a:cubicBezTo>
                  <a:pt x="103909" y="45578"/>
                  <a:pt x="108711" y="50380"/>
                  <a:pt x="114615" y="50380"/>
                </a:cubicBezTo>
                <a:lnTo>
                  <a:pt x="132248" y="50380"/>
                </a:lnTo>
                <a:cubicBezTo>
                  <a:pt x="142678" y="50380"/>
                  <a:pt x="151140" y="58842"/>
                  <a:pt x="151140" y="69273"/>
                </a:cubicBezTo>
                <a:lnTo>
                  <a:pt x="151140" y="86906"/>
                </a:lnTo>
                <a:cubicBezTo>
                  <a:pt x="151140" y="92810"/>
                  <a:pt x="155942" y="97612"/>
                  <a:pt x="161846" y="97612"/>
                </a:cubicBezTo>
                <a:cubicBezTo>
                  <a:pt x="165585" y="97612"/>
                  <a:pt x="168931" y="95486"/>
                  <a:pt x="171647" y="92888"/>
                </a:cubicBezTo>
                <a:cubicBezTo>
                  <a:pt x="174756" y="89936"/>
                  <a:pt x="178535" y="88165"/>
                  <a:pt x="182628" y="88165"/>
                </a:cubicBezTo>
                <a:cubicBezTo>
                  <a:pt x="193058" y="88165"/>
                  <a:pt x="201521" y="99461"/>
                  <a:pt x="201521" y="113355"/>
                </a:cubicBezTo>
                <a:cubicBezTo>
                  <a:pt x="201521" y="127249"/>
                  <a:pt x="193058" y="138545"/>
                  <a:pt x="182628" y="138545"/>
                </a:cubicBezTo>
                <a:cubicBezTo>
                  <a:pt x="178535" y="138545"/>
                  <a:pt x="174717" y="136814"/>
                  <a:pt x="171647" y="133822"/>
                </a:cubicBezTo>
                <a:cubicBezTo>
                  <a:pt x="168931" y="131225"/>
                  <a:pt x="165625" y="129099"/>
                  <a:pt x="161846" y="129099"/>
                </a:cubicBezTo>
                <a:cubicBezTo>
                  <a:pt x="155942" y="129099"/>
                  <a:pt x="151140" y="133901"/>
                  <a:pt x="151140" y="139805"/>
                </a:cubicBezTo>
                <a:lnTo>
                  <a:pt x="151140" y="182628"/>
                </a:lnTo>
                <a:cubicBezTo>
                  <a:pt x="151140" y="193058"/>
                  <a:pt x="142678" y="201521"/>
                  <a:pt x="132248" y="201521"/>
                </a:cubicBezTo>
                <a:lnTo>
                  <a:pt x="109892" y="201521"/>
                </a:lnTo>
                <a:cubicBezTo>
                  <a:pt x="104854" y="201521"/>
                  <a:pt x="100760" y="197427"/>
                  <a:pt x="100760" y="192389"/>
                </a:cubicBezTo>
                <a:cubicBezTo>
                  <a:pt x="100760" y="188768"/>
                  <a:pt x="103043" y="185580"/>
                  <a:pt x="105956" y="183415"/>
                </a:cubicBezTo>
                <a:cubicBezTo>
                  <a:pt x="110521" y="179991"/>
                  <a:pt x="113355" y="175268"/>
                  <a:pt x="113355" y="170033"/>
                </a:cubicBezTo>
                <a:cubicBezTo>
                  <a:pt x="113355" y="159603"/>
                  <a:pt x="102059" y="151140"/>
                  <a:pt x="88165" y="151140"/>
                </a:cubicBezTo>
                <a:cubicBezTo>
                  <a:pt x="74271" y="151140"/>
                  <a:pt x="62975" y="159603"/>
                  <a:pt x="62975" y="170033"/>
                </a:cubicBezTo>
                <a:cubicBezTo>
                  <a:pt x="62975" y="175268"/>
                  <a:pt x="65809" y="179991"/>
                  <a:pt x="70375" y="183415"/>
                </a:cubicBezTo>
                <a:cubicBezTo>
                  <a:pt x="73287" y="185580"/>
                  <a:pt x="75570" y="188729"/>
                  <a:pt x="75570" y="192389"/>
                </a:cubicBezTo>
                <a:cubicBezTo>
                  <a:pt x="75570" y="197427"/>
                  <a:pt x="71477" y="201521"/>
                  <a:pt x="66439" y="201521"/>
                </a:cubicBezTo>
                <a:lnTo>
                  <a:pt x="18893" y="201521"/>
                </a:lnTo>
                <a:cubicBezTo>
                  <a:pt x="8462" y="201521"/>
                  <a:pt x="0" y="193058"/>
                  <a:pt x="0" y="182628"/>
                </a:cubicBezTo>
                <a:lnTo>
                  <a:pt x="0" y="135082"/>
                </a:lnTo>
                <a:cubicBezTo>
                  <a:pt x="0" y="130044"/>
                  <a:pt x="4093" y="125950"/>
                  <a:pt x="9131" y="125950"/>
                </a:cubicBezTo>
                <a:cubicBezTo>
                  <a:pt x="12752" y="125950"/>
                  <a:pt x="15941" y="128233"/>
                  <a:pt x="18105" y="131146"/>
                </a:cubicBezTo>
                <a:cubicBezTo>
                  <a:pt x="21530" y="135712"/>
                  <a:pt x="26253" y="138545"/>
                  <a:pt x="31488" y="138545"/>
                </a:cubicBezTo>
                <a:cubicBezTo>
                  <a:pt x="41918" y="138545"/>
                  <a:pt x="50380" y="127249"/>
                  <a:pt x="50380" y="113355"/>
                </a:cubicBezTo>
                <a:cubicBezTo>
                  <a:pt x="50380" y="99461"/>
                  <a:pt x="41918" y="88165"/>
                  <a:pt x="31488" y="88165"/>
                </a:cubicBezTo>
                <a:cubicBezTo>
                  <a:pt x="26253" y="88165"/>
                  <a:pt x="21530" y="90999"/>
                  <a:pt x="18105" y="95565"/>
                </a:cubicBezTo>
                <a:cubicBezTo>
                  <a:pt x="15941" y="98477"/>
                  <a:pt x="12792" y="100760"/>
                  <a:pt x="9131" y="100760"/>
                </a:cubicBezTo>
                <a:cubicBezTo>
                  <a:pt x="4093" y="100760"/>
                  <a:pt x="0" y="96667"/>
                  <a:pt x="0" y="91629"/>
                </a:cubicBezTo>
                <a:lnTo>
                  <a:pt x="0" y="69273"/>
                </a:lnTo>
                <a:cubicBezTo>
                  <a:pt x="0" y="58842"/>
                  <a:pt x="8462" y="50380"/>
                  <a:pt x="18893" y="50380"/>
                </a:cubicBezTo>
                <a:lnTo>
                  <a:pt x="61716" y="50380"/>
                </a:lnTo>
                <a:cubicBezTo>
                  <a:pt x="67620" y="50380"/>
                  <a:pt x="72421" y="45578"/>
                  <a:pt x="72421" y="39674"/>
                </a:cubicBezTo>
                <a:cubicBezTo>
                  <a:pt x="72421" y="35935"/>
                  <a:pt x="70296" y="32590"/>
                  <a:pt x="67698" y="29874"/>
                </a:cubicBezTo>
                <a:cubicBezTo>
                  <a:pt x="64746" y="26764"/>
                  <a:pt x="62975" y="22986"/>
                  <a:pt x="62975" y="18893"/>
                </a:cubicBezTo>
                <a:cubicBezTo>
                  <a:pt x="62975" y="8462"/>
                  <a:pt x="74271" y="0"/>
                  <a:pt x="88165" y="0"/>
                </a:cubicBezTo>
                <a:close/>
              </a:path>
            </a:pathLst>
          </a:custGeom>
          <a:solidFill>
            <a:srgbClr val="6366F1"/>
          </a:solidFill>
          <a:ln/>
        </p:spPr>
      </p:sp>
      <p:sp>
        <p:nvSpPr>
          <p:cNvPr id="65" name="Text 63"/>
          <p:cNvSpPr/>
          <p:nvPr/>
        </p:nvSpPr>
        <p:spPr>
          <a:xfrm>
            <a:off x="9138333" y="6213451"/>
            <a:ext cx="2477025" cy="20152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058" b="1" dirty="0">
                <a:solidFill>
                  <a:srgbClr val="EFEFE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Services</a:t>
            </a:r>
            <a:endParaRPr lang="en-US" sz="1600" dirty="0"/>
          </a:p>
        </p:txBody>
      </p:sp>
      <p:sp>
        <p:nvSpPr>
          <p:cNvPr id="66" name="Text 64"/>
          <p:cNvSpPr/>
          <p:nvPr/>
        </p:nvSpPr>
        <p:spPr>
          <a:xfrm>
            <a:off x="9142531" y="6414972"/>
            <a:ext cx="2468628" cy="1679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926" dirty="0">
                <a:solidFill>
                  <a:srgbClr val="8F8F8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Enhanced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theme/theme1.xml><?xml version="1.0" encoding="utf-8"?>
<a:theme xmlns:a="http://schemas.openxmlformats.org/drawingml/2006/main" name="Custom Theme">
  <a:themeElements>
    <a:clrScheme name="Custom">
      <a:dk1>
        <a:srgbClr val="000000"/>
      </a:dk1>
      <a:lt1>
        <a:srgbClr val="ffffff"/>
      </a:lt1>
      <a:dk2>
        <a:srgbClr val="333333"/>
      </a:dk2>
      <a:lt2>
        <a:srgbClr val="eeeeee"/>
      </a:lt2>
      <a:accent1>
        <a:srgbClr val="8daac2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Moonshot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Q3 2024 Financial Performance Report</dc:title>
  <dc:subject>Q3 2024 Financial Performance Report</dc:subject>
  <dc:creator>Kimi</dc:creator>
  <cp:lastModifiedBy>Kimi</cp:lastModifiedBy>
  <cp:revision>1</cp:revision>
  <dcterms:created xsi:type="dcterms:W3CDTF">2026-03-13T07:25:38Z</dcterms:created>
  <dcterms:modified xsi:type="dcterms:W3CDTF">2026-03-13T07:25:38Z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4" name="AIGC">
    <vt:lpwstr>{"Label":"Q3 2024 Financial Performance Report","ContentProducer":"001191110108MACG2KBH8F10000","ProduceID":"19ce6152-6fe2-887b-8000-0000a40ee15e","ReservedCode1":"","ContentPropagator":"001191110108MACG2KBH8F20000","PropagateID":"19ce6152-6fe2-887b-8000-0000a40ee15e","ReservedCode2":""}</vt:lpwstr>
  </property>
</Properties>
</file>