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9026"/>
  <p:notesSz cx="6859026" cy="12192000"/>
  <p:embeddedFontLst>
    <p:embeddedFont>
      <p:font typeface="Liter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2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jp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5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jp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0510163d5c17ebf1b1183e566834d14d214a1b48.jpg">    </p:cNvPr>
          <p:cNvPicPr>
            <a:picLocks noChangeAspect="1"/>
          </p:cNvPicPr>
          <p:nvPr/>
        </p:nvPicPr>
        <p:blipFill>
          <a:blip r:embed="rId1">
            <a:alphaModFix amt="8000"/>
          </a:blip>
          <a:srcRect l="48" r="48" t="0" b="0"/>
          <a:stretch/>
        </p:blipFill>
        <p:spPr>
          <a:xfrm rot="900000">
            <a:off x="8610549" y="-892227"/>
            <a:ext cx="4102288" cy="2871602"/>
          </a:xfrm>
          <a:prstGeom prst="roundRect">
            <a:avLst>
              <a:gd name="adj" fmla="val 0"/>
            </a:avLst>
          </a:prstGeom>
        </p:spPr>
      </p:pic>
      <p:pic>
        <p:nvPicPr>
          <p:cNvPr id="3" name="Image 1" descr="https://kimi-web-img.moonshot.cn/img/centurylibrary.com/e47794493977e9709f794665bebef4452ab919c0.jpg">    </p:cNvPr>
          <p:cNvPicPr>
            <a:picLocks noChangeAspect="1"/>
          </p:cNvPicPr>
          <p:nvPr/>
        </p:nvPicPr>
        <p:blipFill>
          <a:blip r:embed="rId2">
            <a:alphaModFix amt="8000"/>
          </a:blip>
          <a:srcRect l="0" r="0" t="0" b="0"/>
          <a:stretch/>
        </p:blipFill>
        <p:spPr>
          <a:xfrm rot="-599999">
            <a:off x="-927510" y="3775086"/>
            <a:ext cx="3692059" cy="3445922"/>
          </a:xfrm>
          <a:prstGeom prst="roundRect">
            <a:avLst>
              <a:gd name="adj" fmla="val 0"/>
            </a:avLst>
          </a:prstGeom>
        </p:spPr>
      </p:pic>
      <p:sp>
        <p:nvSpPr>
          <p:cNvPr id="4" name="Shape 0"/>
          <p:cNvSpPr/>
          <p:nvPr/>
        </p:nvSpPr>
        <p:spPr>
          <a:xfrm>
            <a:off x="4527798" y="1716397"/>
            <a:ext cx="3139071" cy="308492"/>
          </a:xfrm>
          <a:custGeom>
            <a:avLst/>
            <a:gdLst/>
            <a:ahLst/>
            <a:cxnLst/>
            <a:rect l="l" t="t" r="r" b="b"/>
            <a:pathLst>
              <a:path w="3139071" h="308492">
                <a:moveTo>
                  <a:pt x="0" y="0"/>
                </a:moveTo>
                <a:lnTo>
                  <a:pt x="3139071" y="0"/>
                </a:lnTo>
                <a:lnTo>
                  <a:pt x="3139071" y="308492"/>
                </a:lnTo>
                <a:lnTo>
                  <a:pt x="0" y="3084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8B7355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4702556" y="1788598"/>
            <a:ext cx="2789556" cy="16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04" spc="271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Biology • Educational Series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3554325" y="2490909"/>
            <a:ext cx="5086837" cy="1476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651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Structure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651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and Function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5571728" y="4164643"/>
            <a:ext cx="1050186" cy="32818"/>
          </a:xfrm>
          <a:custGeom>
            <a:avLst/>
            <a:gdLst/>
            <a:ahLst/>
            <a:cxnLst/>
            <a:rect l="l" t="t" r="r" b="b"/>
            <a:pathLst>
              <a:path w="1050186" h="32818">
                <a:moveTo>
                  <a:pt x="0" y="0"/>
                </a:moveTo>
                <a:lnTo>
                  <a:pt x="1050186" y="0"/>
                </a:lnTo>
                <a:lnTo>
                  <a:pt x="1050186" y="32818"/>
                </a:lnTo>
                <a:lnTo>
                  <a:pt x="0" y="32818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8" name="Text 4"/>
          <p:cNvSpPr/>
          <p:nvPr/>
        </p:nvSpPr>
        <p:spPr>
          <a:xfrm>
            <a:off x="3652780" y="4394371"/>
            <a:ext cx="4889927" cy="262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5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 Comprehensive Guide to the Fundamental Unit of Life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4630047" y="5009612"/>
            <a:ext cx="114864" cy="114864"/>
          </a:xfrm>
          <a:custGeom>
            <a:avLst/>
            <a:gdLst/>
            <a:ahLst/>
            <a:cxnLst/>
            <a:rect l="l" t="t" r="r" b="b"/>
            <a:pathLst>
              <a:path w="114864" h="114864">
                <a:moveTo>
                  <a:pt x="39485" y="0"/>
                </a:moveTo>
                <a:cubicBezTo>
                  <a:pt x="33539" y="0"/>
                  <a:pt x="28716" y="4823"/>
                  <a:pt x="28716" y="10769"/>
                </a:cubicBezTo>
                <a:lnTo>
                  <a:pt x="28716" y="57432"/>
                </a:lnTo>
                <a:cubicBezTo>
                  <a:pt x="28716" y="63377"/>
                  <a:pt x="33539" y="68201"/>
                  <a:pt x="39485" y="68201"/>
                </a:cubicBezTo>
                <a:lnTo>
                  <a:pt x="53843" y="68201"/>
                </a:lnTo>
                <a:cubicBezTo>
                  <a:pt x="59788" y="68201"/>
                  <a:pt x="64611" y="63377"/>
                  <a:pt x="64611" y="57432"/>
                </a:cubicBezTo>
                <a:lnTo>
                  <a:pt x="64611" y="43074"/>
                </a:lnTo>
                <a:lnTo>
                  <a:pt x="71790" y="43074"/>
                </a:lnTo>
                <a:cubicBezTo>
                  <a:pt x="87651" y="43074"/>
                  <a:pt x="100506" y="55929"/>
                  <a:pt x="100506" y="71790"/>
                </a:cubicBezTo>
                <a:cubicBezTo>
                  <a:pt x="100506" y="87651"/>
                  <a:pt x="87651" y="100506"/>
                  <a:pt x="71790" y="100506"/>
                </a:cubicBezTo>
                <a:lnTo>
                  <a:pt x="7179" y="100506"/>
                </a:lnTo>
                <a:cubicBezTo>
                  <a:pt x="3208" y="100506"/>
                  <a:pt x="0" y="103714"/>
                  <a:pt x="0" y="107685"/>
                </a:cubicBezTo>
                <a:cubicBezTo>
                  <a:pt x="0" y="111656"/>
                  <a:pt x="3208" y="114864"/>
                  <a:pt x="7179" y="114864"/>
                </a:cubicBezTo>
                <a:lnTo>
                  <a:pt x="107685" y="114864"/>
                </a:lnTo>
                <a:cubicBezTo>
                  <a:pt x="111656" y="114864"/>
                  <a:pt x="114864" y="111656"/>
                  <a:pt x="114864" y="107685"/>
                </a:cubicBezTo>
                <a:cubicBezTo>
                  <a:pt x="114864" y="103714"/>
                  <a:pt x="111656" y="100506"/>
                  <a:pt x="107685" y="100506"/>
                </a:cubicBezTo>
                <a:lnTo>
                  <a:pt x="103894" y="100506"/>
                </a:lnTo>
                <a:cubicBezTo>
                  <a:pt x="110714" y="92878"/>
                  <a:pt x="114864" y="82828"/>
                  <a:pt x="114864" y="71790"/>
                </a:cubicBezTo>
                <a:cubicBezTo>
                  <a:pt x="114864" y="48010"/>
                  <a:pt x="95570" y="28716"/>
                  <a:pt x="71790" y="28716"/>
                </a:cubicBezTo>
                <a:lnTo>
                  <a:pt x="64611" y="28716"/>
                </a:lnTo>
                <a:lnTo>
                  <a:pt x="64611" y="10769"/>
                </a:lnTo>
                <a:cubicBezTo>
                  <a:pt x="64611" y="4823"/>
                  <a:pt x="59788" y="0"/>
                  <a:pt x="53843" y="0"/>
                </a:cubicBezTo>
                <a:lnTo>
                  <a:pt x="39485" y="0"/>
                </a:lnTo>
                <a:close/>
                <a:moveTo>
                  <a:pt x="26921" y="78969"/>
                </a:moveTo>
                <a:cubicBezTo>
                  <a:pt x="23937" y="78969"/>
                  <a:pt x="21537" y="81370"/>
                  <a:pt x="21537" y="84353"/>
                </a:cubicBezTo>
                <a:cubicBezTo>
                  <a:pt x="21537" y="87337"/>
                  <a:pt x="23937" y="89738"/>
                  <a:pt x="26921" y="89738"/>
                </a:cubicBezTo>
                <a:lnTo>
                  <a:pt x="66406" y="89738"/>
                </a:lnTo>
                <a:cubicBezTo>
                  <a:pt x="69390" y="89738"/>
                  <a:pt x="71790" y="87337"/>
                  <a:pt x="71790" y="84353"/>
                </a:cubicBezTo>
                <a:cubicBezTo>
                  <a:pt x="71790" y="81370"/>
                  <a:pt x="69390" y="78969"/>
                  <a:pt x="66406" y="78969"/>
                </a:cubicBezTo>
                <a:lnTo>
                  <a:pt x="26921" y="78969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0" name="Text 6"/>
          <p:cNvSpPr/>
          <p:nvPr/>
        </p:nvSpPr>
        <p:spPr>
          <a:xfrm>
            <a:off x="4794139" y="4984998"/>
            <a:ext cx="1165050" cy="16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04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NCERT-Style Content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6192609" y="5001407"/>
            <a:ext cx="8205" cy="131273"/>
          </a:xfrm>
          <a:custGeom>
            <a:avLst/>
            <a:gdLst/>
            <a:ahLst/>
            <a:cxnLst/>
            <a:rect l="l" t="t" r="r" b="b"/>
            <a:pathLst>
              <a:path w="8205" h="131273">
                <a:moveTo>
                  <a:pt x="0" y="0"/>
                </a:moveTo>
                <a:lnTo>
                  <a:pt x="8205" y="0"/>
                </a:lnTo>
                <a:lnTo>
                  <a:pt x="8205" y="131273"/>
                </a:lnTo>
                <a:lnTo>
                  <a:pt x="0" y="131273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2" name="Shape 8"/>
          <p:cNvSpPr/>
          <p:nvPr/>
        </p:nvSpPr>
        <p:spPr>
          <a:xfrm>
            <a:off x="6486948" y="5009612"/>
            <a:ext cx="100506" cy="114864"/>
          </a:xfrm>
          <a:custGeom>
            <a:avLst/>
            <a:gdLst/>
            <a:ahLst/>
            <a:cxnLst/>
            <a:rect l="l" t="t" r="r" b="b"/>
            <a:pathLst>
              <a:path w="100506" h="114864">
                <a:moveTo>
                  <a:pt x="86148" y="114864"/>
                </a:moveTo>
                <a:lnTo>
                  <a:pt x="21537" y="114864"/>
                </a:lnTo>
                <a:cubicBezTo>
                  <a:pt x="9647" y="114864"/>
                  <a:pt x="0" y="105217"/>
                  <a:pt x="0" y="93327"/>
                </a:cubicBezTo>
                <a:lnTo>
                  <a:pt x="0" y="21537"/>
                </a:lnTo>
                <a:cubicBezTo>
                  <a:pt x="0" y="9647"/>
                  <a:pt x="9647" y="0"/>
                  <a:pt x="21537" y="0"/>
                </a:cubicBezTo>
                <a:lnTo>
                  <a:pt x="89738" y="0"/>
                </a:lnTo>
                <a:cubicBezTo>
                  <a:pt x="95683" y="0"/>
                  <a:pt x="100506" y="4823"/>
                  <a:pt x="100506" y="10769"/>
                </a:cubicBezTo>
                <a:lnTo>
                  <a:pt x="100506" y="75380"/>
                </a:lnTo>
                <a:cubicBezTo>
                  <a:pt x="100506" y="80068"/>
                  <a:pt x="97500" y="84062"/>
                  <a:pt x="93327" y="85542"/>
                </a:cubicBezTo>
                <a:lnTo>
                  <a:pt x="93327" y="100506"/>
                </a:lnTo>
                <a:cubicBezTo>
                  <a:pt x="97298" y="100506"/>
                  <a:pt x="100506" y="103714"/>
                  <a:pt x="100506" y="107685"/>
                </a:cubicBezTo>
                <a:cubicBezTo>
                  <a:pt x="100506" y="111656"/>
                  <a:pt x="97298" y="114864"/>
                  <a:pt x="93327" y="114864"/>
                </a:cubicBezTo>
                <a:lnTo>
                  <a:pt x="86148" y="114864"/>
                </a:lnTo>
                <a:close/>
                <a:moveTo>
                  <a:pt x="21537" y="86148"/>
                </a:moveTo>
                <a:cubicBezTo>
                  <a:pt x="17566" y="86148"/>
                  <a:pt x="14358" y="89356"/>
                  <a:pt x="14358" y="93327"/>
                </a:cubicBezTo>
                <a:cubicBezTo>
                  <a:pt x="14358" y="97298"/>
                  <a:pt x="17566" y="100506"/>
                  <a:pt x="21537" y="100506"/>
                </a:cubicBezTo>
                <a:lnTo>
                  <a:pt x="78969" y="100506"/>
                </a:lnTo>
                <a:lnTo>
                  <a:pt x="78969" y="86148"/>
                </a:lnTo>
                <a:lnTo>
                  <a:pt x="21537" y="86148"/>
                </a:lnTo>
                <a:close/>
                <a:moveTo>
                  <a:pt x="28716" y="34100"/>
                </a:moveTo>
                <a:cubicBezTo>
                  <a:pt x="28716" y="37084"/>
                  <a:pt x="31116" y="39485"/>
                  <a:pt x="34100" y="39485"/>
                </a:cubicBezTo>
                <a:lnTo>
                  <a:pt x="73585" y="39485"/>
                </a:lnTo>
                <a:cubicBezTo>
                  <a:pt x="76569" y="39485"/>
                  <a:pt x="78969" y="37084"/>
                  <a:pt x="78969" y="34100"/>
                </a:cubicBezTo>
                <a:cubicBezTo>
                  <a:pt x="78969" y="31116"/>
                  <a:pt x="76569" y="28716"/>
                  <a:pt x="73585" y="28716"/>
                </a:cubicBezTo>
                <a:lnTo>
                  <a:pt x="34100" y="28716"/>
                </a:lnTo>
                <a:cubicBezTo>
                  <a:pt x="31116" y="28716"/>
                  <a:pt x="28716" y="31116"/>
                  <a:pt x="28716" y="34100"/>
                </a:cubicBezTo>
                <a:close/>
                <a:moveTo>
                  <a:pt x="34100" y="50253"/>
                </a:moveTo>
                <a:cubicBezTo>
                  <a:pt x="31116" y="50253"/>
                  <a:pt x="28716" y="52654"/>
                  <a:pt x="28716" y="55637"/>
                </a:cubicBezTo>
                <a:cubicBezTo>
                  <a:pt x="28716" y="58621"/>
                  <a:pt x="31116" y="61022"/>
                  <a:pt x="34100" y="61022"/>
                </a:cubicBezTo>
                <a:lnTo>
                  <a:pt x="73585" y="61022"/>
                </a:lnTo>
                <a:cubicBezTo>
                  <a:pt x="76569" y="61022"/>
                  <a:pt x="78969" y="58621"/>
                  <a:pt x="78969" y="55637"/>
                </a:cubicBezTo>
                <a:cubicBezTo>
                  <a:pt x="78969" y="52654"/>
                  <a:pt x="76569" y="50253"/>
                  <a:pt x="73585" y="50253"/>
                </a:cubicBezTo>
                <a:lnTo>
                  <a:pt x="34100" y="50253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3" name="Text 9"/>
          <p:cNvSpPr/>
          <p:nvPr/>
        </p:nvSpPr>
        <p:spPr>
          <a:xfrm>
            <a:off x="6643861" y="4984998"/>
            <a:ext cx="968140" cy="164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04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 School Level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328183" y="6465309"/>
            <a:ext cx="1517847" cy="1312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7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Scientific Illustration Series • Vol. I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1629372" y="6465309"/>
            <a:ext cx="287160" cy="1312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7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2026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e47794493977e9709f794665bebef4452ab919c0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0" r="0" t="64" b="64"/>
          <a:stretch/>
        </p:blipFill>
        <p:spPr>
          <a:xfrm rot="900000">
            <a:off x="9629322" y="-16980"/>
            <a:ext cx="2667000" cy="2486025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81000" y="4570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65534" y="514234"/>
            <a:ext cx="295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09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876300" y="381000"/>
            <a:ext cx="47529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spc="90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Membrane Dynamics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76300" y="533284"/>
            <a:ext cx="48672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Cellular Transport Mechanisms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1028584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  <a:lnTo>
                  <a:pt x="114300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88620" y="1236229"/>
            <a:ext cx="5587365" cy="2482215"/>
          </a:xfrm>
          <a:custGeom>
            <a:avLst/>
            <a:gdLst/>
            <a:ahLst/>
            <a:cxnLst/>
            <a:rect l="l" t="t" r="r" b="b"/>
            <a:pathLst>
              <a:path w="5587365" h="2482215">
                <a:moveTo>
                  <a:pt x="0" y="0"/>
                </a:moveTo>
                <a:lnTo>
                  <a:pt x="5587365" y="0"/>
                </a:lnTo>
                <a:lnTo>
                  <a:pt x="5587365" y="2482215"/>
                </a:lnTo>
                <a:lnTo>
                  <a:pt x="0" y="24822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7D9A7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8640" y="139624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0" name="Shape 7"/>
          <p:cNvSpPr/>
          <p:nvPr/>
        </p:nvSpPr>
        <p:spPr>
          <a:xfrm>
            <a:off x="681990" y="152959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7156" y="11906"/>
                </a:moveTo>
                <a:cubicBezTo>
                  <a:pt x="107156" y="18492"/>
                  <a:pt x="112477" y="23812"/>
                  <a:pt x="119063" y="23812"/>
                </a:cubicBezTo>
                <a:lnTo>
                  <a:pt x="133945" y="23812"/>
                </a:lnTo>
                <a:cubicBezTo>
                  <a:pt x="138894" y="23812"/>
                  <a:pt x="142875" y="27794"/>
                  <a:pt x="142875" y="32742"/>
                </a:cubicBezTo>
                <a:cubicBezTo>
                  <a:pt x="142875" y="37691"/>
                  <a:pt x="138894" y="41672"/>
                  <a:pt x="133945" y="41672"/>
                </a:cubicBezTo>
                <a:lnTo>
                  <a:pt x="11906" y="41672"/>
                </a:lnTo>
                <a:cubicBezTo>
                  <a:pt x="5321" y="41672"/>
                  <a:pt x="0" y="46992"/>
                  <a:pt x="0" y="53578"/>
                </a:cubicBezTo>
                <a:cubicBezTo>
                  <a:pt x="0" y="60164"/>
                  <a:pt x="5321" y="65484"/>
                  <a:pt x="11906" y="65484"/>
                </a:cubicBezTo>
                <a:lnTo>
                  <a:pt x="133945" y="65484"/>
                </a:lnTo>
                <a:cubicBezTo>
                  <a:pt x="152028" y="65484"/>
                  <a:pt x="166688" y="50825"/>
                  <a:pt x="166688" y="32742"/>
                </a:cubicBezTo>
                <a:cubicBezTo>
                  <a:pt x="166688" y="14660"/>
                  <a:pt x="152028" y="0"/>
                  <a:pt x="133945" y="0"/>
                </a:cubicBezTo>
                <a:lnTo>
                  <a:pt x="119063" y="0"/>
                </a:lnTo>
                <a:cubicBezTo>
                  <a:pt x="112477" y="0"/>
                  <a:pt x="107156" y="5321"/>
                  <a:pt x="107156" y="11906"/>
                </a:cubicBezTo>
                <a:close/>
                <a:moveTo>
                  <a:pt x="130969" y="142875"/>
                </a:moveTo>
                <a:cubicBezTo>
                  <a:pt x="130969" y="149461"/>
                  <a:pt x="136289" y="154781"/>
                  <a:pt x="142875" y="154781"/>
                </a:cubicBezTo>
                <a:lnTo>
                  <a:pt x="154781" y="154781"/>
                </a:lnTo>
                <a:cubicBezTo>
                  <a:pt x="174501" y="154781"/>
                  <a:pt x="190500" y="138782"/>
                  <a:pt x="190500" y="119063"/>
                </a:cubicBezTo>
                <a:cubicBezTo>
                  <a:pt x="190500" y="99343"/>
                  <a:pt x="174501" y="83344"/>
                  <a:pt x="154781" y="83344"/>
                </a:cubicBez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54781" y="107156"/>
                </a:lnTo>
                <a:cubicBezTo>
                  <a:pt x="161367" y="107156"/>
                  <a:pt x="166688" y="112477"/>
                  <a:pt x="166688" y="119063"/>
                </a:cubicBezTo>
                <a:cubicBezTo>
                  <a:pt x="166688" y="125648"/>
                  <a:pt x="161367" y="130969"/>
                  <a:pt x="154781" y="130969"/>
                </a:cubicBezTo>
                <a:lnTo>
                  <a:pt x="142875" y="130969"/>
                </a:lnTo>
                <a:cubicBezTo>
                  <a:pt x="136289" y="130969"/>
                  <a:pt x="130969" y="136289"/>
                  <a:pt x="130969" y="142875"/>
                </a:cubicBezTo>
                <a:close/>
                <a:moveTo>
                  <a:pt x="47625" y="190500"/>
                </a:moveTo>
                <a:lnTo>
                  <a:pt x="62508" y="190500"/>
                </a:lnTo>
                <a:cubicBezTo>
                  <a:pt x="80590" y="190500"/>
                  <a:pt x="95250" y="175840"/>
                  <a:pt x="95250" y="157758"/>
                </a:cubicBezTo>
                <a:cubicBezTo>
                  <a:pt x="95250" y="139675"/>
                  <a:pt x="80590" y="125016"/>
                  <a:pt x="62508" y="125016"/>
                </a:cubicBezTo>
                <a:lnTo>
                  <a:pt x="11906" y="125016"/>
                </a:lnTo>
                <a:cubicBezTo>
                  <a:pt x="5321" y="125016"/>
                  <a:pt x="0" y="130336"/>
                  <a:pt x="0" y="136922"/>
                </a:cubicBezTo>
                <a:cubicBezTo>
                  <a:pt x="0" y="143508"/>
                  <a:pt x="5321" y="148828"/>
                  <a:pt x="11906" y="148828"/>
                </a:cubicBezTo>
                <a:lnTo>
                  <a:pt x="62508" y="148828"/>
                </a:lnTo>
                <a:cubicBezTo>
                  <a:pt x="67456" y="148828"/>
                  <a:pt x="71438" y="152809"/>
                  <a:pt x="71438" y="157758"/>
                </a:cubicBezTo>
                <a:cubicBezTo>
                  <a:pt x="71438" y="162706"/>
                  <a:pt x="67456" y="166688"/>
                  <a:pt x="62508" y="166688"/>
                </a:cubicBezTo>
                <a:lnTo>
                  <a:pt x="47625" y="166688"/>
                </a:lnTo>
                <a:cubicBezTo>
                  <a:pt x="41039" y="166688"/>
                  <a:pt x="35719" y="172008"/>
                  <a:pt x="35719" y="178594"/>
                </a:cubicBezTo>
                <a:cubicBezTo>
                  <a:pt x="35719" y="185179"/>
                  <a:pt x="41039" y="190500"/>
                  <a:pt x="47625" y="1905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1120140" y="1491495"/>
            <a:ext cx="1600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Passive Transport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48640" y="1967745"/>
            <a:ext cx="53340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Requires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no energy (ATP)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—molecules move down their concentration gradient.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67690" y="2298739"/>
            <a:ext cx="38100" cy="571500"/>
          </a:xfrm>
          <a:custGeom>
            <a:avLst/>
            <a:gdLst/>
            <a:ahLst/>
            <a:cxnLst/>
            <a:rect l="l" t="t" r="r" b="b"/>
            <a:pathLst>
              <a:path w="38100" h="571500">
                <a:moveTo>
                  <a:pt x="0" y="0"/>
                </a:moveTo>
                <a:lnTo>
                  <a:pt x="38100" y="0"/>
                </a:lnTo>
                <a:lnTo>
                  <a:pt x="381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4" name="Shape 11"/>
          <p:cNvSpPr/>
          <p:nvPr/>
        </p:nvSpPr>
        <p:spPr>
          <a:xfrm>
            <a:off x="720090" y="232731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0902" y="105899"/>
                </a:moveTo>
                <a:lnTo>
                  <a:pt x="105899" y="130902"/>
                </a:lnTo>
                <a:cubicBezTo>
                  <a:pt x="103503" y="133298"/>
                  <a:pt x="99934" y="134001"/>
                  <a:pt x="96809" y="132699"/>
                </a:cubicBezTo>
                <a:cubicBezTo>
                  <a:pt x="93684" y="131397"/>
                  <a:pt x="91678" y="128375"/>
                  <a:pt x="91678" y="125016"/>
                </a:cubicBezTo>
                <a:lnTo>
                  <a:pt x="91678" y="108347"/>
                </a:lnTo>
                <a:lnTo>
                  <a:pt x="8334" y="108347"/>
                </a:lnTo>
                <a:cubicBezTo>
                  <a:pt x="3724" y="108347"/>
                  <a:pt x="0" y="104622"/>
                  <a:pt x="0" y="100013"/>
                </a:cubicBezTo>
                <a:cubicBezTo>
                  <a:pt x="0" y="95403"/>
                  <a:pt x="3724" y="91678"/>
                  <a:pt x="8334" y="91678"/>
                </a:cubicBezTo>
                <a:lnTo>
                  <a:pt x="91678" y="91678"/>
                </a:lnTo>
                <a:lnTo>
                  <a:pt x="91678" y="75009"/>
                </a:lnTo>
                <a:cubicBezTo>
                  <a:pt x="91678" y="71650"/>
                  <a:pt x="93710" y="68602"/>
                  <a:pt x="96835" y="67300"/>
                </a:cubicBezTo>
                <a:cubicBezTo>
                  <a:pt x="99960" y="65998"/>
                  <a:pt x="103529" y="66727"/>
                  <a:pt x="105925" y="69097"/>
                </a:cubicBezTo>
                <a:lnTo>
                  <a:pt x="130928" y="94100"/>
                </a:lnTo>
                <a:cubicBezTo>
                  <a:pt x="134183" y="97356"/>
                  <a:pt x="134183" y="102643"/>
                  <a:pt x="130928" y="105899"/>
                </a:cubicBezTo>
                <a:close/>
                <a:moveTo>
                  <a:pt x="2448" y="39224"/>
                </a:moveTo>
                <a:cubicBezTo>
                  <a:pt x="-807" y="35968"/>
                  <a:pt x="-807" y="30681"/>
                  <a:pt x="2448" y="27425"/>
                </a:cubicBezTo>
                <a:lnTo>
                  <a:pt x="27451" y="2422"/>
                </a:lnTo>
                <a:cubicBezTo>
                  <a:pt x="29847" y="26"/>
                  <a:pt x="33416" y="-677"/>
                  <a:pt x="36541" y="625"/>
                </a:cubicBezTo>
                <a:cubicBezTo>
                  <a:pt x="39666" y="1927"/>
                  <a:pt x="41672" y="4975"/>
                  <a:pt x="41672" y="8334"/>
                </a:cubicBezTo>
                <a:lnTo>
                  <a:pt x="41672" y="25003"/>
                </a:lnTo>
                <a:lnTo>
                  <a:pt x="125016" y="25003"/>
                </a:lnTo>
                <a:cubicBezTo>
                  <a:pt x="129626" y="25003"/>
                  <a:pt x="133350" y="28728"/>
                  <a:pt x="133350" y="33337"/>
                </a:cubicBezTo>
                <a:cubicBezTo>
                  <a:pt x="133350" y="37947"/>
                  <a:pt x="129626" y="41672"/>
                  <a:pt x="125016" y="41672"/>
                </a:cubicBezTo>
                <a:lnTo>
                  <a:pt x="41672" y="41672"/>
                </a:lnTo>
                <a:lnTo>
                  <a:pt x="41672" y="58341"/>
                </a:lnTo>
                <a:cubicBezTo>
                  <a:pt x="41672" y="61700"/>
                  <a:pt x="39640" y="64748"/>
                  <a:pt x="36515" y="66050"/>
                </a:cubicBezTo>
                <a:cubicBezTo>
                  <a:pt x="33390" y="67352"/>
                  <a:pt x="29821" y="66623"/>
                  <a:pt x="27425" y="64253"/>
                </a:cubicBezTo>
                <a:lnTo>
                  <a:pt x="2422" y="3925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5" name="Text 12"/>
          <p:cNvSpPr/>
          <p:nvPr/>
        </p:nvSpPr>
        <p:spPr>
          <a:xfrm>
            <a:off x="872490" y="2298739"/>
            <a:ext cx="501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Diffusion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01040" y="2527339"/>
            <a:ext cx="5172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Movement from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 → low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concentration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01040" y="2717722"/>
            <a:ext cx="5172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Example: Oxygen entering cells, CO₂ exiting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67690" y="2984302"/>
            <a:ext cx="38100" cy="571500"/>
          </a:xfrm>
          <a:custGeom>
            <a:avLst/>
            <a:gdLst/>
            <a:ahLst/>
            <a:cxnLst/>
            <a:rect l="l" t="t" r="r" b="b"/>
            <a:pathLst>
              <a:path w="38100" h="571500">
                <a:moveTo>
                  <a:pt x="0" y="0"/>
                </a:moveTo>
                <a:lnTo>
                  <a:pt x="38100" y="0"/>
                </a:lnTo>
                <a:lnTo>
                  <a:pt x="381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9" name="Shape 16"/>
          <p:cNvSpPr/>
          <p:nvPr/>
        </p:nvSpPr>
        <p:spPr>
          <a:xfrm>
            <a:off x="736759" y="3012877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50006" y="133350"/>
                </a:moveTo>
                <a:cubicBezTo>
                  <a:pt x="22399" y="133350"/>
                  <a:pt x="0" y="110951"/>
                  <a:pt x="0" y="83344"/>
                </a:cubicBezTo>
                <a:cubicBezTo>
                  <a:pt x="0" y="59591"/>
                  <a:pt x="33910" y="11955"/>
                  <a:pt x="43391" y="-912"/>
                </a:cubicBezTo>
                <a:cubicBezTo>
                  <a:pt x="44927" y="-2995"/>
                  <a:pt x="47350" y="-4167"/>
                  <a:pt x="49954" y="-4167"/>
                </a:cubicBezTo>
                <a:lnTo>
                  <a:pt x="50058" y="-4167"/>
                </a:lnTo>
                <a:cubicBezTo>
                  <a:pt x="52663" y="-4167"/>
                  <a:pt x="55085" y="-2995"/>
                  <a:pt x="56622" y="-912"/>
                </a:cubicBezTo>
                <a:cubicBezTo>
                  <a:pt x="66102" y="11955"/>
                  <a:pt x="100013" y="59591"/>
                  <a:pt x="100013" y="83344"/>
                </a:cubicBezTo>
                <a:cubicBezTo>
                  <a:pt x="100013" y="110951"/>
                  <a:pt x="77614" y="133350"/>
                  <a:pt x="50006" y="133350"/>
                </a:cubicBezTo>
                <a:close/>
                <a:moveTo>
                  <a:pt x="29170" y="81260"/>
                </a:moveTo>
                <a:cubicBezTo>
                  <a:pt x="29170" y="77796"/>
                  <a:pt x="26384" y="75009"/>
                  <a:pt x="22920" y="75009"/>
                </a:cubicBezTo>
                <a:cubicBezTo>
                  <a:pt x="19456" y="75009"/>
                  <a:pt x="16669" y="77796"/>
                  <a:pt x="16669" y="81260"/>
                </a:cubicBezTo>
                <a:cubicBezTo>
                  <a:pt x="16669" y="100820"/>
                  <a:pt x="32530" y="116681"/>
                  <a:pt x="52090" y="116681"/>
                </a:cubicBezTo>
                <a:cubicBezTo>
                  <a:pt x="55554" y="116681"/>
                  <a:pt x="58341" y="113894"/>
                  <a:pt x="58341" y="110430"/>
                </a:cubicBezTo>
                <a:cubicBezTo>
                  <a:pt x="58341" y="106966"/>
                  <a:pt x="55554" y="104180"/>
                  <a:pt x="52090" y="104180"/>
                </a:cubicBezTo>
                <a:cubicBezTo>
                  <a:pt x="39432" y="104180"/>
                  <a:pt x="29170" y="93918"/>
                  <a:pt x="29170" y="81260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20" name="Text 17"/>
          <p:cNvSpPr/>
          <p:nvPr/>
        </p:nvSpPr>
        <p:spPr>
          <a:xfrm>
            <a:off x="872490" y="2984302"/>
            <a:ext cx="501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Osmosis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701040" y="3212902"/>
            <a:ext cx="5172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Water movement across semi-permeable membrane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01040" y="3403285"/>
            <a:ext cx="5172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From low solute → high solute concentration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384810" y="3879415"/>
            <a:ext cx="5589270" cy="617220"/>
          </a:xfrm>
          <a:custGeom>
            <a:avLst/>
            <a:gdLst/>
            <a:ahLst/>
            <a:cxnLst/>
            <a:rect l="l" t="t" r="r" b="b"/>
            <a:pathLst>
              <a:path w="5589270" h="617220">
                <a:moveTo>
                  <a:pt x="0" y="0"/>
                </a:moveTo>
                <a:lnTo>
                  <a:pt x="5589270" y="0"/>
                </a:lnTo>
                <a:lnTo>
                  <a:pt x="5589270" y="617220"/>
                </a:lnTo>
                <a:lnTo>
                  <a:pt x="0" y="617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521970" y="402800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58341" y="41672"/>
                </a:moveTo>
                <a:cubicBezTo>
                  <a:pt x="58341" y="37072"/>
                  <a:pt x="62075" y="33337"/>
                  <a:pt x="66675" y="33337"/>
                </a:cubicBezTo>
                <a:cubicBezTo>
                  <a:pt x="71275" y="33337"/>
                  <a:pt x="75009" y="37072"/>
                  <a:pt x="75009" y="41672"/>
                </a:cubicBezTo>
                <a:cubicBezTo>
                  <a:pt x="75009" y="46272"/>
                  <a:pt x="71275" y="50006"/>
                  <a:pt x="66675" y="50006"/>
                </a:cubicBezTo>
                <a:cubicBezTo>
                  <a:pt x="62075" y="50006"/>
                  <a:pt x="58341" y="46272"/>
                  <a:pt x="58341" y="41672"/>
                </a:cubicBezTo>
                <a:close/>
                <a:moveTo>
                  <a:pt x="56257" y="58341"/>
                </a:moveTo>
                <a:lnTo>
                  <a:pt x="68759" y="58341"/>
                </a:lnTo>
                <a:cubicBezTo>
                  <a:pt x="72223" y="58341"/>
                  <a:pt x="75009" y="61127"/>
                  <a:pt x="75009" y="64591"/>
                </a:cubicBezTo>
                <a:lnTo>
                  <a:pt x="75009" y="87511"/>
                </a:lnTo>
                <a:lnTo>
                  <a:pt x="77093" y="87511"/>
                </a:lnTo>
                <a:cubicBezTo>
                  <a:pt x="80557" y="87511"/>
                  <a:pt x="83344" y="90298"/>
                  <a:pt x="83344" y="93762"/>
                </a:cubicBezTo>
                <a:cubicBezTo>
                  <a:pt x="83344" y="97226"/>
                  <a:pt x="80557" y="100013"/>
                  <a:pt x="77093" y="100013"/>
                </a:cubicBezTo>
                <a:lnTo>
                  <a:pt x="56257" y="100013"/>
                </a:lnTo>
                <a:cubicBezTo>
                  <a:pt x="52793" y="100013"/>
                  <a:pt x="50006" y="97226"/>
                  <a:pt x="50006" y="93762"/>
                </a:cubicBezTo>
                <a:cubicBezTo>
                  <a:pt x="50006" y="90298"/>
                  <a:pt x="52793" y="87511"/>
                  <a:pt x="56257" y="87511"/>
                </a:cubicBezTo>
                <a:lnTo>
                  <a:pt x="62508" y="87511"/>
                </a:lnTo>
                <a:lnTo>
                  <a:pt x="62508" y="70842"/>
                </a:lnTo>
                <a:lnTo>
                  <a:pt x="56257" y="70842"/>
                </a:lnTo>
                <a:cubicBezTo>
                  <a:pt x="52793" y="70842"/>
                  <a:pt x="50006" y="68055"/>
                  <a:pt x="50006" y="64591"/>
                </a:cubicBezTo>
                <a:cubicBezTo>
                  <a:pt x="50006" y="61127"/>
                  <a:pt x="52793" y="58341"/>
                  <a:pt x="56257" y="5834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2"/>
          <p:cNvSpPr/>
          <p:nvPr/>
        </p:nvSpPr>
        <p:spPr>
          <a:xfrm>
            <a:off x="731520" y="3997523"/>
            <a:ext cx="51911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Principle: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Passive transport follows the laws of thermodynamics—systems naturally move toward equilibrium.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6217920" y="1236229"/>
            <a:ext cx="5587365" cy="3091815"/>
          </a:xfrm>
          <a:custGeom>
            <a:avLst/>
            <a:gdLst/>
            <a:ahLst/>
            <a:cxnLst/>
            <a:rect l="l" t="t" r="r" b="b"/>
            <a:pathLst>
              <a:path w="5587365" h="3091815">
                <a:moveTo>
                  <a:pt x="0" y="0"/>
                </a:moveTo>
                <a:lnTo>
                  <a:pt x="5587365" y="0"/>
                </a:lnTo>
                <a:lnTo>
                  <a:pt x="5587365" y="3091815"/>
                </a:lnTo>
                <a:lnTo>
                  <a:pt x="0" y="30918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2D5A3D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6377940" y="139624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28" name="Shape 25"/>
          <p:cNvSpPr/>
          <p:nvPr/>
        </p:nvSpPr>
        <p:spPr>
          <a:xfrm>
            <a:off x="6487478" y="1529595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96453" y="47625"/>
                </a:moveTo>
                <a:cubicBezTo>
                  <a:pt x="199727" y="47625"/>
                  <a:pt x="202406" y="50304"/>
                  <a:pt x="202406" y="53578"/>
                </a:cubicBezTo>
                <a:lnTo>
                  <a:pt x="202406" y="136922"/>
                </a:lnTo>
                <a:cubicBezTo>
                  <a:pt x="202406" y="140196"/>
                  <a:pt x="199727" y="142875"/>
                  <a:pt x="196453" y="142875"/>
                </a:cubicBezTo>
                <a:lnTo>
                  <a:pt x="41672" y="142875"/>
                </a:lnTo>
                <a:cubicBezTo>
                  <a:pt x="38398" y="142875"/>
                  <a:pt x="35719" y="140196"/>
                  <a:pt x="35719" y="136922"/>
                </a:cubicBezTo>
                <a:lnTo>
                  <a:pt x="35719" y="53578"/>
                </a:lnTo>
                <a:cubicBezTo>
                  <a:pt x="35719" y="50304"/>
                  <a:pt x="38398" y="47625"/>
                  <a:pt x="41672" y="47625"/>
                </a:cubicBezTo>
                <a:lnTo>
                  <a:pt x="196453" y="47625"/>
                </a:lnTo>
                <a:close/>
                <a:moveTo>
                  <a:pt x="41672" y="23812"/>
                </a:moveTo>
                <a:cubicBezTo>
                  <a:pt x="25226" y="23812"/>
                  <a:pt x="11906" y="37133"/>
                  <a:pt x="11906" y="53578"/>
                </a:cubicBezTo>
                <a:lnTo>
                  <a:pt x="11906" y="136922"/>
                </a:lnTo>
                <a:cubicBezTo>
                  <a:pt x="11906" y="153367"/>
                  <a:pt x="25226" y="166688"/>
                  <a:pt x="41672" y="166688"/>
                </a:cubicBezTo>
                <a:lnTo>
                  <a:pt x="196453" y="166688"/>
                </a:lnTo>
                <a:cubicBezTo>
                  <a:pt x="212899" y="166688"/>
                  <a:pt x="226219" y="153367"/>
                  <a:pt x="226219" y="136922"/>
                </a:cubicBezTo>
                <a:lnTo>
                  <a:pt x="226219" y="119063"/>
                </a:lnTo>
                <a:cubicBezTo>
                  <a:pt x="232804" y="119063"/>
                  <a:pt x="238125" y="113742"/>
                  <a:pt x="238125" y="107156"/>
                </a:cubicBezTo>
                <a:lnTo>
                  <a:pt x="238125" y="83344"/>
                </a:lnTo>
                <a:cubicBezTo>
                  <a:pt x="238125" y="76758"/>
                  <a:pt x="232804" y="71438"/>
                  <a:pt x="226219" y="71438"/>
                </a:cubicBezTo>
                <a:lnTo>
                  <a:pt x="226219" y="53578"/>
                </a:lnTo>
                <a:cubicBezTo>
                  <a:pt x="226219" y="37133"/>
                  <a:pt x="212899" y="23812"/>
                  <a:pt x="196453" y="23812"/>
                </a:cubicBezTo>
                <a:lnTo>
                  <a:pt x="41672" y="23812"/>
                </a:lnTo>
                <a:close/>
                <a:moveTo>
                  <a:pt x="62508" y="65484"/>
                </a:moveTo>
                <a:cubicBezTo>
                  <a:pt x="57559" y="65484"/>
                  <a:pt x="53578" y="69466"/>
                  <a:pt x="53578" y="74414"/>
                </a:cubicBezTo>
                <a:lnTo>
                  <a:pt x="53578" y="116086"/>
                </a:lnTo>
                <a:cubicBezTo>
                  <a:pt x="53578" y="121034"/>
                  <a:pt x="57559" y="125016"/>
                  <a:pt x="62508" y="125016"/>
                </a:cubicBezTo>
                <a:lnTo>
                  <a:pt x="175617" y="125016"/>
                </a:lnTo>
                <a:cubicBezTo>
                  <a:pt x="180566" y="125016"/>
                  <a:pt x="184547" y="121034"/>
                  <a:pt x="184547" y="116086"/>
                </a:cubicBezTo>
                <a:lnTo>
                  <a:pt x="184547" y="74414"/>
                </a:lnTo>
                <a:cubicBezTo>
                  <a:pt x="184547" y="69466"/>
                  <a:pt x="180566" y="65484"/>
                  <a:pt x="175617" y="65484"/>
                </a:cubicBezTo>
                <a:lnTo>
                  <a:pt x="62508" y="6548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9" name="Text 26"/>
          <p:cNvSpPr/>
          <p:nvPr/>
        </p:nvSpPr>
        <p:spPr>
          <a:xfrm>
            <a:off x="6949440" y="1491495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Active Transport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377940" y="1967745"/>
            <a:ext cx="53340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Requires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energy (ATP)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—moves substances against their concentration gradient.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6396990" y="2298739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32" name="Text 29"/>
          <p:cNvSpPr/>
          <p:nvPr/>
        </p:nvSpPr>
        <p:spPr>
          <a:xfrm>
            <a:off x="6530340" y="2298739"/>
            <a:ext cx="5181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Sodium-Potassium Pump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6530340" y="2565439"/>
            <a:ext cx="5172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classic example of active transport: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6558915" y="2812852"/>
            <a:ext cx="85725" cy="114300"/>
          </a:xfrm>
          <a:custGeom>
            <a:avLst/>
            <a:gdLst/>
            <a:ahLst/>
            <a:cxnLst/>
            <a:rect l="l" t="t" r="r" b="b"/>
            <a:pathLst>
              <a:path w="85725" h="114300">
                <a:moveTo>
                  <a:pt x="47908" y="3884"/>
                </a:moveTo>
                <a:cubicBezTo>
                  <a:pt x="45117" y="1094"/>
                  <a:pt x="40585" y="1094"/>
                  <a:pt x="37795" y="3884"/>
                </a:cubicBezTo>
                <a:lnTo>
                  <a:pt x="2076" y="39603"/>
                </a:lnTo>
                <a:cubicBezTo>
                  <a:pt x="-714" y="42394"/>
                  <a:pt x="-714" y="46926"/>
                  <a:pt x="2076" y="49716"/>
                </a:cubicBezTo>
                <a:cubicBezTo>
                  <a:pt x="4867" y="52507"/>
                  <a:pt x="9398" y="52507"/>
                  <a:pt x="12189" y="49716"/>
                </a:cubicBezTo>
                <a:lnTo>
                  <a:pt x="35719" y="26186"/>
                </a:lnTo>
                <a:lnTo>
                  <a:pt x="35719" y="108942"/>
                </a:lnTo>
                <a:cubicBezTo>
                  <a:pt x="35719" y="112894"/>
                  <a:pt x="38911" y="116086"/>
                  <a:pt x="42863" y="116086"/>
                </a:cubicBezTo>
                <a:cubicBezTo>
                  <a:pt x="46814" y="116086"/>
                  <a:pt x="50006" y="112894"/>
                  <a:pt x="50006" y="108942"/>
                </a:cubicBezTo>
                <a:lnTo>
                  <a:pt x="50006" y="26186"/>
                </a:lnTo>
                <a:lnTo>
                  <a:pt x="73536" y="49716"/>
                </a:lnTo>
                <a:cubicBezTo>
                  <a:pt x="76327" y="52507"/>
                  <a:pt x="80858" y="52507"/>
                  <a:pt x="83649" y="49716"/>
                </a:cubicBezTo>
                <a:cubicBezTo>
                  <a:pt x="86439" y="46926"/>
                  <a:pt x="86439" y="42394"/>
                  <a:pt x="83649" y="39603"/>
                </a:cubicBezTo>
                <a:lnTo>
                  <a:pt x="47930" y="3884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35" name="Text 32"/>
          <p:cNvSpPr/>
          <p:nvPr/>
        </p:nvSpPr>
        <p:spPr>
          <a:xfrm>
            <a:off x="6749415" y="2793922"/>
            <a:ext cx="15144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Pumps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 Na⁺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ions OUT of cell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6558915" y="3003235"/>
            <a:ext cx="85725" cy="114300"/>
          </a:xfrm>
          <a:custGeom>
            <a:avLst/>
            <a:gdLst/>
            <a:ahLst/>
            <a:cxnLst/>
            <a:rect l="l" t="t" r="r" b="b"/>
            <a:pathLst>
              <a:path w="85725" h="114300">
                <a:moveTo>
                  <a:pt x="37817" y="112202"/>
                </a:moveTo>
                <a:cubicBezTo>
                  <a:pt x="40608" y="114992"/>
                  <a:pt x="45140" y="114992"/>
                  <a:pt x="47930" y="112202"/>
                </a:cubicBezTo>
                <a:lnTo>
                  <a:pt x="83649" y="76483"/>
                </a:lnTo>
                <a:cubicBezTo>
                  <a:pt x="86439" y="73692"/>
                  <a:pt x="86439" y="69160"/>
                  <a:pt x="83649" y="66370"/>
                </a:cubicBezTo>
                <a:cubicBezTo>
                  <a:pt x="80858" y="63579"/>
                  <a:pt x="76327" y="63579"/>
                  <a:pt x="73536" y="66370"/>
                </a:cubicBezTo>
                <a:lnTo>
                  <a:pt x="50006" y="89900"/>
                </a:lnTo>
                <a:lnTo>
                  <a:pt x="50006" y="7144"/>
                </a:lnTo>
                <a:cubicBezTo>
                  <a:pt x="50006" y="3192"/>
                  <a:pt x="46814" y="0"/>
                  <a:pt x="42863" y="0"/>
                </a:cubicBezTo>
                <a:cubicBezTo>
                  <a:pt x="38911" y="0"/>
                  <a:pt x="35719" y="3192"/>
                  <a:pt x="35719" y="7144"/>
                </a:cubicBezTo>
                <a:lnTo>
                  <a:pt x="35719" y="89900"/>
                </a:lnTo>
                <a:lnTo>
                  <a:pt x="12189" y="66370"/>
                </a:lnTo>
                <a:cubicBezTo>
                  <a:pt x="9398" y="63579"/>
                  <a:pt x="4867" y="63579"/>
                  <a:pt x="2076" y="66370"/>
                </a:cubicBezTo>
                <a:cubicBezTo>
                  <a:pt x="-714" y="69160"/>
                  <a:pt x="-714" y="73692"/>
                  <a:pt x="2076" y="76483"/>
                </a:cubicBezTo>
                <a:lnTo>
                  <a:pt x="37795" y="112202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37" name="Text 34"/>
          <p:cNvSpPr/>
          <p:nvPr/>
        </p:nvSpPr>
        <p:spPr>
          <a:xfrm>
            <a:off x="6749415" y="2984302"/>
            <a:ext cx="13430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Pumps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 K⁺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ions INTO cell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6377940" y="3254695"/>
            <a:ext cx="5267325" cy="7620"/>
          </a:xfrm>
          <a:custGeom>
            <a:avLst/>
            <a:gdLst/>
            <a:ahLst/>
            <a:cxnLst/>
            <a:rect l="l" t="t" r="r" b="b"/>
            <a:pathLst>
              <a:path w="5267325" h="7620">
                <a:moveTo>
                  <a:pt x="0" y="0"/>
                </a:moveTo>
                <a:lnTo>
                  <a:pt x="5267325" y="0"/>
                </a:lnTo>
                <a:lnTo>
                  <a:pt x="52673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9" name="Text 36"/>
          <p:cNvSpPr/>
          <p:nvPr/>
        </p:nvSpPr>
        <p:spPr>
          <a:xfrm>
            <a:off x="6377940" y="3372803"/>
            <a:ext cx="533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Biological Importance: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6377940" y="3639503"/>
            <a:ext cx="53244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Maintains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ionic gradients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essential for nerve impulses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6377940" y="3829883"/>
            <a:ext cx="53244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Enables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muscle contraction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and relaxation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6377940" y="4020266"/>
            <a:ext cx="53244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Regulates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volume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and osmotic balance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6214110" y="4496396"/>
            <a:ext cx="5589270" cy="1169670"/>
          </a:xfrm>
          <a:custGeom>
            <a:avLst/>
            <a:gdLst/>
            <a:ahLst/>
            <a:cxnLst/>
            <a:rect l="l" t="t" r="r" b="b"/>
            <a:pathLst>
              <a:path w="5589270" h="1169670">
                <a:moveTo>
                  <a:pt x="0" y="0"/>
                </a:moveTo>
                <a:lnTo>
                  <a:pt x="5589270" y="0"/>
                </a:lnTo>
                <a:lnTo>
                  <a:pt x="5589270" y="1169670"/>
                </a:lnTo>
                <a:lnTo>
                  <a:pt x="0" y="11696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6332220" y="4652604"/>
            <a:ext cx="5353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Transport Comparison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6374130" y="4999314"/>
            <a:ext cx="2579370" cy="502920"/>
          </a:xfrm>
          <a:custGeom>
            <a:avLst/>
            <a:gdLst/>
            <a:ahLst/>
            <a:cxnLst/>
            <a:rect l="l" t="t" r="r" b="b"/>
            <a:pathLst>
              <a:path w="2579370" h="502920">
                <a:moveTo>
                  <a:pt x="0" y="0"/>
                </a:moveTo>
                <a:lnTo>
                  <a:pt x="2579370" y="0"/>
                </a:lnTo>
                <a:lnTo>
                  <a:pt x="2579370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6420803" y="5079327"/>
            <a:ext cx="2486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Passive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6425565" y="5269827"/>
            <a:ext cx="2476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ATP • Down gradient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9071610" y="4999314"/>
            <a:ext cx="2579370" cy="502920"/>
          </a:xfrm>
          <a:custGeom>
            <a:avLst/>
            <a:gdLst/>
            <a:ahLst/>
            <a:cxnLst/>
            <a:rect l="l" t="t" r="r" b="b"/>
            <a:pathLst>
              <a:path w="2579370" h="502920">
                <a:moveTo>
                  <a:pt x="0" y="0"/>
                </a:moveTo>
                <a:lnTo>
                  <a:pt x="2579370" y="0"/>
                </a:lnTo>
                <a:lnTo>
                  <a:pt x="2579370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2D5A3D"/>
            </a:solidFill>
            <a:prstDash val="solid"/>
          </a:ln>
        </p:spPr>
      </p:sp>
      <p:sp>
        <p:nvSpPr>
          <p:cNvPr id="49" name="Text 46"/>
          <p:cNvSpPr/>
          <p:nvPr/>
        </p:nvSpPr>
        <p:spPr>
          <a:xfrm>
            <a:off x="9118282" y="5079327"/>
            <a:ext cx="2486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Active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9123045" y="5269827"/>
            <a:ext cx="2476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Requires ATP • Against gradient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0510163d5c17ebf1b1183e566834d14d214a1b48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48" r="48" t="0" b="0"/>
          <a:stretch/>
        </p:blipFill>
        <p:spPr>
          <a:xfrm rot="1199999">
            <a:off x="9718660" y="5104150"/>
            <a:ext cx="2650435" cy="1855304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31304" y="397464"/>
            <a:ext cx="331304" cy="331304"/>
          </a:xfrm>
          <a:custGeom>
            <a:avLst/>
            <a:gdLst/>
            <a:ahLst/>
            <a:cxnLst/>
            <a:rect l="l" t="t" r="r" b="b"/>
            <a:pathLst>
              <a:path w="331304" h="331304">
                <a:moveTo>
                  <a:pt x="0" y="0"/>
                </a:moveTo>
                <a:lnTo>
                  <a:pt x="331304" y="0"/>
                </a:lnTo>
                <a:lnTo>
                  <a:pt x="331304" y="331304"/>
                </a:lnTo>
                <a:lnTo>
                  <a:pt x="0" y="331304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19514" y="447160"/>
            <a:ext cx="231913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62000" y="331304"/>
            <a:ext cx="4745935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3" spc="78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Real-World Impact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62000" y="463725"/>
            <a:ext cx="4845326" cy="331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Significance &amp; Modern Applications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31304" y="894417"/>
            <a:ext cx="11529391" cy="8283"/>
          </a:xfrm>
          <a:custGeom>
            <a:avLst/>
            <a:gdLst/>
            <a:ahLst/>
            <a:cxnLst/>
            <a:rect l="l" t="t" r="r" b="b"/>
            <a:pathLst>
              <a:path w="11529391" h="8283">
                <a:moveTo>
                  <a:pt x="0" y="0"/>
                </a:moveTo>
                <a:lnTo>
                  <a:pt x="11529391" y="0"/>
                </a:lnTo>
                <a:lnTo>
                  <a:pt x="11529391" y="8283"/>
                </a:lnTo>
                <a:lnTo>
                  <a:pt x="0" y="8283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47870" y="1068351"/>
            <a:ext cx="33130" cy="679174"/>
          </a:xfrm>
          <a:custGeom>
            <a:avLst/>
            <a:gdLst/>
            <a:ahLst/>
            <a:cxnLst/>
            <a:rect l="l" t="t" r="r" b="b"/>
            <a:pathLst>
              <a:path w="33130" h="679174">
                <a:moveTo>
                  <a:pt x="0" y="0"/>
                </a:moveTo>
                <a:lnTo>
                  <a:pt x="33130" y="0"/>
                </a:lnTo>
                <a:lnTo>
                  <a:pt x="33130" y="679174"/>
                </a:lnTo>
                <a:lnTo>
                  <a:pt x="0" y="679174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9" name="Text 6"/>
          <p:cNvSpPr/>
          <p:nvPr/>
        </p:nvSpPr>
        <p:spPr>
          <a:xfrm>
            <a:off x="496957" y="1068351"/>
            <a:ext cx="5582478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4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Fundamental Understanding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96957" y="1366525"/>
            <a:ext cx="555763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biology knowledge is essential for comprehending how organisms </a:t>
            </a:r>
            <a:pPr>
              <a:lnSpc>
                <a:spcPct val="140000"/>
              </a:lnSpc>
            </a:pPr>
            <a:r>
              <a:rPr lang="en-US" sz="913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develop, maintain homeostasis, respond to environmental changes, and reproduce </a:t>
            </a:r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34617" y="1879219"/>
            <a:ext cx="5655365" cy="1596887"/>
          </a:xfrm>
          <a:custGeom>
            <a:avLst/>
            <a:gdLst/>
            <a:ahLst/>
            <a:cxnLst/>
            <a:rect l="l" t="t" r="r" b="b"/>
            <a:pathLst>
              <a:path w="5655365" h="1596887">
                <a:moveTo>
                  <a:pt x="0" y="0"/>
                </a:moveTo>
                <a:lnTo>
                  <a:pt x="5655365" y="0"/>
                </a:lnTo>
                <a:lnTo>
                  <a:pt x="5655365" y="1596887"/>
                </a:lnTo>
                <a:lnTo>
                  <a:pt x="0" y="15968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95300" y="2048190"/>
            <a:ext cx="115957" cy="132522"/>
          </a:xfrm>
          <a:custGeom>
            <a:avLst/>
            <a:gdLst/>
            <a:ahLst/>
            <a:cxnLst/>
            <a:rect l="l" t="t" r="r" b="b"/>
            <a:pathLst>
              <a:path w="115957" h="132522">
                <a:moveTo>
                  <a:pt x="74543" y="0"/>
                </a:moveTo>
                <a:lnTo>
                  <a:pt x="33130" y="0"/>
                </a:lnTo>
                <a:cubicBezTo>
                  <a:pt x="28549" y="0"/>
                  <a:pt x="24848" y="3701"/>
                  <a:pt x="24848" y="8283"/>
                </a:cubicBezTo>
                <a:cubicBezTo>
                  <a:pt x="24848" y="12864"/>
                  <a:pt x="28549" y="16565"/>
                  <a:pt x="33130" y="16565"/>
                </a:cubicBezTo>
                <a:lnTo>
                  <a:pt x="33130" y="55778"/>
                </a:lnTo>
                <a:lnTo>
                  <a:pt x="1941" y="110340"/>
                </a:lnTo>
                <a:cubicBezTo>
                  <a:pt x="673" y="112592"/>
                  <a:pt x="0" y="115102"/>
                  <a:pt x="0" y="117691"/>
                </a:cubicBezTo>
                <a:cubicBezTo>
                  <a:pt x="0" y="125896"/>
                  <a:pt x="6626" y="132522"/>
                  <a:pt x="14831" y="132522"/>
                </a:cubicBezTo>
                <a:lnTo>
                  <a:pt x="101125" y="132522"/>
                </a:lnTo>
                <a:cubicBezTo>
                  <a:pt x="109305" y="132522"/>
                  <a:pt x="115957" y="125896"/>
                  <a:pt x="115957" y="117691"/>
                </a:cubicBezTo>
                <a:cubicBezTo>
                  <a:pt x="115957" y="115102"/>
                  <a:pt x="115284" y="112566"/>
                  <a:pt x="114015" y="110340"/>
                </a:cubicBezTo>
                <a:lnTo>
                  <a:pt x="82826" y="55778"/>
                </a:lnTo>
                <a:lnTo>
                  <a:pt x="82826" y="16565"/>
                </a:lnTo>
                <a:cubicBezTo>
                  <a:pt x="87407" y="16565"/>
                  <a:pt x="91109" y="12864"/>
                  <a:pt x="91109" y="8283"/>
                </a:cubicBezTo>
                <a:cubicBezTo>
                  <a:pt x="91109" y="3701"/>
                  <a:pt x="87407" y="0"/>
                  <a:pt x="82826" y="0"/>
                </a:cubicBezTo>
                <a:lnTo>
                  <a:pt x="74543" y="0"/>
                </a:lnTo>
                <a:close/>
                <a:moveTo>
                  <a:pt x="49696" y="55778"/>
                </a:moveTo>
                <a:lnTo>
                  <a:pt x="49696" y="16565"/>
                </a:lnTo>
                <a:lnTo>
                  <a:pt x="66261" y="16565"/>
                </a:lnTo>
                <a:lnTo>
                  <a:pt x="66261" y="55778"/>
                </a:lnTo>
                <a:cubicBezTo>
                  <a:pt x="66261" y="58651"/>
                  <a:pt x="67011" y="61498"/>
                  <a:pt x="68435" y="64009"/>
                </a:cubicBezTo>
                <a:lnTo>
                  <a:pt x="79202" y="82826"/>
                </a:lnTo>
                <a:lnTo>
                  <a:pt x="36754" y="82826"/>
                </a:lnTo>
                <a:lnTo>
                  <a:pt x="47521" y="64009"/>
                </a:lnTo>
                <a:cubicBezTo>
                  <a:pt x="48945" y="61498"/>
                  <a:pt x="49696" y="58677"/>
                  <a:pt x="49696" y="55778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3" name="Text 10"/>
          <p:cNvSpPr/>
          <p:nvPr/>
        </p:nvSpPr>
        <p:spPr>
          <a:xfrm>
            <a:off x="636104" y="2015060"/>
            <a:ext cx="5284304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Applications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87017" y="2346364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66261" y="27928"/>
                </a:moveTo>
                <a:lnTo>
                  <a:pt x="62378" y="22544"/>
                </a:lnTo>
                <a:cubicBezTo>
                  <a:pt x="55908" y="13589"/>
                  <a:pt x="45528" y="8283"/>
                  <a:pt x="34450" y="8283"/>
                </a:cubicBezTo>
                <a:cubicBezTo>
                  <a:pt x="15426" y="8283"/>
                  <a:pt x="0" y="23709"/>
                  <a:pt x="0" y="42733"/>
                </a:cubicBezTo>
                <a:lnTo>
                  <a:pt x="0" y="43406"/>
                </a:lnTo>
                <a:cubicBezTo>
                  <a:pt x="0" y="49514"/>
                  <a:pt x="1605" y="55830"/>
                  <a:pt x="4297" y="62120"/>
                </a:cubicBezTo>
                <a:lnTo>
                  <a:pt x="31733" y="62120"/>
                </a:lnTo>
                <a:cubicBezTo>
                  <a:pt x="32561" y="62120"/>
                  <a:pt x="33312" y="61628"/>
                  <a:pt x="33648" y="60851"/>
                </a:cubicBezTo>
                <a:lnTo>
                  <a:pt x="41879" y="41102"/>
                </a:lnTo>
                <a:cubicBezTo>
                  <a:pt x="42837" y="38825"/>
                  <a:pt x="45063" y="37324"/>
                  <a:pt x="47521" y="37272"/>
                </a:cubicBezTo>
                <a:cubicBezTo>
                  <a:pt x="49980" y="37220"/>
                  <a:pt x="52258" y="38669"/>
                  <a:pt x="53268" y="40921"/>
                </a:cubicBezTo>
                <a:lnTo>
                  <a:pt x="66546" y="70402"/>
                </a:lnTo>
                <a:lnTo>
                  <a:pt x="77261" y="48971"/>
                </a:lnTo>
                <a:cubicBezTo>
                  <a:pt x="78322" y="46874"/>
                  <a:pt x="80471" y="45528"/>
                  <a:pt x="82826" y="45528"/>
                </a:cubicBezTo>
                <a:cubicBezTo>
                  <a:pt x="85181" y="45528"/>
                  <a:pt x="87330" y="46849"/>
                  <a:pt x="88391" y="48971"/>
                </a:cubicBezTo>
                <a:lnTo>
                  <a:pt x="94396" y="60955"/>
                </a:lnTo>
                <a:cubicBezTo>
                  <a:pt x="94758" y="61654"/>
                  <a:pt x="95457" y="62094"/>
                  <a:pt x="96259" y="62094"/>
                </a:cubicBezTo>
                <a:lnTo>
                  <a:pt x="128251" y="62094"/>
                </a:lnTo>
                <a:cubicBezTo>
                  <a:pt x="130969" y="55804"/>
                  <a:pt x="132548" y="49489"/>
                  <a:pt x="132548" y="43380"/>
                </a:cubicBezTo>
                <a:lnTo>
                  <a:pt x="132548" y="42707"/>
                </a:lnTo>
                <a:cubicBezTo>
                  <a:pt x="132522" y="23709"/>
                  <a:pt x="117095" y="8283"/>
                  <a:pt x="98071" y="8283"/>
                </a:cubicBezTo>
                <a:cubicBezTo>
                  <a:pt x="87019" y="8283"/>
                  <a:pt x="76614" y="13589"/>
                  <a:pt x="70143" y="22544"/>
                </a:cubicBezTo>
                <a:lnTo>
                  <a:pt x="66261" y="27902"/>
                </a:lnTo>
                <a:close/>
                <a:moveTo>
                  <a:pt x="121547" y="74543"/>
                </a:moveTo>
                <a:lnTo>
                  <a:pt x="96234" y="74543"/>
                </a:lnTo>
                <a:cubicBezTo>
                  <a:pt x="90746" y="74543"/>
                  <a:pt x="85725" y="71438"/>
                  <a:pt x="83266" y="66520"/>
                </a:cubicBezTo>
                <a:lnTo>
                  <a:pt x="82826" y="65640"/>
                </a:lnTo>
                <a:lnTo>
                  <a:pt x="71826" y="87666"/>
                </a:lnTo>
                <a:cubicBezTo>
                  <a:pt x="70765" y="89815"/>
                  <a:pt x="68539" y="91160"/>
                  <a:pt x="66131" y="91109"/>
                </a:cubicBezTo>
                <a:cubicBezTo>
                  <a:pt x="63724" y="91057"/>
                  <a:pt x="61576" y="89633"/>
                  <a:pt x="60592" y="87459"/>
                </a:cubicBezTo>
                <a:lnTo>
                  <a:pt x="47832" y="59117"/>
                </a:lnTo>
                <a:lnTo>
                  <a:pt x="45114" y="65640"/>
                </a:lnTo>
                <a:cubicBezTo>
                  <a:pt x="42863" y="71049"/>
                  <a:pt x="37582" y="74569"/>
                  <a:pt x="31733" y="74569"/>
                </a:cubicBezTo>
                <a:lnTo>
                  <a:pt x="10974" y="74569"/>
                </a:lnTo>
                <a:cubicBezTo>
                  <a:pt x="23191" y="93671"/>
                  <a:pt x="42811" y="111246"/>
                  <a:pt x="55079" y="120615"/>
                </a:cubicBezTo>
                <a:cubicBezTo>
                  <a:pt x="58289" y="123049"/>
                  <a:pt x="62223" y="124265"/>
                  <a:pt x="66235" y="124265"/>
                </a:cubicBezTo>
                <a:cubicBezTo>
                  <a:pt x="70247" y="124265"/>
                  <a:pt x="74207" y="123074"/>
                  <a:pt x="77391" y="120615"/>
                </a:cubicBezTo>
                <a:cubicBezTo>
                  <a:pt x="89711" y="111220"/>
                  <a:pt x="109330" y="93645"/>
                  <a:pt x="121547" y="74543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5" name="Text 12"/>
          <p:cNvSpPr/>
          <p:nvPr/>
        </p:nvSpPr>
        <p:spPr>
          <a:xfrm>
            <a:off x="735496" y="2313234"/>
            <a:ext cx="2302565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Medical Treatments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35496" y="2478886"/>
            <a:ext cx="2294283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3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Understanding disease mechanisms at cellular level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03583" y="2710694"/>
            <a:ext cx="99391" cy="132522"/>
          </a:xfrm>
          <a:custGeom>
            <a:avLst/>
            <a:gdLst/>
            <a:ahLst/>
            <a:cxnLst/>
            <a:rect l="l" t="t" r="r" b="b"/>
            <a:pathLst>
              <a:path w="99391" h="132522">
                <a:moveTo>
                  <a:pt x="91109" y="0"/>
                </a:moveTo>
                <a:cubicBezTo>
                  <a:pt x="95690" y="0"/>
                  <a:pt x="99391" y="3701"/>
                  <a:pt x="99391" y="8283"/>
                </a:cubicBezTo>
                <a:cubicBezTo>
                  <a:pt x="99391" y="23243"/>
                  <a:pt x="93076" y="35408"/>
                  <a:pt x="84534" y="45684"/>
                </a:cubicBezTo>
                <a:cubicBezTo>
                  <a:pt x="78297" y="53164"/>
                  <a:pt x="70609" y="59945"/>
                  <a:pt x="62896" y="66261"/>
                </a:cubicBezTo>
                <a:cubicBezTo>
                  <a:pt x="70609" y="72602"/>
                  <a:pt x="78297" y="79358"/>
                  <a:pt x="84534" y="86838"/>
                </a:cubicBezTo>
                <a:cubicBezTo>
                  <a:pt x="93076" y="97088"/>
                  <a:pt x="99391" y="109279"/>
                  <a:pt x="99391" y="124239"/>
                </a:cubicBezTo>
                <a:cubicBezTo>
                  <a:pt x="99391" y="128820"/>
                  <a:pt x="95690" y="132522"/>
                  <a:pt x="91109" y="132522"/>
                </a:cubicBezTo>
                <a:cubicBezTo>
                  <a:pt x="86527" y="132522"/>
                  <a:pt x="82826" y="128820"/>
                  <a:pt x="82826" y="124239"/>
                </a:cubicBezTo>
                <a:lnTo>
                  <a:pt x="16565" y="124239"/>
                </a:lnTo>
                <a:cubicBezTo>
                  <a:pt x="16565" y="128820"/>
                  <a:pt x="12864" y="132522"/>
                  <a:pt x="8283" y="132522"/>
                </a:cubicBezTo>
                <a:cubicBezTo>
                  <a:pt x="3701" y="132522"/>
                  <a:pt x="0" y="128820"/>
                  <a:pt x="0" y="124239"/>
                </a:cubicBezTo>
                <a:cubicBezTo>
                  <a:pt x="0" y="109279"/>
                  <a:pt x="6315" y="97114"/>
                  <a:pt x="14857" y="86838"/>
                </a:cubicBezTo>
                <a:cubicBezTo>
                  <a:pt x="21095" y="79358"/>
                  <a:pt x="28782" y="72602"/>
                  <a:pt x="36495" y="66261"/>
                </a:cubicBezTo>
                <a:cubicBezTo>
                  <a:pt x="28782" y="59919"/>
                  <a:pt x="21095" y="53164"/>
                  <a:pt x="14857" y="45684"/>
                </a:cubicBezTo>
                <a:cubicBezTo>
                  <a:pt x="6315" y="35408"/>
                  <a:pt x="0" y="23243"/>
                  <a:pt x="0" y="8283"/>
                </a:cubicBezTo>
                <a:cubicBezTo>
                  <a:pt x="0" y="3701"/>
                  <a:pt x="3701" y="0"/>
                  <a:pt x="8283" y="0"/>
                </a:cubicBezTo>
                <a:cubicBezTo>
                  <a:pt x="12864" y="0"/>
                  <a:pt x="16565" y="3701"/>
                  <a:pt x="16565" y="8283"/>
                </a:cubicBezTo>
                <a:lnTo>
                  <a:pt x="82826" y="8283"/>
                </a:lnTo>
                <a:cubicBezTo>
                  <a:pt x="82826" y="3701"/>
                  <a:pt x="86527" y="0"/>
                  <a:pt x="91109" y="0"/>
                </a:cubicBezTo>
                <a:close/>
                <a:moveTo>
                  <a:pt x="73379" y="99391"/>
                </a:moveTo>
                <a:lnTo>
                  <a:pt x="26038" y="99391"/>
                </a:lnTo>
                <a:cubicBezTo>
                  <a:pt x="23916" y="102109"/>
                  <a:pt x="22130" y="104853"/>
                  <a:pt x="20707" y="107674"/>
                </a:cubicBezTo>
                <a:lnTo>
                  <a:pt x="78737" y="107674"/>
                </a:lnTo>
                <a:cubicBezTo>
                  <a:pt x="77287" y="104853"/>
                  <a:pt x="75501" y="102109"/>
                  <a:pt x="73405" y="99391"/>
                </a:cubicBezTo>
                <a:close/>
                <a:moveTo>
                  <a:pt x="61602" y="86967"/>
                </a:moveTo>
                <a:cubicBezTo>
                  <a:pt x="57901" y="83603"/>
                  <a:pt x="53889" y="80290"/>
                  <a:pt x="49696" y="76873"/>
                </a:cubicBezTo>
                <a:cubicBezTo>
                  <a:pt x="45503" y="80264"/>
                  <a:pt x="41491" y="83603"/>
                  <a:pt x="37789" y="86967"/>
                </a:cubicBezTo>
                <a:lnTo>
                  <a:pt x="61602" y="86967"/>
                </a:lnTo>
                <a:close/>
                <a:moveTo>
                  <a:pt x="26013" y="33130"/>
                </a:moveTo>
                <a:lnTo>
                  <a:pt x="73353" y="33130"/>
                </a:lnTo>
                <a:cubicBezTo>
                  <a:pt x="75475" y="30413"/>
                  <a:pt x="77261" y="27669"/>
                  <a:pt x="78685" y="24848"/>
                </a:cubicBezTo>
                <a:lnTo>
                  <a:pt x="20681" y="24848"/>
                </a:lnTo>
                <a:cubicBezTo>
                  <a:pt x="22130" y="27669"/>
                  <a:pt x="23916" y="30413"/>
                  <a:pt x="26013" y="33130"/>
                </a:cubicBezTo>
                <a:close/>
                <a:moveTo>
                  <a:pt x="37789" y="45554"/>
                </a:moveTo>
                <a:cubicBezTo>
                  <a:pt x="41491" y="48919"/>
                  <a:pt x="45503" y="52232"/>
                  <a:pt x="49696" y="55649"/>
                </a:cubicBezTo>
                <a:cubicBezTo>
                  <a:pt x="53889" y="52258"/>
                  <a:pt x="57901" y="48919"/>
                  <a:pt x="61602" y="45554"/>
                </a:cubicBezTo>
                <a:lnTo>
                  <a:pt x="37789" y="45554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8" name="Text 15"/>
          <p:cNvSpPr/>
          <p:nvPr/>
        </p:nvSpPr>
        <p:spPr>
          <a:xfrm>
            <a:off x="735496" y="2677564"/>
            <a:ext cx="1731065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Genetic Disease Research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35496" y="2843216"/>
            <a:ext cx="1722783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3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Identifying cellular dysfunction causes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487017" y="3075024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88676" y="2433"/>
                </a:moveTo>
                <a:cubicBezTo>
                  <a:pt x="85440" y="-802"/>
                  <a:pt x="80186" y="-802"/>
                  <a:pt x="76951" y="2433"/>
                </a:cubicBezTo>
                <a:cubicBezTo>
                  <a:pt x="73715" y="5668"/>
                  <a:pt x="73715" y="10923"/>
                  <a:pt x="76951" y="14158"/>
                </a:cubicBezTo>
                <a:lnTo>
                  <a:pt x="79384" y="16565"/>
                </a:lnTo>
                <a:lnTo>
                  <a:pt x="7273" y="88676"/>
                </a:lnTo>
                <a:cubicBezTo>
                  <a:pt x="2614" y="93335"/>
                  <a:pt x="0" y="99650"/>
                  <a:pt x="0" y="106250"/>
                </a:cubicBezTo>
                <a:lnTo>
                  <a:pt x="0" y="107674"/>
                </a:lnTo>
                <a:cubicBezTo>
                  <a:pt x="0" y="121392"/>
                  <a:pt x="11130" y="132522"/>
                  <a:pt x="24848" y="132522"/>
                </a:cubicBezTo>
                <a:lnTo>
                  <a:pt x="26271" y="132522"/>
                </a:lnTo>
                <a:cubicBezTo>
                  <a:pt x="32872" y="132522"/>
                  <a:pt x="39187" y="129908"/>
                  <a:pt x="43846" y="125249"/>
                </a:cubicBezTo>
                <a:lnTo>
                  <a:pt x="115957" y="53138"/>
                </a:lnTo>
                <a:lnTo>
                  <a:pt x="118390" y="55571"/>
                </a:lnTo>
                <a:cubicBezTo>
                  <a:pt x="121625" y="58807"/>
                  <a:pt x="126879" y="58807"/>
                  <a:pt x="130115" y="55571"/>
                </a:cubicBezTo>
                <a:cubicBezTo>
                  <a:pt x="133350" y="52336"/>
                  <a:pt x="133350" y="47081"/>
                  <a:pt x="130115" y="43846"/>
                </a:cubicBezTo>
                <a:lnTo>
                  <a:pt x="88702" y="2433"/>
                </a:lnTo>
                <a:close/>
                <a:moveTo>
                  <a:pt x="53138" y="66261"/>
                </a:moveTo>
                <a:lnTo>
                  <a:pt x="91109" y="28290"/>
                </a:lnTo>
                <a:lnTo>
                  <a:pt x="104231" y="41413"/>
                </a:lnTo>
                <a:lnTo>
                  <a:pt x="79384" y="66261"/>
                </a:lnTo>
                <a:lnTo>
                  <a:pt x="53112" y="66261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21" name="Text 18"/>
          <p:cNvSpPr/>
          <p:nvPr/>
        </p:nvSpPr>
        <p:spPr>
          <a:xfrm>
            <a:off x="735496" y="3041893"/>
            <a:ext cx="189671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Biotechnology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35496" y="3207545"/>
            <a:ext cx="1888435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3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Industrial and pharmaceutical applications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334617" y="3614943"/>
            <a:ext cx="5655365" cy="843170"/>
          </a:xfrm>
          <a:custGeom>
            <a:avLst/>
            <a:gdLst/>
            <a:ahLst/>
            <a:cxnLst/>
            <a:rect l="l" t="t" r="r" b="b"/>
            <a:pathLst>
              <a:path w="5655365" h="843170">
                <a:moveTo>
                  <a:pt x="0" y="0"/>
                </a:moveTo>
                <a:lnTo>
                  <a:pt x="5655365" y="0"/>
                </a:lnTo>
                <a:lnTo>
                  <a:pt x="5655365" y="843170"/>
                </a:lnTo>
                <a:lnTo>
                  <a:pt x="0" y="843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484947" y="3750784"/>
            <a:ext cx="144946" cy="165652"/>
          </a:xfrm>
          <a:custGeom>
            <a:avLst/>
            <a:gdLst/>
            <a:ahLst/>
            <a:cxnLst/>
            <a:rect l="l" t="t" r="r" b="b"/>
            <a:pathLst>
              <a:path w="144946" h="165652">
                <a:moveTo>
                  <a:pt x="0" y="69885"/>
                </a:moveTo>
                <a:cubicBezTo>
                  <a:pt x="0" y="48434"/>
                  <a:pt x="17374" y="31060"/>
                  <a:pt x="38825" y="31060"/>
                </a:cubicBezTo>
                <a:lnTo>
                  <a:pt x="41413" y="31060"/>
                </a:lnTo>
                <a:cubicBezTo>
                  <a:pt x="47140" y="31060"/>
                  <a:pt x="51766" y="35686"/>
                  <a:pt x="51766" y="41413"/>
                </a:cubicBezTo>
                <a:cubicBezTo>
                  <a:pt x="51766" y="47140"/>
                  <a:pt x="47140" y="51766"/>
                  <a:pt x="41413" y="51766"/>
                </a:cubicBezTo>
                <a:lnTo>
                  <a:pt x="38825" y="51766"/>
                </a:lnTo>
                <a:cubicBezTo>
                  <a:pt x="28827" y="51766"/>
                  <a:pt x="20707" y="59887"/>
                  <a:pt x="20707" y="69885"/>
                </a:cubicBezTo>
                <a:lnTo>
                  <a:pt x="20707" y="72473"/>
                </a:lnTo>
                <a:lnTo>
                  <a:pt x="41413" y="72473"/>
                </a:lnTo>
                <a:cubicBezTo>
                  <a:pt x="52834" y="72473"/>
                  <a:pt x="62120" y="81758"/>
                  <a:pt x="62120" y="93179"/>
                </a:cubicBezTo>
                <a:lnTo>
                  <a:pt x="62120" y="113886"/>
                </a:lnTo>
                <a:cubicBezTo>
                  <a:pt x="62120" y="125307"/>
                  <a:pt x="52834" y="134592"/>
                  <a:pt x="41413" y="134592"/>
                </a:cubicBezTo>
                <a:lnTo>
                  <a:pt x="20707" y="134592"/>
                </a:lnTo>
                <a:cubicBezTo>
                  <a:pt x="9286" y="134592"/>
                  <a:pt x="0" y="125307"/>
                  <a:pt x="0" y="113886"/>
                </a:cubicBezTo>
                <a:lnTo>
                  <a:pt x="0" y="69885"/>
                </a:lnTo>
                <a:close/>
                <a:moveTo>
                  <a:pt x="82826" y="69885"/>
                </a:moveTo>
                <a:cubicBezTo>
                  <a:pt x="82826" y="48434"/>
                  <a:pt x="100200" y="31060"/>
                  <a:pt x="121651" y="31060"/>
                </a:cubicBezTo>
                <a:lnTo>
                  <a:pt x="124239" y="31060"/>
                </a:lnTo>
                <a:cubicBezTo>
                  <a:pt x="129966" y="31060"/>
                  <a:pt x="134592" y="35686"/>
                  <a:pt x="134592" y="41413"/>
                </a:cubicBezTo>
                <a:cubicBezTo>
                  <a:pt x="134592" y="47140"/>
                  <a:pt x="129966" y="51766"/>
                  <a:pt x="124239" y="51766"/>
                </a:cubicBezTo>
                <a:lnTo>
                  <a:pt x="121651" y="51766"/>
                </a:lnTo>
                <a:cubicBezTo>
                  <a:pt x="111653" y="51766"/>
                  <a:pt x="103533" y="59887"/>
                  <a:pt x="103533" y="69885"/>
                </a:cubicBezTo>
                <a:lnTo>
                  <a:pt x="103533" y="72473"/>
                </a:lnTo>
                <a:lnTo>
                  <a:pt x="124239" y="72473"/>
                </a:lnTo>
                <a:cubicBezTo>
                  <a:pt x="135660" y="72473"/>
                  <a:pt x="144946" y="81758"/>
                  <a:pt x="144946" y="93179"/>
                </a:cubicBezTo>
                <a:lnTo>
                  <a:pt x="144946" y="113886"/>
                </a:lnTo>
                <a:cubicBezTo>
                  <a:pt x="144946" y="125307"/>
                  <a:pt x="135660" y="134592"/>
                  <a:pt x="124239" y="134592"/>
                </a:cubicBezTo>
                <a:lnTo>
                  <a:pt x="103533" y="134592"/>
                </a:lnTo>
                <a:cubicBezTo>
                  <a:pt x="92112" y="134592"/>
                  <a:pt x="82826" y="125307"/>
                  <a:pt x="82826" y="113886"/>
                </a:cubicBezTo>
                <a:lnTo>
                  <a:pt x="82826" y="69885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2"/>
          <p:cNvSpPr/>
          <p:nvPr/>
        </p:nvSpPr>
        <p:spPr>
          <a:xfrm>
            <a:off x="744917" y="3750784"/>
            <a:ext cx="516834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"The cell is the basic unit of life, and understanding its structure and function is the foundation of all biological sciences."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695221" y="4193904"/>
            <a:ext cx="5160065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783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— Modern Biology Principle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202017" y="1074977"/>
            <a:ext cx="5653709" cy="1860274"/>
          </a:xfrm>
          <a:custGeom>
            <a:avLst/>
            <a:gdLst/>
            <a:ahLst/>
            <a:cxnLst/>
            <a:rect l="l" t="t" r="r" b="b"/>
            <a:pathLst>
              <a:path w="5653709" h="1860274">
                <a:moveTo>
                  <a:pt x="0" y="0"/>
                </a:moveTo>
                <a:lnTo>
                  <a:pt x="5653709" y="0"/>
                </a:lnTo>
                <a:lnTo>
                  <a:pt x="5653709" y="1860274"/>
                </a:lnTo>
                <a:lnTo>
                  <a:pt x="0" y="18602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2D5A3D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6357731" y="1247261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33130" y="82826"/>
                </a:moveTo>
                <a:lnTo>
                  <a:pt x="6341" y="82826"/>
                </a:lnTo>
                <a:cubicBezTo>
                  <a:pt x="-104" y="82826"/>
                  <a:pt x="-4064" y="75812"/>
                  <a:pt x="-751" y="70273"/>
                </a:cubicBezTo>
                <a:lnTo>
                  <a:pt x="12942" y="47444"/>
                </a:lnTo>
                <a:cubicBezTo>
                  <a:pt x="15193" y="43691"/>
                  <a:pt x="19231" y="41413"/>
                  <a:pt x="23605" y="41413"/>
                </a:cubicBezTo>
                <a:lnTo>
                  <a:pt x="48194" y="41413"/>
                </a:lnTo>
                <a:cubicBezTo>
                  <a:pt x="67892" y="8050"/>
                  <a:pt x="97269" y="6367"/>
                  <a:pt x="116914" y="9240"/>
                </a:cubicBezTo>
                <a:cubicBezTo>
                  <a:pt x="120227" y="9732"/>
                  <a:pt x="122816" y="12320"/>
                  <a:pt x="123281" y="15608"/>
                </a:cubicBezTo>
                <a:cubicBezTo>
                  <a:pt x="126154" y="35253"/>
                  <a:pt x="124472" y="64630"/>
                  <a:pt x="91109" y="84327"/>
                </a:cubicBezTo>
                <a:lnTo>
                  <a:pt x="91109" y="108916"/>
                </a:lnTo>
                <a:cubicBezTo>
                  <a:pt x="91109" y="113291"/>
                  <a:pt x="88831" y="117328"/>
                  <a:pt x="85078" y="119580"/>
                </a:cubicBezTo>
                <a:lnTo>
                  <a:pt x="62249" y="133272"/>
                </a:lnTo>
                <a:cubicBezTo>
                  <a:pt x="56736" y="136585"/>
                  <a:pt x="49696" y="132599"/>
                  <a:pt x="49696" y="126180"/>
                </a:cubicBezTo>
                <a:lnTo>
                  <a:pt x="49696" y="99391"/>
                </a:lnTo>
                <a:cubicBezTo>
                  <a:pt x="49696" y="90255"/>
                  <a:pt x="42267" y="82826"/>
                  <a:pt x="33130" y="82826"/>
                </a:cubicBezTo>
                <a:lnTo>
                  <a:pt x="33105" y="82826"/>
                </a:lnTo>
                <a:close/>
                <a:moveTo>
                  <a:pt x="103533" y="41413"/>
                </a:moveTo>
                <a:cubicBezTo>
                  <a:pt x="103533" y="34556"/>
                  <a:pt x="97966" y="28989"/>
                  <a:pt x="91109" y="28989"/>
                </a:cubicBezTo>
                <a:cubicBezTo>
                  <a:pt x="84252" y="28989"/>
                  <a:pt x="78685" y="34556"/>
                  <a:pt x="78685" y="41413"/>
                </a:cubicBezTo>
                <a:cubicBezTo>
                  <a:pt x="78685" y="48270"/>
                  <a:pt x="84252" y="53837"/>
                  <a:pt x="91109" y="53837"/>
                </a:cubicBezTo>
                <a:cubicBezTo>
                  <a:pt x="97966" y="53837"/>
                  <a:pt x="103533" y="48270"/>
                  <a:pt x="103533" y="41413"/>
                </a:cubicBez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29" name="Text 26"/>
          <p:cNvSpPr/>
          <p:nvPr/>
        </p:nvSpPr>
        <p:spPr>
          <a:xfrm>
            <a:off x="6506818" y="1214130"/>
            <a:ext cx="5276022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Cutting-Edge Advances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6357731" y="1512304"/>
            <a:ext cx="33130" cy="364435"/>
          </a:xfrm>
          <a:custGeom>
            <a:avLst/>
            <a:gdLst/>
            <a:ahLst/>
            <a:cxnLst/>
            <a:rect l="l" t="t" r="r" b="b"/>
            <a:pathLst>
              <a:path w="33130" h="364435">
                <a:moveTo>
                  <a:pt x="0" y="0"/>
                </a:moveTo>
                <a:lnTo>
                  <a:pt x="33130" y="0"/>
                </a:lnTo>
                <a:lnTo>
                  <a:pt x="33130" y="364435"/>
                </a:lnTo>
                <a:lnTo>
                  <a:pt x="0" y="364435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1" name="Shape 28"/>
          <p:cNvSpPr/>
          <p:nvPr/>
        </p:nvSpPr>
        <p:spPr>
          <a:xfrm>
            <a:off x="6490252" y="1537152"/>
            <a:ext cx="115957" cy="115957"/>
          </a:xfrm>
          <a:custGeom>
            <a:avLst/>
            <a:gdLst/>
            <a:ahLst/>
            <a:cxnLst/>
            <a:rect l="l" t="t" r="r" b="b"/>
            <a:pathLst>
              <a:path w="115957" h="115957">
                <a:moveTo>
                  <a:pt x="57389" y="657"/>
                </a:moveTo>
                <a:cubicBezTo>
                  <a:pt x="56438" y="226"/>
                  <a:pt x="55419" y="0"/>
                  <a:pt x="54355" y="0"/>
                </a:cubicBezTo>
                <a:cubicBezTo>
                  <a:pt x="53290" y="0"/>
                  <a:pt x="52271" y="226"/>
                  <a:pt x="51320" y="657"/>
                </a:cubicBezTo>
                <a:lnTo>
                  <a:pt x="8674" y="18752"/>
                </a:lnTo>
                <a:cubicBezTo>
                  <a:pt x="3692" y="20859"/>
                  <a:pt x="-23" y="25773"/>
                  <a:pt x="0" y="31707"/>
                </a:cubicBezTo>
                <a:cubicBezTo>
                  <a:pt x="113" y="54173"/>
                  <a:pt x="9354" y="95279"/>
                  <a:pt x="48376" y="113964"/>
                </a:cubicBezTo>
                <a:cubicBezTo>
                  <a:pt x="52158" y="115775"/>
                  <a:pt x="56551" y="115775"/>
                  <a:pt x="60334" y="113964"/>
                </a:cubicBezTo>
                <a:cubicBezTo>
                  <a:pt x="99378" y="95279"/>
                  <a:pt x="108619" y="54173"/>
                  <a:pt x="108709" y="31707"/>
                </a:cubicBezTo>
                <a:cubicBezTo>
                  <a:pt x="108732" y="25773"/>
                  <a:pt x="105018" y="20859"/>
                  <a:pt x="100035" y="18752"/>
                </a:cubicBezTo>
                <a:lnTo>
                  <a:pt x="57389" y="657"/>
                </a:lnTo>
                <a:close/>
                <a:moveTo>
                  <a:pt x="54355" y="28989"/>
                </a:moveTo>
                <a:cubicBezTo>
                  <a:pt x="57367" y="28989"/>
                  <a:pt x="59790" y="31412"/>
                  <a:pt x="59790" y="34425"/>
                </a:cubicBezTo>
                <a:cubicBezTo>
                  <a:pt x="59790" y="39611"/>
                  <a:pt x="66064" y="42215"/>
                  <a:pt x="69732" y="38546"/>
                </a:cubicBezTo>
                <a:cubicBezTo>
                  <a:pt x="71861" y="36418"/>
                  <a:pt x="75304" y="36418"/>
                  <a:pt x="77410" y="38546"/>
                </a:cubicBezTo>
                <a:cubicBezTo>
                  <a:pt x="79516" y="40675"/>
                  <a:pt x="79539" y="44118"/>
                  <a:pt x="77410" y="46224"/>
                </a:cubicBezTo>
                <a:cubicBezTo>
                  <a:pt x="73741" y="49893"/>
                  <a:pt x="76346" y="56166"/>
                  <a:pt x="81532" y="56166"/>
                </a:cubicBezTo>
                <a:cubicBezTo>
                  <a:pt x="84544" y="56166"/>
                  <a:pt x="86967" y="58590"/>
                  <a:pt x="86967" y="61602"/>
                </a:cubicBezTo>
                <a:cubicBezTo>
                  <a:pt x="86967" y="64614"/>
                  <a:pt x="84544" y="67037"/>
                  <a:pt x="81532" y="67037"/>
                </a:cubicBezTo>
                <a:cubicBezTo>
                  <a:pt x="76346" y="67037"/>
                  <a:pt x="73741" y="73311"/>
                  <a:pt x="77410" y="76980"/>
                </a:cubicBezTo>
                <a:cubicBezTo>
                  <a:pt x="79539" y="79109"/>
                  <a:pt x="79539" y="82551"/>
                  <a:pt x="77410" y="84657"/>
                </a:cubicBezTo>
                <a:cubicBezTo>
                  <a:pt x="75281" y="86764"/>
                  <a:pt x="71839" y="86786"/>
                  <a:pt x="69732" y="84657"/>
                </a:cubicBezTo>
                <a:cubicBezTo>
                  <a:pt x="66064" y="80988"/>
                  <a:pt x="59790" y="83593"/>
                  <a:pt x="59790" y="88779"/>
                </a:cubicBezTo>
                <a:cubicBezTo>
                  <a:pt x="59790" y="91791"/>
                  <a:pt x="57367" y="94215"/>
                  <a:pt x="54355" y="94215"/>
                </a:cubicBezTo>
                <a:cubicBezTo>
                  <a:pt x="51342" y="94215"/>
                  <a:pt x="48919" y="91791"/>
                  <a:pt x="48919" y="88779"/>
                </a:cubicBezTo>
                <a:cubicBezTo>
                  <a:pt x="48919" y="83593"/>
                  <a:pt x="42646" y="80988"/>
                  <a:pt x="38977" y="84657"/>
                </a:cubicBezTo>
                <a:cubicBezTo>
                  <a:pt x="36848" y="86786"/>
                  <a:pt x="33405" y="86786"/>
                  <a:pt x="31299" y="84657"/>
                </a:cubicBezTo>
                <a:cubicBezTo>
                  <a:pt x="29193" y="82528"/>
                  <a:pt x="29170" y="79086"/>
                  <a:pt x="31299" y="76980"/>
                </a:cubicBezTo>
                <a:cubicBezTo>
                  <a:pt x="34968" y="73311"/>
                  <a:pt x="32364" y="67037"/>
                  <a:pt x="27177" y="67037"/>
                </a:cubicBezTo>
                <a:cubicBezTo>
                  <a:pt x="24165" y="67037"/>
                  <a:pt x="21742" y="64614"/>
                  <a:pt x="21742" y="61602"/>
                </a:cubicBezTo>
                <a:cubicBezTo>
                  <a:pt x="21742" y="58590"/>
                  <a:pt x="24165" y="56166"/>
                  <a:pt x="27177" y="56166"/>
                </a:cubicBezTo>
                <a:cubicBezTo>
                  <a:pt x="32364" y="56166"/>
                  <a:pt x="34968" y="49893"/>
                  <a:pt x="31299" y="46224"/>
                </a:cubicBezTo>
                <a:cubicBezTo>
                  <a:pt x="29170" y="44095"/>
                  <a:pt x="29170" y="40653"/>
                  <a:pt x="31299" y="38546"/>
                </a:cubicBezTo>
                <a:cubicBezTo>
                  <a:pt x="33428" y="36440"/>
                  <a:pt x="36871" y="36418"/>
                  <a:pt x="38977" y="38546"/>
                </a:cubicBezTo>
                <a:cubicBezTo>
                  <a:pt x="42646" y="42215"/>
                  <a:pt x="48919" y="39611"/>
                  <a:pt x="48919" y="34425"/>
                </a:cubicBezTo>
                <a:cubicBezTo>
                  <a:pt x="48919" y="31412"/>
                  <a:pt x="51342" y="28989"/>
                  <a:pt x="54355" y="28989"/>
                </a:cubicBezTo>
                <a:close/>
                <a:moveTo>
                  <a:pt x="47107" y="59790"/>
                </a:moveTo>
                <a:cubicBezTo>
                  <a:pt x="50107" y="59790"/>
                  <a:pt x="52543" y="57355"/>
                  <a:pt x="52543" y="54355"/>
                </a:cubicBezTo>
                <a:cubicBezTo>
                  <a:pt x="52543" y="51355"/>
                  <a:pt x="50107" y="48919"/>
                  <a:pt x="47107" y="48919"/>
                </a:cubicBezTo>
                <a:cubicBezTo>
                  <a:pt x="44107" y="48919"/>
                  <a:pt x="41672" y="51355"/>
                  <a:pt x="41672" y="54355"/>
                </a:cubicBezTo>
                <a:cubicBezTo>
                  <a:pt x="41672" y="57355"/>
                  <a:pt x="44107" y="59790"/>
                  <a:pt x="47107" y="59790"/>
                </a:cubicBezTo>
                <a:close/>
                <a:moveTo>
                  <a:pt x="67037" y="68849"/>
                </a:moveTo>
                <a:cubicBezTo>
                  <a:pt x="67037" y="65849"/>
                  <a:pt x="64602" y="63414"/>
                  <a:pt x="61602" y="63414"/>
                </a:cubicBezTo>
                <a:cubicBezTo>
                  <a:pt x="58602" y="63414"/>
                  <a:pt x="56166" y="65849"/>
                  <a:pt x="56166" y="68849"/>
                </a:cubicBezTo>
                <a:cubicBezTo>
                  <a:pt x="56166" y="71849"/>
                  <a:pt x="58602" y="74285"/>
                  <a:pt x="61602" y="74285"/>
                </a:cubicBezTo>
                <a:cubicBezTo>
                  <a:pt x="64602" y="74285"/>
                  <a:pt x="67037" y="71849"/>
                  <a:pt x="67037" y="68849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2" name="Text 29"/>
          <p:cNvSpPr/>
          <p:nvPr/>
        </p:nvSpPr>
        <p:spPr>
          <a:xfrm>
            <a:off x="6622774" y="1512304"/>
            <a:ext cx="5151783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Immunotherapies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6473687" y="1711087"/>
            <a:ext cx="529258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78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Harnessing the immune system to target cancer cells at the molecular level—revolutionizing cancer treatment.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6357731" y="1971989"/>
            <a:ext cx="33130" cy="364435"/>
          </a:xfrm>
          <a:custGeom>
            <a:avLst/>
            <a:gdLst/>
            <a:ahLst/>
            <a:cxnLst/>
            <a:rect l="l" t="t" r="r" b="b"/>
            <a:pathLst>
              <a:path w="33130" h="364435">
                <a:moveTo>
                  <a:pt x="0" y="0"/>
                </a:moveTo>
                <a:lnTo>
                  <a:pt x="33130" y="0"/>
                </a:lnTo>
                <a:lnTo>
                  <a:pt x="33130" y="364435"/>
                </a:lnTo>
                <a:lnTo>
                  <a:pt x="0" y="364435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5" name="Shape 32"/>
          <p:cNvSpPr/>
          <p:nvPr/>
        </p:nvSpPr>
        <p:spPr>
          <a:xfrm>
            <a:off x="6490252" y="1996837"/>
            <a:ext cx="115957" cy="115957"/>
          </a:xfrm>
          <a:custGeom>
            <a:avLst/>
            <a:gdLst/>
            <a:ahLst/>
            <a:cxnLst/>
            <a:rect l="l" t="t" r="r" b="b"/>
            <a:pathLst>
              <a:path w="115957" h="115957">
                <a:moveTo>
                  <a:pt x="43484" y="57978"/>
                </a:moveTo>
                <a:lnTo>
                  <a:pt x="34538" y="66924"/>
                </a:lnTo>
                <a:cubicBezTo>
                  <a:pt x="31684" y="65814"/>
                  <a:pt x="28604" y="65226"/>
                  <a:pt x="25365" y="65226"/>
                </a:cubicBezTo>
                <a:cubicBezTo>
                  <a:pt x="11347" y="65226"/>
                  <a:pt x="0" y="76572"/>
                  <a:pt x="0" y="90591"/>
                </a:cubicBezTo>
                <a:cubicBezTo>
                  <a:pt x="0" y="104610"/>
                  <a:pt x="11347" y="115957"/>
                  <a:pt x="25365" y="115957"/>
                </a:cubicBezTo>
                <a:cubicBezTo>
                  <a:pt x="39384" y="115957"/>
                  <a:pt x="50731" y="104610"/>
                  <a:pt x="50731" y="90591"/>
                </a:cubicBezTo>
                <a:cubicBezTo>
                  <a:pt x="50731" y="87352"/>
                  <a:pt x="50119" y="84272"/>
                  <a:pt x="49032" y="81419"/>
                </a:cubicBezTo>
                <a:lnTo>
                  <a:pt x="113058" y="17393"/>
                </a:lnTo>
                <a:cubicBezTo>
                  <a:pt x="114666" y="15785"/>
                  <a:pt x="114666" y="13204"/>
                  <a:pt x="113058" y="11596"/>
                </a:cubicBezTo>
                <a:cubicBezTo>
                  <a:pt x="106648" y="5186"/>
                  <a:pt x="96276" y="5186"/>
                  <a:pt x="89866" y="11596"/>
                </a:cubicBezTo>
                <a:lnTo>
                  <a:pt x="57978" y="43484"/>
                </a:lnTo>
                <a:lnTo>
                  <a:pt x="49032" y="34538"/>
                </a:lnTo>
                <a:cubicBezTo>
                  <a:pt x="50142" y="31684"/>
                  <a:pt x="50731" y="28604"/>
                  <a:pt x="50731" y="25365"/>
                </a:cubicBezTo>
                <a:cubicBezTo>
                  <a:pt x="50731" y="11347"/>
                  <a:pt x="39384" y="0"/>
                  <a:pt x="25365" y="0"/>
                </a:cubicBezTo>
                <a:cubicBezTo>
                  <a:pt x="11347" y="0"/>
                  <a:pt x="0" y="11347"/>
                  <a:pt x="0" y="25365"/>
                </a:cubicBezTo>
                <a:cubicBezTo>
                  <a:pt x="0" y="39384"/>
                  <a:pt x="11347" y="50731"/>
                  <a:pt x="25365" y="50731"/>
                </a:cubicBezTo>
                <a:cubicBezTo>
                  <a:pt x="28604" y="50731"/>
                  <a:pt x="31684" y="50119"/>
                  <a:pt x="34538" y="49032"/>
                </a:cubicBezTo>
                <a:lnTo>
                  <a:pt x="43484" y="57978"/>
                </a:lnTo>
                <a:close/>
                <a:moveTo>
                  <a:pt x="65656" y="80150"/>
                </a:moveTo>
                <a:lnTo>
                  <a:pt x="89866" y="104361"/>
                </a:lnTo>
                <a:cubicBezTo>
                  <a:pt x="96276" y="110770"/>
                  <a:pt x="106648" y="110770"/>
                  <a:pt x="113058" y="104361"/>
                </a:cubicBezTo>
                <a:cubicBezTo>
                  <a:pt x="114666" y="102753"/>
                  <a:pt x="114666" y="100171"/>
                  <a:pt x="113058" y="98563"/>
                </a:cubicBezTo>
                <a:lnTo>
                  <a:pt x="80150" y="65656"/>
                </a:lnTo>
                <a:lnTo>
                  <a:pt x="65656" y="80150"/>
                </a:lnTo>
                <a:close/>
                <a:moveTo>
                  <a:pt x="14495" y="25365"/>
                </a:moveTo>
                <a:cubicBezTo>
                  <a:pt x="14495" y="19366"/>
                  <a:pt x="19366" y="14495"/>
                  <a:pt x="25365" y="14495"/>
                </a:cubicBezTo>
                <a:cubicBezTo>
                  <a:pt x="31365" y="14495"/>
                  <a:pt x="36236" y="19366"/>
                  <a:pt x="36236" y="25365"/>
                </a:cubicBezTo>
                <a:cubicBezTo>
                  <a:pt x="36236" y="31365"/>
                  <a:pt x="31365" y="36236"/>
                  <a:pt x="25365" y="36236"/>
                </a:cubicBezTo>
                <a:cubicBezTo>
                  <a:pt x="19366" y="36236"/>
                  <a:pt x="14495" y="31365"/>
                  <a:pt x="14495" y="25365"/>
                </a:cubicBezTo>
                <a:close/>
                <a:moveTo>
                  <a:pt x="25365" y="79720"/>
                </a:moveTo>
                <a:cubicBezTo>
                  <a:pt x="31365" y="79720"/>
                  <a:pt x="36236" y="84591"/>
                  <a:pt x="36236" y="90591"/>
                </a:cubicBezTo>
                <a:cubicBezTo>
                  <a:pt x="36236" y="96591"/>
                  <a:pt x="31365" y="101462"/>
                  <a:pt x="25365" y="101462"/>
                </a:cubicBezTo>
                <a:cubicBezTo>
                  <a:pt x="19366" y="101462"/>
                  <a:pt x="14495" y="96591"/>
                  <a:pt x="14495" y="90591"/>
                </a:cubicBezTo>
                <a:cubicBezTo>
                  <a:pt x="14495" y="84591"/>
                  <a:pt x="19366" y="79720"/>
                  <a:pt x="25365" y="79720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6" name="Text 33"/>
          <p:cNvSpPr/>
          <p:nvPr/>
        </p:nvSpPr>
        <p:spPr>
          <a:xfrm>
            <a:off x="6622774" y="1971989"/>
            <a:ext cx="5151783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CRISPR Gene Editing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473687" y="2170771"/>
            <a:ext cx="529258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78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Precise modification of DNA sequences to correct genetic defects and treat inherited diseases.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6357731" y="2431674"/>
            <a:ext cx="33130" cy="364435"/>
          </a:xfrm>
          <a:custGeom>
            <a:avLst/>
            <a:gdLst/>
            <a:ahLst/>
            <a:cxnLst/>
            <a:rect l="l" t="t" r="r" b="b"/>
            <a:pathLst>
              <a:path w="33130" h="364435">
                <a:moveTo>
                  <a:pt x="0" y="0"/>
                </a:moveTo>
                <a:lnTo>
                  <a:pt x="33130" y="0"/>
                </a:lnTo>
                <a:lnTo>
                  <a:pt x="33130" y="364435"/>
                </a:lnTo>
                <a:lnTo>
                  <a:pt x="0" y="364435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9" name="Shape 36"/>
          <p:cNvSpPr/>
          <p:nvPr/>
        </p:nvSpPr>
        <p:spPr>
          <a:xfrm>
            <a:off x="6490252" y="2456521"/>
            <a:ext cx="115957" cy="115957"/>
          </a:xfrm>
          <a:custGeom>
            <a:avLst/>
            <a:gdLst/>
            <a:ahLst/>
            <a:cxnLst/>
            <a:rect l="l" t="t" r="r" b="b"/>
            <a:pathLst>
              <a:path w="115957" h="115957">
                <a:moveTo>
                  <a:pt x="54581" y="19726"/>
                </a:moveTo>
                <a:lnTo>
                  <a:pt x="57978" y="24414"/>
                </a:lnTo>
                <a:lnTo>
                  <a:pt x="61375" y="19726"/>
                </a:lnTo>
                <a:cubicBezTo>
                  <a:pt x="67037" y="11890"/>
                  <a:pt x="76142" y="7247"/>
                  <a:pt x="85812" y="7247"/>
                </a:cubicBezTo>
                <a:cubicBezTo>
                  <a:pt x="102458" y="7247"/>
                  <a:pt x="115957" y="20745"/>
                  <a:pt x="115957" y="37391"/>
                </a:cubicBezTo>
                <a:lnTo>
                  <a:pt x="115957" y="37980"/>
                </a:lnTo>
                <a:cubicBezTo>
                  <a:pt x="115957" y="63391"/>
                  <a:pt x="84272" y="92901"/>
                  <a:pt x="67739" y="105516"/>
                </a:cubicBezTo>
                <a:cubicBezTo>
                  <a:pt x="64931" y="107645"/>
                  <a:pt x="61489" y="108709"/>
                  <a:pt x="57978" y="108709"/>
                </a:cubicBezTo>
                <a:cubicBezTo>
                  <a:pt x="54468" y="108709"/>
                  <a:pt x="51003" y="107667"/>
                  <a:pt x="48217" y="105516"/>
                </a:cubicBezTo>
                <a:cubicBezTo>
                  <a:pt x="31684" y="92901"/>
                  <a:pt x="0" y="63391"/>
                  <a:pt x="0" y="37980"/>
                </a:cubicBezTo>
                <a:lnTo>
                  <a:pt x="0" y="37391"/>
                </a:lnTo>
                <a:cubicBezTo>
                  <a:pt x="0" y="20745"/>
                  <a:pt x="13498" y="7247"/>
                  <a:pt x="30144" y="7247"/>
                </a:cubicBezTo>
                <a:cubicBezTo>
                  <a:pt x="39815" y="7247"/>
                  <a:pt x="48919" y="11890"/>
                  <a:pt x="54581" y="19726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0" name="Text 37"/>
          <p:cNvSpPr/>
          <p:nvPr/>
        </p:nvSpPr>
        <p:spPr>
          <a:xfrm>
            <a:off x="6622774" y="2431674"/>
            <a:ext cx="5151783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Regenerative Medicine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6473687" y="2630456"/>
            <a:ext cx="529258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78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Using stem cells to repair or replace damaged tissues and organs—offering hope for degenerative diseases.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6202017" y="3076886"/>
            <a:ext cx="5653709" cy="1512404"/>
          </a:xfrm>
          <a:custGeom>
            <a:avLst/>
            <a:gdLst/>
            <a:ahLst/>
            <a:cxnLst/>
            <a:rect l="l" t="t" r="r" b="b"/>
            <a:pathLst>
              <a:path w="5653709" h="1512404">
                <a:moveTo>
                  <a:pt x="0" y="0"/>
                </a:moveTo>
                <a:lnTo>
                  <a:pt x="5653709" y="0"/>
                </a:lnTo>
                <a:lnTo>
                  <a:pt x="5653709" y="1512404"/>
                </a:lnTo>
                <a:lnTo>
                  <a:pt x="0" y="15124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0320">
            <a:solidFill>
              <a:srgbClr val="8B7355"/>
            </a:solidFill>
            <a:prstDash val="solid"/>
          </a:ln>
        </p:spPr>
      </p:sp>
      <p:sp>
        <p:nvSpPr>
          <p:cNvPr id="43" name="Shape 40"/>
          <p:cNvSpPr/>
          <p:nvPr/>
        </p:nvSpPr>
        <p:spPr>
          <a:xfrm>
            <a:off x="8905875" y="3216038"/>
            <a:ext cx="248478" cy="248478"/>
          </a:xfrm>
          <a:custGeom>
            <a:avLst/>
            <a:gdLst/>
            <a:ahLst/>
            <a:cxnLst/>
            <a:rect l="l" t="t" r="r" b="b"/>
            <a:pathLst>
              <a:path w="248478" h="248478">
                <a:moveTo>
                  <a:pt x="85414" y="0"/>
                </a:moveTo>
                <a:cubicBezTo>
                  <a:pt x="72554" y="0"/>
                  <a:pt x="62120" y="10434"/>
                  <a:pt x="62120" y="23295"/>
                </a:cubicBezTo>
                <a:lnTo>
                  <a:pt x="62120" y="124239"/>
                </a:lnTo>
                <a:cubicBezTo>
                  <a:pt x="62120" y="137100"/>
                  <a:pt x="72554" y="147534"/>
                  <a:pt x="85414" y="147534"/>
                </a:cubicBezTo>
                <a:lnTo>
                  <a:pt x="116474" y="147534"/>
                </a:lnTo>
                <a:cubicBezTo>
                  <a:pt x="129335" y="147534"/>
                  <a:pt x="139769" y="137100"/>
                  <a:pt x="139769" y="124239"/>
                </a:cubicBezTo>
                <a:lnTo>
                  <a:pt x="139769" y="93179"/>
                </a:lnTo>
                <a:lnTo>
                  <a:pt x="155299" y="93179"/>
                </a:lnTo>
                <a:cubicBezTo>
                  <a:pt x="189610" y="93179"/>
                  <a:pt x="217418" y="120988"/>
                  <a:pt x="217418" y="155299"/>
                </a:cubicBezTo>
                <a:cubicBezTo>
                  <a:pt x="217418" y="189610"/>
                  <a:pt x="189610" y="217418"/>
                  <a:pt x="155299" y="217418"/>
                </a:cubicBezTo>
                <a:lnTo>
                  <a:pt x="15530" y="217418"/>
                </a:lnTo>
                <a:cubicBezTo>
                  <a:pt x="6940" y="217418"/>
                  <a:pt x="0" y="224358"/>
                  <a:pt x="0" y="232948"/>
                </a:cubicBezTo>
                <a:cubicBezTo>
                  <a:pt x="0" y="241538"/>
                  <a:pt x="6940" y="248478"/>
                  <a:pt x="15530" y="248478"/>
                </a:cubicBezTo>
                <a:lnTo>
                  <a:pt x="232948" y="248478"/>
                </a:lnTo>
                <a:cubicBezTo>
                  <a:pt x="241538" y="248478"/>
                  <a:pt x="248478" y="241538"/>
                  <a:pt x="248478" y="232948"/>
                </a:cubicBezTo>
                <a:cubicBezTo>
                  <a:pt x="248478" y="224358"/>
                  <a:pt x="241538" y="217418"/>
                  <a:pt x="232948" y="217418"/>
                </a:cubicBezTo>
                <a:lnTo>
                  <a:pt x="224747" y="217418"/>
                </a:lnTo>
                <a:cubicBezTo>
                  <a:pt x="239500" y="200918"/>
                  <a:pt x="248478" y="179176"/>
                  <a:pt x="248478" y="155299"/>
                </a:cubicBezTo>
                <a:cubicBezTo>
                  <a:pt x="248478" y="103856"/>
                  <a:pt x="206742" y="62120"/>
                  <a:pt x="155299" y="62120"/>
                </a:cubicBezTo>
                <a:lnTo>
                  <a:pt x="139769" y="62120"/>
                </a:lnTo>
                <a:lnTo>
                  <a:pt x="139769" y="23295"/>
                </a:lnTo>
                <a:cubicBezTo>
                  <a:pt x="139769" y="10434"/>
                  <a:pt x="129335" y="0"/>
                  <a:pt x="116474" y="0"/>
                </a:cubicBezTo>
                <a:lnTo>
                  <a:pt x="85414" y="0"/>
                </a:lnTo>
                <a:close/>
                <a:moveTo>
                  <a:pt x="58237" y="170829"/>
                </a:moveTo>
                <a:cubicBezTo>
                  <a:pt x="51782" y="170829"/>
                  <a:pt x="46590" y="176022"/>
                  <a:pt x="46590" y="182476"/>
                </a:cubicBezTo>
                <a:cubicBezTo>
                  <a:pt x="46590" y="188931"/>
                  <a:pt x="51782" y="194124"/>
                  <a:pt x="58237" y="194124"/>
                </a:cubicBezTo>
                <a:lnTo>
                  <a:pt x="143651" y="194124"/>
                </a:lnTo>
                <a:cubicBezTo>
                  <a:pt x="150106" y="194124"/>
                  <a:pt x="155299" y="188931"/>
                  <a:pt x="155299" y="182476"/>
                </a:cubicBezTo>
                <a:cubicBezTo>
                  <a:pt x="155299" y="176022"/>
                  <a:pt x="150106" y="170829"/>
                  <a:pt x="143651" y="170829"/>
                </a:cubicBezTo>
                <a:lnTo>
                  <a:pt x="58237" y="170829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4" name="Text 41"/>
          <p:cNvSpPr/>
          <p:nvPr/>
        </p:nvSpPr>
        <p:spPr>
          <a:xfrm>
            <a:off x="6308035" y="3530777"/>
            <a:ext cx="5441674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Future Horizons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6344479" y="3832264"/>
            <a:ext cx="2648778" cy="271670"/>
          </a:xfrm>
          <a:custGeom>
            <a:avLst/>
            <a:gdLst/>
            <a:ahLst/>
            <a:cxnLst/>
            <a:rect l="l" t="t" r="r" b="b"/>
            <a:pathLst>
              <a:path w="2648778" h="271670">
                <a:moveTo>
                  <a:pt x="0" y="0"/>
                </a:moveTo>
                <a:lnTo>
                  <a:pt x="2648778" y="0"/>
                </a:lnTo>
                <a:lnTo>
                  <a:pt x="2648778" y="271670"/>
                </a:lnTo>
                <a:lnTo>
                  <a:pt x="0" y="2716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6389205" y="3901837"/>
            <a:ext cx="2559326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Synthetic Biology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9064487" y="3832264"/>
            <a:ext cx="2648778" cy="271670"/>
          </a:xfrm>
          <a:custGeom>
            <a:avLst/>
            <a:gdLst/>
            <a:ahLst/>
            <a:cxnLst/>
            <a:rect l="l" t="t" r="r" b="b"/>
            <a:pathLst>
              <a:path w="2648778" h="271670">
                <a:moveTo>
                  <a:pt x="0" y="0"/>
                </a:moveTo>
                <a:lnTo>
                  <a:pt x="2648778" y="0"/>
                </a:lnTo>
                <a:lnTo>
                  <a:pt x="2648778" y="271670"/>
                </a:lnTo>
                <a:lnTo>
                  <a:pt x="0" y="2716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9109213" y="3901837"/>
            <a:ext cx="2559326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Personalized Medicine</a:t>
            </a:r>
            <a:endParaRPr lang="en-US" sz="1600" dirty="0"/>
          </a:p>
        </p:txBody>
      </p:sp>
      <p:sp>
        <p:nvSpPr>
          <p:cNvPr id="49" name="Shape 46"/>
          <p:cNvSpPr/>
          <p:nvPr/>
        </p:nvSpPr>
        <p:spPr>
          <a:xfrm>
            <a:off x="6344479" y="4176712"/>
            <a:ext cx="2648778" cy="271670"/>
          </a:xfrm>
          <a:custGeom>
            <a:avLst/>
            <a:gdLst/>
            <a:ahLst/>
            <a:cxnLst/>
            <a:rect l="l" t="t" r="r" b="b"/>
            <a:pathLst>
              <a:path w="2648778" h="271670">
                <a:moveTo>
                  <a:pt x="0" y="0"/>
                </a:moveTo>
                <a:lnTo>
                  <a:pt x="2648778" y="0"/>
                </a:lnTo>
                <a:lnTo>
                  <a:pt x="2648778" y="271670"/>
                </a:lnTo>
                <a:lnTo>
                  <a:pt x="0" y="2716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6389205" y="4246285"/>
            <a:ext cx="2559326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Tissue Engineering</a:t>
            </a:r>
            <a:endParaRPr lang="en-US" sz="1600" dirty="0"/>
          </a:p>
        </p:txBody>
      </p:sp>
      <p:sp>
        <p:nvSpPr>
          <p:cNvPr id="51" name="Shape 48"/>
          <p:cNvSpPr/>
          <p:nvPr/>
        </p:nvSpPr>
        <p:spPr>
          <a:xfrm>
            <a:off x="9064487" y="4176712"/>
            <a:ext cx="2648778" cy="271670"/>
          </a:xfrm>
          <a:custGeom>
            <a:avLst/>
            <a:gdLst/>
            <a:ahLst/>
            <a:cxnLst/>
            <a:rect l="l" t="t" r="r" b="b"/>
            <a:pathLst>
              <a:path w="2648778" h="271670">
                <a:moveTo>
                  <a:pt x="0" y="0"/>
                </a:moveTo>
                <a:lnTo>
                  <a:pt x="2648778" y="0"/>
                </a:lnTo>
                <a:lnTo>
                  <a:pt x="2648778" y="271670"/>
                </a:lnTo>
                <a:lnTo>
                  <a:pt x="0" y="2716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9109213" y="4246285"/>
            <a:ext cx="2559326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Cellular Agriculture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0510163d5c17ebf1b1183e566834d14d214a1b48.jpg">    </p:cNvPr>
          <p:cNvPicPr>
            <a:picLocks noChangeAspect="1"/>
          </p:cNvPicPr>
          <p:nvPr/>
        </p:nvPicPr>
        <p:blipFill>
          <a:blip r:embed="rId1">
            <a:alphaModFix amt="6000"/>
          </a:blip>
          <a:srcRect l="48" r="48" t="0" b="0"/>
          <a:stretch/>
        </p:blipFill>
        <p:spPr>
          <a:xfrm rot="-900000">
            <a:off x="-742858" y="-723027"/>
            <a:ext cx="3324335" cy="2327035"/>
          </a:xfrm>
          <a:prstGeom prst="roundRect">
            <a:avLst>
              <a:gd name="adj" fmla="val 0"/>
            </a:avLst>
          </a:prstGeom>
        </p:spPr>
      </p:pic>
      <p:pic>
        <p:nvPicPr>
          <p:cNvPr id="3" name="Image 1" descr="https://kimi-web-img.moonshot.cn/img/centurylibrary.com/e47794493977e9709f794665bebef4452ab919c0.jpg">    </p:cNvPr>
          <p:cNvPicPr>
            <a:picLocks noChangeAspect="1"/>
          </p:cNvPicPr>
          <p:nvPr/>
        </p:nvPicPr>
        <p:blipFill>
          <a:blip r:embed="rId2">
            <a:alphaModFix amt="6000"/>
          </a:blip>
          <a:srcRect l="0" r="0" t="45" b="45"/>
          <a:stretch/>
        </p:blipFill>
        <p:spPr>
          <a:xfrm rot="900000">
            <a:off x="9018635" y="3875115"/>
            <a:ext cx="3324335" cy="3099943"/>
          </a:xfrm>
          <a:prstGeom prst="roundRect">
            <a:avLst>
              <a:gd name="adj" fmla="val 0"/>
            </a:avLst>
          </a:prstGeom>
        </p:spPr>
      </p:pic>
      <p:sp>
        <p:nvSpPr>
          <p:cNvPr id="4" name="Shape 0"/>
          <p:cNvSpPr/>
          <p:nvPr/>
        </p:nvSpPr>
        <p:spPr>
          <a:xfrm>
            <a:off x="5695625" y="983171"/>
            <a:ext cx="797840" cy="797840"/>
          </a:xfrm>
          <a:custGeom>
            <a:avLst/>
            <a:gdLst/>
            <a:ahLst/>
            <a:cxnLst/>
            <a:rect l="l" t="t" r="r" b="b"/>
            <a:pathLst>
              <a:path w="797840" h="797840">
                <a:moveTo>
                  <a:pt x="0" y="0"/>
                </a:moveTo>
                <a:lnTo>
                  <a:pt x="797840" y="0"/>
                </a:lnTo>
                <a:lnTo>
                  <a:pt x="797840" y="797840"/>
                </a:lnTo>
                <a:lnTo>
                  <a:pt x="0" y="79784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5" name="Shape 1"/>
          <p:cNvSpPr/>
          <p:nvPr/>
        </p:nvSpPr>
        <p:spPr>
          <a:xfrm>
            <a:off x="5944951" y="1232496"/>
            <a:ext cx="299190" cy="299190"/>
          </a:xfrm>
          <a:custGeom>
            <a:avLst/>
            <a:gdLst/>
            <a:ahLst/>
            <a:cxnLst/>
            <a:rect l="l" t="t" r="r" b="b"/>
            <a:pathLst>
              <a:path w="299190" h="299190">
                <a:moveTo>
                  <a:pt x="299190" y="18699"/>
                </a:moveTo>
                <a:cubicBezTo>
                  <a:pt x="299190" y="81868"/>
                  <a:pt x="254429" y="134577"/>
                  <a:pt x="194941" y="146907"/>
                </a:cubicBezTo>
                <a:cubicBezTo>
                  <a:pt x="190325" y="112956"/>
                  <a:pt x="175073" y="82394"/>
                  <a:pt x="152575" y="58728"/>
                </a:cubicBezTo>
                <a:cubicBezTo>
                  <a:pt x="176008" y="23374"/>
                  <a:pt x="216153" y="0"/>
                  <a:pt x="261791" y="0"/>
                </a:cubicBezTo>
                <a:lnTo>
                  <a:pt x="280491" y="0"/>
                </a:lnTo>
                <a:cubicBezTo>
                  <a:pt x="290834" y="0"/>
                  <a:pt x="299190" y="8356"/>
                  <a:pt x="299190" y="18699"/>
                </a:cubicBezTo>
                <a:close/>
                <a:moveTo>
                  <a:pt x="0" y="56098"/>
                </a:moveTo>
                <a:cubicBezTo>
                  <a:pt x="0" y="45755"/>
                  <a:pt x="8356" y="37399"/>
                  <a:pt x="18699" y="37399"/>
                </a:cubicBezTo>
                <a:lnTo>
                  <a:pt x="37399" y="37399"/>
                </a:lnTo>
                <a:cubicBezTo>
                  <a:pt x="109684" y="37399"/>
                  <a:pt x="168294" y="96010"/>
                  <a:pt x="168294" y="168294"/>
                </a:cubicBezTo>
                <a:lnTo>
                  <a:pt x="168294" y="280491"/>
                </a:lnTo>
                <a:cubicBezTo>
                  <a:pt x="168294" y="290834"/>
                  <a:pt x="159938" y="299190"/>
                  <a:pt x="149595" y="299190"/>
                </a:cubicBezTo>
                <a:cubicBezTo>
                  <a:pt x="139252" y="299190"/>
                  <a:pt x="130896" y="290834"/>
                  <a:pt x="130896" y="280491"/>
                </a:cubicBezTo>
                <a:lnTo>
                  <a:pt x="130896" y="186994"/>
                </a:lnTo>
                <a:cubicBezTo>
                  <a:pt x="58611" y="186994"/>
                  <a:pt x="0" y="128383"/>
                  <a:pt x="0" y="5609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" name="Text 2"/>
          <p:cNvSpPr/>
          <p:nvPr/>
        </p:nvSpPr>
        <p:spPr>
          <a:xfrm>
            <a:off x="4709129" y="1980471"/>
            <a:ext cx="2767509" cy="49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141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Living Cell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5562652" y="2678582"/>
            <a:ext cx="1063787" cy="33243"/>
          </a:xfrm>
          <a:custGeom>
            <a:avLst/>
            <a:gdLst/>
            <a:ahLst/>
            <a:cxnLst/>
            <a:rect l="l" t="t" r="r" b="b"/>
            <a:pathLst>
              <a:path w="1063787" h="33243">
                <a:moveTo>
                  <a:pt x="0" y="0"/>
                </a:moveTo>
                <a:lnTo>
                  <a:pt x="1063787" y="0"/>
                </a:lnTo>
                <a:lnTo>
                  <a:pt x="1063787" y="33243"/>
                </a:lnTo>
                <a:lnTo>
                  <a:pt x="0" y="33243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8" name="Text 4"/>
          <p:cNvSpPr/>
          <p:nvPr/>
        </p:nvSpPr>
        <p:spPr>
          <a:xfrm>
            <a:off x="3119266" y="3177232"/>
            <a:ext cx="5950560" cy="648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7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"Cells represent the intricate harmony of structure and function—the foundation upon which all life is built."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3172455" y="4094748"/>
            <a:ext cx="1810101" cy="837733"/>
          </a:xfrm>
          <a:custGeom>
            <a:avLst/>
            <a:gdLst/>
            <a:ahLst/>
            <a:cxnLst/>
            <a:rect l="l" t="t" r="r" b="b"/>
            <a:pathLst>
              <a:path w="1810101" h="837733">
                <a:moveTo>
                  <a:pt x="0" y="0"/>
                </a:moveTo>
                <a:lnTo>
                  <a:pt x="1810101" y="0"/>
                </a:lnTo>
                <a:lnTo>
                  <a:pt x="1810101" y="837733"/>
                </a:lnTo>
                <a:lnTo>
                  <a:pt x="0" y="8377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3977983" y="4231053"/>
            <a:ext cx="199460" cy="199460"/>
          </a:xfrm>
          <a:custGeom>
            <a:avLst/>
            <a:gdLst/>
            <a:ahLst/>
            <a:cxnLst/>
            <a:rect l="l" t="t" r="r" b="b"/>
            <a:pathLst>
              <a:path w="199460" h="199460">
                <a:moveTo>
                  <a:pt x="68564" y="0"/>
                </a:moveTo>
                <a:cubicBezTo>
                  <a:pt x="58241" y="0"/>
                  <a:pt x="49865" y="8376"/>
                  <a:pt x="49865" y="18699"/>
                </a:cubicBezTo>
                <a:lnTo>
                  <a:pt x="49865" y="99730"/>
                </a:lnTo>
                <a:cubicBezTo>
                  <a:pt x="49865" y="110054"/>
                  <a:pt x="58241" y="118429"/>
                  <a:pt x="68564" y="118429"/>
                </a:cubicBezTo>
                <a:lnTo>
                  <a:pt x="93497" y="118429"/>
                </a:lnTo>
                <a:cubicBezTo>
                  <a:pt x="103821" y="118429"/>
                  <a:pt x="112196" y="110054"/>
                  <a:pt x="112196" y="99730"/>
                </a:cubicBezTo>
                <a:lnTo>
                  <a:pt x="112196" y="74798"/>
                </a:lnTo>
                <a:lnTo>
                  <a:pt x="124663" y="74798"/>
                </a:lnTo>
                <a:cubicBezTo>
                  <a:pt x="152205" y="74798"/>
                  <a:pt x="174528" y="97120"/>
                  <a:pt x="174528" y="124663"/>
                </a:cubicBezTo>
                <a:cubicBezTo>
                  <a:pt x="174528" y="152205"/>
                  <a:pt x="152205" y="174528"/>
                  <a:pt x="124663" y="174528"/>
                </a:cubicBezTo>
                <a:lnTo>
                  <a:pt x="12466" y="174528"/>
                </a:lnTo>
                <a:cubicBezTo>
                  <a:pt x="5571" y="174528"/>
                  <a:pt x="0" y="180098"/>
                  <a:pt x="0" y="186994"/>
                </a:cubicBezTo>
                <a:cubicBezTo>
                  <a:pt x="0" y="193889"/>
                  <a:pt x="5571" y="199460"/>
                  <a:pt x="12466" y="199460"/>
                </a:cubicBezTo>
                <a:lnTo>
                  <a:pt x="186994" y="199460"/>
                </a:lnTo>
                <a:cubicBezTo>
                  <a:pt x="193889" y="199460"/>
                  <a:pt x="199460" y="193889"/>
                  <a:pt x="199460" y="186994"/>
                </a:cubicBezTo>
                <a:cubicBezTo>
                  <a:pt x="199460" y="180098"/>
                  <a:pt x="193889" y="174528"/>
                  <a:pt x="186994" y="174528"/>
                </a:cubicBezTo>
                <a:lnTo>
                  <a:pt x="180410" y="174528"/>
                </a:lnTo>
                <a:cubicBezTo>
                  <a:pt x="192253" y="161282"/>
                  <a:pt x="199460" y="143829"/>
                  <a:pt x="199460" y="124663"/>
                </a:cubicBezTo>
                <a:cubicBezTo>
                  <a:pt x="199460" y="83368"/>
                  <a:pt x="165957" y="49865"/>
                  <a:pt x="124663" y="49865"/>
                </a:cubicBezTo>
                <a:lnTo>
                  <a:pt x="112196" y="49865"/>
                </a:lnTo>
                <a:lnTo>
                  <a:pt x="112196" y="18699"/>
                </a:lnTo>
                <a:cubicBezTo>
                  <a:pt x="112196" y="8376"/>
                  <a:pt x="103821" y="0"/>
                  <a:pt x="93497" y="0"/>
                </a:cubicBezTo>
                <a:lnTo>
                  <a:pt x="68564" y="0"/>
                </a:lnTo>
                <a:close/>
                <a:moveTo>
                  <a:pt x="46748" y="137129"/>
                </a:moveTo>
                <a:cubicBezTo>
                  <a:pt x="41567" y="137129"/>
                  <a:pt x="37399" y="141297"/>
                  <a:pt x="37399" y="146479"/>
                </a:cubicBezTo>
                <a:cubicBezTo>
                  <a:pt x="37399" y="151660"/>
                  <a:pt x="41567" y="155828"/>
                  <a:pt x="46748" y="155828"/>
                </a:cubicBezTo>
                <a:lnTo>
                  <a:pt x="115313" y="155828"/>
                </a:lnTo>
                <a:cubicBezTo>
                  <a:pt x="120494" y="155828"/>
                  <a:pt x="124663" y="151660"/>
                  <a:pt x="124663" y="146479"/>
                </a:cubicBezTo>
                <a:cubicBezTo>
                  <a:pt x="124663" y="141297"/>
                  <a:pt x="120494" y="137129"/>
                  <a:pt x="115313" y="137129"/>
                </a:cubicBezTo>
                <a:lnTo>
                  <a:pt x="46748" y="137129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1" name="Text 7"/>
          <p:cNvSpPr/>
          <p:nvPr/>
        </p:nvSpPr>
        <p:spPr>
          <a:xfrm>
            <a:off x="3279665" y="4497000"/>
            <a:ext cx="1595681" cy="166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16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Discovery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83820" y="4663216"/>
            <a:ext cx="1587370" cy="132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1665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5189184" y="4094748"/>
            <a:ext cx="1810101" cy="837733"/>
          </a:xfrm>
          <a:custGeom>
            <a:avLst/>
            <a:gdLst/>
            <a:ahLst/>
            <a:cxnLst/>
            <a:rect l="l" t="t" r="r" b="b"/>
            <a:pathLst>
              <a:path w="1810101" h="837733">
                <a:moveTo>
                  <a:pt x="0" y="0"/>
                </a:moveTo>
                <a:lnTo>
                  <a:pt x="1810101" y="0"/>
                </a:lnTo>
                <a:lnTo>
                  <a:pt x="1810101" y="837733"/>
                </a:lnTo>
                <a:lnTo>
                  <a:pt x="0" y="8377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019644" y="4231053"/>
            <a:ext cx="149595" cy="199460"/>
          </a:xfrm>
          <a:custGeom>
            <a:avLst/>
            <a:gdLst/>
            <a:ahLst/>
            <a:cxnLst/>
            <a:rect l="l" t="t" r="r" b="b"/>
            <a:pathLst>
              <a:path w="149595" h="199460">
                <a:moveTo>
                  <a:pt x="137129" y="0"/>
                </a:moveTo>
                <a:cubicBezTo>
                  <a:pt x="144024" y="0"/>
                  <a:pt x="149595" y="5571"/>
                  <a:pt x="149595" y="12466"/>
                </a:cubicBezTo>
                <a:cubicBezTo>
                  <a:pt x="149595" y="34983"/>
                  <a:pt x="140090" y="53293"/>
                  <a:pt x="127234" y="68759"/>
                </a:cubicBezTo>
                <a:cubicBezTo>
                  <a:pt x="117845" y="80018"/>
                  <a:pt x="106275" y="90225"/>
                  <a:pt x="94666" y="99730"/>
                </a:cubicBezTo>
                <a:cubicBezTo>
                  <a:pt x="106275" y="109275"/>
                  <a:pt x="117845" y="119442"/>
                  <a:pt x="127234" y="130701"/>
                </a:cubicBezTo>
                <a:cubicBezTo>
                  <a:pt x="140090" y="146128"/>
                  <a:pt x="149595" y="164477"/>
                  <a:pt x="149595" y="186994"/>
                </a:cubicBezTo>
                <a:cubicBezTo>
                  <a:pt x="149595" y="193889"/>
                  <a:pt x="144024" y="199460"/>
                  <a:pt x="137129" y="199460"/>
                </a:cubicBezTo>
                <a:cubicBezTo>
                  <a:pt x="130233" y="199460"/>
                  <a:pt x="124663" y="193889"/>
                  <a:pt x="124663" y="186994"/>
                </a:cubicBezTo>
                <a:lnTo>
                  <a:pt x="24933" y="186994"/>
                </a:lnTo>
                <a:cubicBezTo>
                  <a:pt x="24933" y="193889"/>
                  <a:pt x="19362" y="199460"/>
                  <a:pt x="12466" y="199460"/>
                </a:cubicBezTo>
                <a:cubicBezTo>
                  <a:pt x="5571" y="199460"/>
                  <a:pt x="0" y="193889"/>
                  <a:pt x="0" y="186994"/>
                </a:cubicBezTo>
                <a:cubicBezTo>
                  <a:pt x="0" y="164477"/>
                  <a:pt x="9506" y="146167"/>
                  <a:pt x="22361" y="130701"/>
                </a:cubicBezTo>
                <a:cubicBezTo>
                  <a:pt x="31750" y="119442"/>
                  <a:pt x="43320" y="109275"/>
                  <a:pt x="54929" y="99730"/>
                </a:cubicBezTo>
                <a:cubicBezTo>
                  <a:pt x="43320" y="90186"/>
                  <a:pt x="31750" y="80018"/>
                  <a:pt x="22361" y="68759"/>
                </a:cubicBezTo>
                <a:cubicBezTo>
                  <a:pt x="9506" y="53293"/>
                  <a:pt x="0" y="34983"/>
                  <a:pt x="0" y="12466"/>
                </a:cubicBezTo>
                <a:cubicBezTo>
                  <a:pt x="0" y="5571"/>
                  <a:pt x="5571" y="0"/>
                  <a:pt x="12466" y="0"/>
                </a:cubicBezTo>
                <a:cubicBezTo>
                  <a:pt x="19362" y="0"/>
                  <a:pt x="24933" y="5571"/>
                  <a:pt x="24933" y="12466"/>
                </a:cubicBezTo>
                <a:lnTo>
                  <a:pt x="124663" y="12466"/>
                </a:lnTo>
                <a:cubicBezTo>
                  <a:pt x="124663" y="5571"/>
                  <a:pt x="130233" y="0"/>
                  <a:pt x="137129" y="0"/>
                </a:cubicBezTo>
                <a:close/>
                <a:moveTo>
                  <a:pt x="110443" y="149595"/>
                </a:moveTo>
                <a:lnTo>
                  <a:pt x="39191" y="149595"/>
                </a:lnTo>
                <a:cubicBezTo>
                  <a:pt x="35996" y="153686"/>
                  <a:pt x="33308" y="157815"/>
                  <a:pt x="31166" y="162061"/>
                </a:cubicBezTo>
                <a:lnTo>
                  <a:pt x="118507" y="162061"/>
                </a:lnTo>
                <a:cubicBezTo>
                  <a:pt x="116326" y="157815"/>
                  <a:pt x="113638" y="153686"/>
                  <a:pt x="110482" y="149595"/>
                </a:cubicBezTo>
                <a:close/>
                <a:moveTo>
                  <a:pt x="92718" y="130896"/>
                </a:moveTo>
                <a:cubicBezTo>
                  <a:pt x="87147" y="125831"/>
                  <a:pt x="81109" y="120845"/>
                  <a:pt x="74798" y="115702"/>
                </a:cubicBezTo>
                <a:cubicBezTo>
                  <a:pt x="68487" y="120806"/>
                  <a:pt x="62448" y="125831"/>
                  <a:pt x="56877" y="130896"/>
                </a:cubicBezTo>
                <a:lnTo>
                  <a:pt x="92718" y="130896"/>
                </a:lnTo>
                <a:close/>
                <a:moveTo>
                  <a:pt x="39152" y="49865"/>
                </a:moveTo>
                <a:lnTo>
                  <a:pt x="110404" y="49865"/>
                </a:lnTo>
                <a:cubicBezTo>
                  <a:pt x="113599" y="45775"/>
                  <a:pt x="116287" y="41645"/>
                  <a:pt x="118429" y="37399"/>
                </a:cubicBezTo>
                <a:lnTo>
                  <a:pt x="31127" y="37399"/>
                </a:lnTo>
                <a:cubicBezTo>
                  <a:pt x="33308" y="41645"/>
                  <a:pt x="35996" y="45775"/>
                  <a:pt x="39152" y="49865"/>
                </a:cubicBezTo>
                <a:close/>
                <a:moveTo>
                  <a:pt x="56877" y="68564"/>
                </a:moveTo>
                <a:cubicBezTo>
                  <a:pt x="62448" y="73629"/>
                  <a:pt x="68487" y="78615"/>
                  <a:pt x="74798" y="83758"/>
                </a:cubicBezTo>
                <a:cubicBezTo>
                  <a:pt x="81109" y="78654"/>
                  <a:pt x="87147" y="73629"/>
                  <a:pt x="92718" y="68564"/>
                </a:cubicBezTo>
                <a:lnTo>
                  <a:pt x="56877" y="68564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5" name="Text 11"/>
          <p:cNvSpPr/>
          <p:nvPr/>
        </p:nvSpPr>
        <p:spPr>
          <a:xfrm>
            <a:off x="5296394" y="4497000"/>
            <a:ext cx="1595681" cy="166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16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Complexity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5300549" y="4663216"/>
            <a:ext cx="1587370" cy="132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Trillions in humans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7205913" y="4094748"/>
            <a:ext cx="1810101" cy="837733"/>
          </a:xfrm>
          <a:custGeom>
            <a:avLst/>
            <a:gdLst/>
            <a:ahLst/>
            <a:cxnLst/>
            <a:rect l="l" t="t" r="r" b="b"/>
            <a:pathLst>
              <a:path w="1810101" h="837733">
                <a:moveTo>
                  <a:pt x="0" y="0"/>
                </a:moveTo>
                <a:lnTo>
                  <a:pt x="1810101" y="0"/>
                </a:lnTo>
                <a:lnTo>
                  <a:pt x="1810101" y="837733"/>
                </a:lnTo>
                <a:lnTo>
                  <a:pt x="0" y="8377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7986612" y="4231053"/>
            <a:ext cx="249325" cy="199460"/>
          </a:xfrm>
          <a:custGeom>
            <a:avLst/>
            <a:gdLst/>
            <a:ahLst/>
            <a:cxnLst/>
            <a:rect l="l" t="t" r="r" b="b"/>
            <a:pathLst>
              <a:path w="249325" h="199460">
                <a:moveTo>
                  <a:pt x="0" y="99730"/>
                </a:moveTo>
                <a:cubicBezTo>
                  <a:pt x="0" y="65292"/>
                  <a:pt x="27893" y="37399"/>
                  <a:pt x="62331" y="37399"/>
                </a:cubicBezTo>
                <a:cubicBezTo>
                  <a:pt x="81966" y="37399"/>
                  <a:pt x="100431" y="46632"/>
                  <a:pt x="112196" y="62331"/>
                </a:cubicBezTo>
                <a:lnTo>
                  <a:pt x="124663" y="78966"/>
                </a:lnTo>
                <a:lnTo>
                  <a:pt x="137129" y="62331"/>
                </a:lnTo>
                <a:cubicBezTo>
                  <a:pt x="148894" y="46632"/>
                  <a:pt x="167360" y="37399"/>
                  <a:pt x="186994" y="37399"/>
                </a:cubicBezTo>
                <a:cubicBezTo>
                  <a:pt x="221432" y="37399"/>
                  <a:pt x="249325" y="65292"/>
                  <a:pt x="249325" y="99730"/>
                </a:cubicBezTo>
                <a:cubicBezTo>
                  <a:pt x="249325" y="134168"/>
                  <a:pt x="221432" y="162061"/>
                  <a:pt x="186994" y="162061"/>
                </a:cubicBezTo>
                <a:cubicBezTo>
                  <a:pt x="167360" y="162061"/>
                  <a:pt x="148894" y="152829"/>
                  <a:pt x="137129" y="137129"/>
                </a:cubicBezTo>
                <a:lnTo>
                  <a:pt x="124663" y="120494"/>
                </a:lnTo>
                <a:lnTo>
                  <a:pt x="112196" y="137129"/>
                </a:lnTo>
                <a:cubicBezTo>
                  <a:pt x="100431" y="152829"/>
                  <a:pt x="81966" y="162061"/>
                  <a:pt x="62331" y="162061"/>
                </a:cubicBezTo>
                <a:cubicBezTo>
                  <a:pt x="27893" y="162061"/>
                  <a:pt x="0" y="134168"/>
                  <a:pt x="0" y="99730"/>
                </a:cubicBezTo>
                <a:close/>
                <a:moveTo>
                  <a:pt x="109080" y="99730"/>
                </a:moveTo>
                <a:lnTo>
                  <a:pt x="92250" y="77291"/>
                </a:lnTo>
                <a:cubicBezTo>
                  <a:pt x="85199" y="67863"/>
                  <a:pt x="74096" y="62331"/>
                  <a:pt x="62331" y="62331"/>
                </a:cubicBezTo>
                <a:cubicBezTo>
                  <a:pt x="41684" y="62331"/>
                  <a:pt x="24933" y="79083"/>
                  <a:pt x="24933" y="99730"/>
                </a:cubicBezTo>
                <a:cubicBezTo>
                  <a:pt x="24933" y="120377"/>
                  <a:pt x="41684" y="137129"/>
                  <a:pt x="62331" y="137129"/>
                </a:cubicBezTo>
                <a:cubicBezTo>
                  <a:pt x="74096" y="137129"/>
                  <a:pt x="85199" y="131597"/>
                  <a:pt x="92250" y="122169"/>
                </a:cubicBezTo>
                <a:lnTo>
                  <a:pt x="109080" y="99730"/>
                </a:lnTo>
                <a:close/>
                <a:moveTo>
                  <a:pt x="140245" y="99730"/>
                </a:moveTo>
                <a:lnTo>
                  <a:pt x="157075" y="122169"/>
                </a:lnTo>
                <a:cubicBezTo>
                  <a:pt x="164126" y="131597"/>
                  <a:pt x="175229" y="137129"/>
                  <a:pt x="186994" y="137129"/>
                </a:cubicBezTo>
                <a:cubicBezTo>
                  <a:pt x="207641" y="137129"/>
                  <a:pt x="224393" y="120377"/>
                  <a:pt x="224393" y="99730"/>
                </a:cubicBezTo>
                <a:cubicBezTo>
                  <a:pt x="224393" y="79083"/>
                  <a:pt x="207641" y="62331"/>
                  <a:pt x="186994" y="62331"/>
                </a:cubicBezTo>
                <a:cubicBezTo>
                  <a:pt x="175229" y="62331"/>
                  <a:pt x="164126" y="67863"/>
                  <a:pt x="157075" y="77291"/>
                </a:cubicBezTo>
                <a:lnTo>
                  <a:pt x="140245" y="9973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9" name="Text 15"/>
          <p:cNvSpPr/>
          <p:nvPr/>
        </p:nvSpPr>
        <p:spPr>
          <a:xfrm>
            <a:off x="7313122" y="4497000"/>
            <a:ext cx="1595681" cy="166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16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Diversity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7317278" y="4663216"/>
            <a:ext cx="1587370" cy="132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200+ cell types</a:t>
            </a: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3169131" y="5204976"/>
            <a:ext cx="5850830" cy="6649"/>
          </a:xfrm>
          <a:custGeom>
            <a:avLst/>
            <a:gdLst/>
            <a:ahLst/>
            <a:cxnLst/>
            <a:rect l="l" t="t" r="r" b="b"/>
            <a:pathLst>
              <a:path w="5850830" h="6649">
                <a:moveTo>
                  <a:pt x="0" y="0"/>
                </a:moveTo>
                <a:lnTo>
                  <a:pt x="5850830" y="0"/>
                </a:lnTo>
                <a:lnTo>
                  <a:pt x="5850830" y="6649"/>
                </a:lnTo>
                <a:lnTo>
                  <a:pt x="0" y="6649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2" name="Text 18"/>
          <p:cNvSpPr/>
          <p:nvPr/>
        </p:nvSpPr>
        <p:spPr>
          <a:xfrm>
            <a:off x="3140043" y="5407759"/>
            <a:ext cx="5909006" cy="166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From the simplest bacterium to the most complex organism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3131732" y="5640462"/>
            <a:ext cx="5925628" cy="232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7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Life begins and thrives at the cellular level</a:t>
            </a: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349055" y="6457521"/>
            <a:ext cx="132973" cy="132973"/>
          </a:xfrm>
          <a:custGeom>
            <a:avLst/>
            <a:gdLst/>
            <a:ahLst/>
            <a:cxnLst/>
            <a:rect l="l" t="t" r="r" b="b"/>
            <a:pathLst>
              <a:path w="132973" h="132973">
                <a:moveTo>
                  <a:pt x="66487" y="36698"/>
                </a:moveTo>
                <a:lnTo>
                  <a:pt x="66487" y="117027"/>
                </a:lnTo>
                <a:lnTo>
                  <a:pt x="66617" y="116975"/>
                </a:lnTo>
                <a:cubicBezTo>
                  <a:pt x="80797" y="111080"/>
                  <a:pt x="96016" y="108041"/>
                  <a:pt x="111365" y="108041"/>
                </a:cubicBezTo>
                <a:lnTo>
                  <a:pt x="116352" y="108041"/>
                </a:lnTo>
                <a:lnTo>
                  <a:pt x="116352" y="24933"/>
                </a:lnTo>
                <a:lnTo>
                  <a:pt x="111365" y="24933"/>
                </a:lnTo>
                <a:cubicBezTo>
                  <a:pt x="100405" y="24933"/>
                  <a:pt x="89523" y="27114"/>
                  <a:pt x="79394" y="31321"/>
                </a:cubicBezTo>
                <a:cubicBezTo>
                  <a:pt x="75031" y="33139"/>
                  <a:pt x="70720" y="34931"/>
                  <a:pt x="66487" y="36698"/>
                </a:cubicBezTo>
                <a:close/>
                <a:moveTo>
                  <a:pt x="59968" y="15972"/>
                </a:moveTo>
                <a:lnTo>
                  <a:pt x="66487" y="18699"/>
                </a:lnTo>
                <a:lnTo>
                  <a:pt x="73006" y="15972"/>
                </a:lnTo>
                <a:cubicBezTo>
                  <a:pt x="85160" y="10908"/>
                  <a:pt x="98198" y="8311"/>
                  <a:pt x="111365" y="8311"/>
                </a:cubicBezTo>
                <a:lnTo>
                  <a:pt x="120507" y="8311"/>
                </a:lnTo>
                <a:cubicBezTo>
                  <a:pt x="127390" y="8311"/>
                  <a:pt x="132973" y="13895"/>
                  <a:pt x="132973" y="20777"/>
                </a:cubicBezTo>
                <a:lnTo>
                  <a:pt x="132973" y="112196"/>
                </a:lnTo>
                <a:cubicBezTo>
                  <a:pt x="132973" y="119079"/>
                  <a:pt x="127390" y="124663"/>
                  <a:pt x="120507" y="124663"/>
                </a:cubicBezTo>
                <a:lnTo>
                  <a:pt x="111365" y="124663"/>
                </a:lnTo>
                <a:cubicBezTo>
                  <a:pt x="98198" y="124663"/>
                  <a:pt x="85160" y="127260"/>
                  <a:pt x="73006" y="132324"/>
                </a:cubicBezTo>
                <a:lnTo>
                  <a:pt x="69681" y="133701"/>
                </a:lnTo>
                <a:cubicBezTo>
                  <a:pt x="67629" y="134558"/>
                  <a:pt x="65344" y="134558"/>
                  <a:pt x="63292" y="133701"/>
                </a:cubicBezTo>
                <a:lnTo>
                  <a:pt x="59968" y="132324"/>
                </a:lnTo>
                <a:cubicBezTo>
                  <a:pt x="47813" y="127260"/>
                  <a:pt x="34776" y="124663"/>
                  <a:pt x="21608" y="124663"/>
                </a:cubicBezTo>
                <a:lnTo>
                  <a:pt x="12466" y="124663"/>
                </a:lnTo>
                <a:cubicBezTo>
                  <a:pt x="5584" y="124663"/>
                  <a:pt x="0" y="119079"/>
                  <a:pt x="0" y="112196"/>
                </a:cubicBezTo>
                <a:lnTo>
                  <a:pt x="0" y="20777"/>
                </a:lnTo>
                <a:cubicBezTo>
                  <a:pt x="0" y="13895"/>
                  <a:pt x="5584" y="8311"/>
                  <a:pt x="12466" y="8311"/>
                </a:cubicBezTo>
                <a:lnTo>
                  <a:pt x="21608" y="8311"/>
                </a:lnTo>
                <a:cubicBezTo>
                  <a:pt x="34776" y="8311"/>
                  <a:pt x="47813" y="10908"/>
                  <a:pt x="59968" y="15972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1"/>
          <p:cNvSpPr/>
          <p:nvPr/>
        </p:nvSpPr>
        <p:spPr>
          <a:xfrm>
            <a:off x="565137" y="6457521"/>
            <a:ext cx="1238315" cy="132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Structure and Function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9172984" y="6457521"/>
            <a:ext cx="1545816" cy="132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NCERT-Style Educational Content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10804609" y="6457521"/>
            <a:ext cx="91419" cy="132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10974982" y="6457521"/>
            <a:ext cx="930814" cy="132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5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 School Biology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5f942e668a1ba5d08c2a791c1988ecd89737420e.jpg">    </p:cNvPr>
          <p:cNvPicPr>
            <a:picLocks noChangeAspect="1"/>
          </p:cNvPicPr>
          <p:nvPr/>
        </p:nvPicPr>
        <p:blipFill>
          <a:blip r:embed="rId1">
            <a:alphaModFix amt="6000"/>
          </a:blip>
          <a:srcRect l="117" r="117" t="0" b="0"/>
          <a:stretch/>
        </p:blipFill>
        <p:spPr>
          <a:xfrm>
            <a:off x="9810750" y="190500"/>
            <a:ext cx="2857500" cy="2028825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81000" y="45708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82441" y="514231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876300" y="381000"/>
            <a:ext cx="17716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spc="90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Foundation of Biology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76300" y="533281"/>
            <a:ext cx="1885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Theory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1028581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  <a:lnTo>
                  <a:pt x="114300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00050" y="1266706"/>
            <a:ext cx="38100" cy="1943100"/>
          </a:xfrm>
          <a:custGeom>
            <a:avLst/>
            <a:gdLst/>
            <a:ahLst/>
            <a:cxnLst/>
            <a:rect l="l" t="t" r="r" b="b"/>
            <a:pathLst>
              <a:path w="38100" h="1943100">
                <a:moveTo>
                  <a:pt x="0" y="0"/>
                </a:moveTo>
                <a:lnTo>
                  <a:pt x="38100" y="0"/>
                </a:lnTo>
                <a:lnTo>
                  <a:pt x="381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9" name="Text 6"/>
          <p:cNvSpPr/>
          <p:nvPr/>
        </p:nvSpPr>
        <p:spPr>
          <a:xfrm>
            <a:off x="609600" y="1266706"/>
            <a:ext cx="5981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Three Principles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09600" y="164770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1" name="Text 8"/>
          <p:cNvSpPr/>
          <p:nvPr/>
        </p:nvSpPr>
        <p:spPr>
          <a:xfrm>
            <a:off x="571500" y="1647706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66800" y="1647706"/>
            <a:ext cx="2581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living things are composed of cells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66800" y="1876306"/>
            <a:ext cx="257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From bacteria to blue whales, life is cellular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09600" y="221920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5" name="Text 12"/>
          <p:cNvSpPr/>
          <p:nvPr/>
        </p:nvSpPr>
        <p:spPr>
          <a:xfrm>
            <a:off x="571500" y="2219206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066800" y="2219206"/>
            <a:ext cx="3552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Cells are the basic unit of structure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066800" y="2447806"/>
            <a:ext cx="3543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Organization and function emerge from cellular architecture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609600" y="279070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9" name="Text 16"/>
          <p:cNvSpPr/>
          <p:nvPr/>
        </p:nvSpPr>
        <p:spPr>
          <a:xfrm>
            <a:off x="571500" y="2790706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066800" y="2790706"/>
            <a:ext cx="2867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cells arise from pre-existing cells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066800" y="3019306"/>
            <a:ext cx="2857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division perpetuates life across generations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384810" y="3404116"/>
            <a:ext cx="6113145" cy="1055370"/>
          </a:xfrm>
          <a:custGeom>
            <a:avLst/>
            <a:gdLst/>
            <a:ahLst/>
            <a:cxnLst/>
            <a:rect l="l" t="t" r="r" b="b"/>
            <a:pathLst>
              <a:path w="6113145" h="1055370">
                <a:moveTo>
                  <a:pt x="0" y="0"/>
                </a:moveTo>
                <a:lnTo>
                  <a:pt x="6113145" y="0"/>
                </a:lnTo>
                <a:lnTo>
                  <a:pt x="6113145" y="1055370"/>
                </a:lnTo>
                <a:lnTo>
                  <a:pt x="0" y="10553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555307" y="3598426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4" name="Text 21"/>
          <p:cNvSpPr/>
          <p:nvPr/>
        </p:nvSpPr>
        <p:spPr>
          <a:xfrm>
            <a:off x="888921" y="3560326"/>
            <a:ext cx="552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Insight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88921" y="3865126"/>
            <a:ext cx="55149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cell is the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smallest unit of life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capable of independent functioning—carrying out metabolism, responding to stimuli, and reproducing.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6812280" y="1274326"/>
            <a:ext cx="4987290" cy="2263140"/>
          </a:xfrm>
          <a:custGeom>
            <a:avLst/>
            <a:gdLst/>
            <a:ahLst/>
            <a:cxnLst/>
            <a:rect l="l" t="t" r="r" b="b"/>
            <a:pathLst>
              <a:path w="4987290" h="2263140">
                <a:moveTo>
                  <a:pt x="0" y="0"/>
                </a:moveTo>
                <a:lnTo>
                  <a:pt x="4987290" y="0"/>
                </a:lnTo>
                <a:lnTo>
                  <a:pt x="498729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0320">
            <a:solidFill>
              <a:srgbClr val="8B7355"/>
            </a:solidFill>
            <a:prstDash val="solid"/>
          </a:ln>
        </p:spPr>
      </p:sp>
      <p:pic>
        <p:nvPicPr>
          <p:cNvPr id="27" name="Image 1" descr="https://kimi-web-img.moonshot.cn/img/upload.wikimedia.org/ffdbb00dd8c699004ade06d8f8e6726f3805c9e4.jpg">    </p:cNvPr>
          <p:cNvPicPr>
            <a:picLocks noChangeAspect="1"/>
          </p:cNvPicPr>
          <p:nvPr/>
        </p:nvPicPr>
        <p:blipFill>
          <a:blip r:embed="rId2"/>
          <a:srcRect l="0" r="0" t="18125" b="18125"/>
          <a:stretch/>
        </p:blipFill>
        <p:spPr>
          <a:xfrm>
            <a:off x="6858000" y="1320046"/>
            <a:ext cx="4895850" cy="1828800"/>
          </a:xfrm>
          <a:prstGeom prst="roundRect">
            <a:avLst>
              <a:gd name="adj" fmla="val 0"/>
            </a:avLst>
          </a:prstGeom>
        </p:spPr>
      </p:pic>
      <p:sp>
        <p:nvSpPr>
          <p:cNvPr id="28" name="Shape 24"/>
          <p:cNvSpPr/>
          <p:nvPr/>
        </p:nvSpPr>
        <p:spPr>
          <a:xfrm>
            <a:off x="6861810" y="3228856"/>
            <a:ext cx="2398395" cy="255270"/>
          </a:xfrm>
          <a:custGeom>
            <a:avLst/>
            <a:gdLst/>
            <a:ahLst/>
            <a:cxnLst/>
            <a:rect l="l" t="t" r="r" b="b"/>
            <a:pathLst>
              <a:path w="2398395" h="255270">
                <a:moveTo>
                  <a:pt x="0" y="0"/>
                </a:moveTo>
                <a:lnTo>
                  <a:pt x="2398395" y="0"/>
                </a:lnTo>
                <a:lnTo>
                  <a:pt x="2398395" y="255270"/>
                </a:lnTo>
                <a:lnTo>
                  <a:pt x="0" y="255270"/>
                </a:lnTo>
                <a:lnTo>
                  <a:pt x="0" y="0"/>
                </a:lnTo>
                <a:close/>
              </a:path>
            </a:pathLst>
          </a:custGeom>
          <a:solidFill>
            <a:srgbClr val="FAF8F3">
              <a:alpha val="94902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6858000" y="3225046"/>
            <a:ext cx="2447925" cy="24765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Fig. 1 • Robert Hooke's Micrographia (1665)</a:t>
            </a:r>
            <a:endParaRPr lang="en-US" sz="1600" dirty="0"/>
          </a:p>
        </p:txBody>
      </p:sp>
      <p:sp>
        <p:nvSpPr>
          <p:cNvPr id="30" name="Shape 26"/>
          <p:cNvSpPr/>
          <p:nvPr/>
        </p:nvSpPr>
        <p:spPr>
          <a:xfrm>
            <a:off x="6823710" y="3731776"/>
            <a:ext cx="38100" cy="1009650"/>
          </a:xfrm>
          <a:custGeom>
            <a:avLst/>
            <a:gdLst/>
            <a:ahLst/>
            <a:cxnLst/>
            <a:rect l="l" t="t" r="r" b="b"/>
            <a:pathLst>
              <a:path w="38100" h="1009650">
                <a:moveTo>
                  <a:pt x="0" y="0"/>
                </a:moveTo>
                <a:lnTo>
                  <a:pt x="38100" y="0"/>
                </a:lnTo>
                <a:lnTo>
                  <a:pt x="3810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1" name="Shape 27"/>
          <p:cNvSpPr/>
          <p:nvPr/>
        </p:nvSpPr>
        <p:spPr>
          <a:xfrm>
            <a:off x="7004685" y="3769876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19050"/>
                </a:moveTo>
                <a:cubicBezTo>
                  <a:pt x="117277" y="19050"/>
                  <a:pt x="142875" y="44648"/>
                  <a:pt x="142875" y="76200"/>
                </a:cubicBezTo>
                <a:cubicBezTo>
                  <a:pt x="142875" y="107752"/>
                  <a:pt x="117277" y="133350"/>
                  <a:pt x="85725" y="133350"/>
                </a:cubicBezTo>
                <a:cubicBezTo>
                  <a:pt x="66318" y="133350"/>
                  <a:pt x="49143" y="123676"/>
                  <a:pt x="38814" y="108853"/>
                </a:cubicBezTo>
                <a:cubicBezTo>
                  <a:pt x="35808" y="104537"/>
                  <a:pt x="29855" y="103495"/>
                  <a:pt x="25539" y="106501"/>
                </a:cubicBezTo>
                <a:cubicBezTo>
                  <a:pt x="21223" y="109508"/>
                  <a:pt x="20181" y="115461"/>
                  <a:pt x="23187" y="119777"/>
                </a:cubicBezTo>
                <a:cubicBezTo>
                  <a:pt x="36939" y="139482"/>
                  <a:pt x="59829" y="152400"/>
                  <a:pt x="85725" y="152400"/>
                </a:cubicBezTo>
                <a:cubicBezTo>
                  <a:pt x="127814" y="152400"/>
                  <a:pt x="161925" y="118289"/>
                  <a:pt x="161925" y="76200"/>
                </a:cubicBezTo>
                <a:cubicBezTo>
                  <a:pt x="161925" y="34111"/>
                  <a:pt x="127814" y="0"/>
                  <a:pt x="85725" y="0"/>
                </a:cubicBezTo>
                <a:cubicBezTo>
                  <a:pt x="60216" y="0"/>
                  <a:pt x="37654" y="12531"/>
                  <a:pt x="23813" y="31760"/>
                </a:cubicBezTo>
                <a:lnTo>
                  <a:pt x="23813" y="23813"/>
                </a:lnTo>
                <a:cubicBezTo>
                  <a:pt x="23813" y="18544"/>
                  <a:pt x="19556" y="14288"/>
                  <a:pt x="14288" y="14288"/>
                </a:cubicBezTo>
                <a:cubicBezTo>
                  <a:pt x="9019" y="14288"/>
                  <a:pt x="4763" y="18544"/>
                  <a:pt x="4763" y="23813"/>
                </a:cubicBezTo>
                <a:lnTo>
                  <a:pt x="4763" y="57150"/>
                </a:lnTo>
                <a:cubicBezTo>
                  <a:pt x="4763" y="62419"/>
                  <a:pt x="9019" y="66675"/>
                  <a:pt x="14288" y="66675"/>
                </a:cubicBezTo>
                <a:lnTo>
                  <a:pt x="21610" y="66675"/>
                </a:lnTo>
                <a:cubicBezTo>
                  <a:pt x="21759" y="66675"/>
                  <a:pt x="21908" y="66675"/>
                  <a:pt x="22056" y="66675"/>
                </a:cubicBezTo>
                <a:lnTo>
                  <a:pt x="47655" y="66675"/>
                </a:lnTo>
                <a:cubicBezTo>
                  <a:pt x="52923" y="66675"/>
                  <a:pt x="57180" y="62419"/>
                  <a:pt x="57180" y="57150"/>
                </a:cubicBezTo>
                <a:cubicBezTo>
                  <a:pt x="57180" y="51881"/>
                  <a:pt x="52923" y="47625"/>
                  <a:pt x="47655" y="47625"/>
                </a:cubicBezTo>
                <a:lnTo>
                  <a:pt x="36255" y="47625"/>
                </a:lnTo>
                <a:cubicBezTo>
                  <a:pt x="46107" y="30540"/>
                  <a:pt x="64591" y="19050"/>
                  <a:pt x="85725" y="19050"/>
                </a:cubicBezTo>
                <a:close/>
                <a:moveTo>
                  <a:pt x="92869" y="45244"/>
                </a:moveTo>
                <a:cubicBezTo>
                  <a:pt x="92869" y="41285"/>
                  <a:pt x="89684" y="38100"/>
                  <a:pt x="85725" y="38100"/>
                </a:cubicBezTo>
                <a:cubicBezTo>
                  <a:pt x="81766" y="38100"/>
                  <a:pt x="78581" y="41285"/>
                  <a:pt x="78581" y="45244"/>
                </a:cubicBezTo>
                <a:lnTo>
                  <a:pt x="78581" y="76200"/>
                </a:lnTo>
                <a:cubicBezTo>
                  <a:pt x="78581" y="78105"/>
                  <a:pt x="79325" y="79921"/>
                  <a:pt x="80665" y="81260"/>
                </a:cubicBezTo>
                <a:lnTo>
                  <a:pt x="102096" y="102691"/>
                </a:lnTo>
                <a:cubicBezTo>
                  <a:pt x="104894" y="105489"/>
                  <a:pt x="109418" y="105489"/>
                  <a:pt x="112187" y="102691"/>
                </a:cubicBezTo>
                <a:cubicBezTo>
                  <a:pt x="114955" y="99893"/>
                  <a:pt x="114985" y="95369"/>
                  <a:pt x="112187" y="92601"/>
                </a:cubicBezTo>
                <a:lnTo>
                  <a:pt x="92839" y="73253"/>
                </a:lnTo>
                <a:lnTo>
                  <a:pt x="92839" y="45244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2" name="Text 28"/>
          <p:cNvSpPr/>
          <p:nvPr/>
        </p:nvSpPr>
        <p:spPr>
          <a:xfrm>
            <a:off x="7185660" y="3731776"/>
            <a:ext cx="4705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Historical Context</a:t>
            </a:r>
            <a:endParaRPr lang="en-US" sz="1600" dirty="0"/>
          </a:p>
        </p:txBody>
      </p:sp>
      <p:sp>
        <p:nvSpPr>
          <p:cNvPr id="33" name="Text 29"/>
          <p:cNvSpPr/>
          <p:nvPr/>
        </p:nvSpPr>
        <p:spPr>
          <a:xfrm>
            <a:off x="6995160" y="4036576"/>
            <a:ext cx="48863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word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"cell"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was coined by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Robert Hooke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in 1665 when examining cork tissue under an early microscope.</a:t>
            </a:r>
            <a:endParaRPr lang="en-US" sz="1600" dirty="0"/>
          </a:p>
        </p:txBody>
      </p:sp>
      <p:sp>
        <p:nvSpPr>
          <p:cNvPr id="34" name="Text 30"/>
          <p:cNvSpPr/>
          <p:nvPr/>
        </p:nvSpPr>
        <p:spPr>
          <a:xfrm>
            <a:off x="6995160" y="4546163"/>
            <a:ext cx="4886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honeycomb-like structures reminded him of monastery cells.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0510163d5c17ebf1b1183e566834d14d214a1b48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48" r="48" t="0" b="0"/>
          <a:stretch/>
        </p:blipFill>
        <p:spPr>
          <a:xfrm rot="1199999">
            <a:off x="9544193" y="4902885"/>
            <a:ext cx="2885193" cy="2019635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29736" y="395581"/>
            <a:ext cx="329736" cy="329736"/>
          </a:xfrm>
          <a:custGeom>
            <a:avLst/>
            <a:gdLst/>
            <a:ahLst/>
            <a:cxnLst/>
            <a:rect l="l" t="t" r="r" b="b"/>
            <a:pathLst>
              <a:path w="329736" h="329736">
                <a:moveTo>
                  <a:pt x="0" y="0"/>
                </a:moveTo>
                <a:lnTo>
                  <a:pt x="329736" y="0"/>
                </a:lnTo>
                <a:lnTo>
                  <a:pt x="329736" y="329736"/>
                </a:lnTo>
                <a:lnTo>
                  <a:pt x="0" y="329736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04133" y="445041"/>
            <a:ext cx="255546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58394" y="329736"/>
            <a:ext cx="4064000" cy="131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79" spc="78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Classification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58394" y="461528"/>
            <a:ext cx="4162921" cy="329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37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Prokaryotic vs Eukaryotic Cells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29736" y="890185"/>
            <a:ext cx="11532527" cy="8243"/>
          </a:xfrm>
          <a:custGeom>
            <a:avLst/>
            <a:gdLst/>
            <a:ahLst/>
            <a:cxnLst/>
            <a:rect l="l" t="t" r="r" b="b"/>
            <a:pathLst>
              <a:path w="11532527" h="8243">
                <a:moveTo>
                  <a:pt x="0" y="0"/>
                </a:moveTo>
                <a:lnTo>
                  <a:pt x="11532527" y="0"/>
                </a:lnTo>
                <a:lnTo>
                  <a:pt x="11532527" y="8243"/>
                </a:lnTo>
                <a:lnTo>
                  <a:pt x="0" y="8243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36331" y="1069892"/>
            <a:ext cx="5651680" cy="5025181"/>
          </a:xfrm>
          <a:custGeom>
            <a:avLst/>
            <a:gdLst/>
            <a:ahLst/>
            <a:cxnLst/>
            <a:rect l="l" t="t" r="r" b="b"/>
            <a:pathLst>
              <a:path w="5651680" h="5025181">
                <a:moveTo>
                  <a:pt x="0" y="0"/>
                </a:moveTo>
                <a:lnTo>
                  <a:pt x="5651680" y="0"/>
                </a:lnTo>
                <a:lnTo>
                  <a:pt x="5651680" y="5025181"/>
                </a:lnTo>
                <a:lnTo>
                  <a:pt x="0" y="50251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2D5A3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07794" y="1241354"/>
            <a:ext cx="461631" cy="461631"/>
          </a:xfrm>
          <a:custGeom>
            <a:avLst/>
            <a:gdLst/>
            <a:ahLst/>
            <a:cxnLst/>
            <a:rect l="l" t="t" r="r" b="b"/>
            <a:pathLst>
              <a:path w="461631" h="461631">
                <a:moveTo>
                  <a:pt x="0" y="0"/>
                </a:moveTo>
                <a:lnTo>
                  <a:pt x="461631" y="0"/>
                </a:lnTo>
                <a:lnTo>
                  <a:pt x="461631" y="461631"/>
                </a:lnTo>
                <a:lnTo>
                  <a:pt x="0" y="461631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0" name="Shape 7"/>
          <p:cNvSpPr/>
          <p:nvPr/>
        </p:nvSpPr>
        <p:spPr>
          <a:xfrm>
            <a:off x="614958" y="1373249"/>
            <a:ext cx="247302" cy="197842"/>
          </a:xfrm>
          <a:custGeom>
            <a:avLst/>
            <a:gdLst/>
            <a:ahLst/>
            <a:cxnLst/>
            <a:rect l="l" t="t" r="r" b="b"/>
            <a:pathLst>
              <a:path w="247302" h="197842">
                <a:moveTo>
                  <a:pt x="98921" y="-12365"/>
                </a:moveTo>
                <a:cubicBezTo>
                  <a:pt x="104060" y="-12365"/>
                  <a:pt x="108195" y="-8231"/>
                  <a:pt x="108195" y="-3091"/>
                </a:cubicBezTo>
                <a:lnTo>
                  <a:pt x="108195" y="1159"/>
                </a:lnTo>
                <a:cubicBezTo>
                  <a:pt x="111518" y="2009"/>
                  <a:pt x="114725" y="3323"/>
                  <a:pt x="117778" y="5139"/>
                </a:cubicBezTo>
                <a:lnTo>
                  <a:pt x="120173" y="2705"/>
                </a:lnTo>
                <a:cubicBezTo>
                  <a:pt x="123806" y="-927"/>
                  <a:pt x="129679" y="-927"/>
                  <a:pt x="133273" y="2705"/>
                </a:cubicBezTo>
                <a:cubicBezTo>
                  <a:pt x="136866" y="6337"/>
                  <a:pt x="136905" y="12211"/>
                  <a:pt x="133273" y="15804"/>
                </a:cubicBezTo>
                <a:lnTo>
                  <a:pt x="130838" y="18239"/>
                </a:lnTo>
                <a:cubicBezTo>
                  <a:pt x="132616" y="21253"/>
                  <a:pt x="133930" y="24498"/>
                  <a:pt x="134818" y="27822"/>
                </a:cubicBezTo>
                <a:lnTo>
                  <a:pt x="139069" y="27822"/>
                </a:lnTo>
                <a:cubicBezTo>
                  <a:pt x="144208" y="27822"/>
                  <a:pt x="148343" y="31956"/>
                  <a:pt x="148343" y="37095"/>
                </a:cubicBezTo>
                <a:cubicBezTo>
                  <a:pt x="148343" y="42235"/>
                  <a:pt x="144208" y="46369"/>
                  <a:pt x="139069" y="46369"/>
                </a:cubicBezTo>
                <a:lnTo>
                  <a:pt x="134818" y="46369"/>
                </a:lnTo>
                <a:cubicBezTo>
                  <a:pt x="133968" y="49692"/>
                  <a:pt x="132654" y="52899"/>
                  <a:pt x="130838" y="55952"/>
                </a:cubicBezTo>
                <a:lnTo>
                  <a:pt x="133311" y="58348"/>
                </a:lnTo>
                <a:cubicBezTo>
                  <a:pt x="136944" y="61980"/>
                  <a:pt x="136944" y="67854"/>
                  <a:pt x="133311" y="71447"/>
                </a:cubicBezTo>
                <a:cubicBezTo>
                  <a:pt x="129679" y="75041"/>
                  <a:pt x="123806" y="75079"/>
                  <a:pt x="120212" y="71447"/>
                </a:cubicBezTo>
                <a:lnTo>
                  <a:pt x="118628" y="69863"/>
                </a:lnTo>
                <a:lnTo>
                  <a:pt x="106997" y="81494"/>
                </a:lnTo>
                <a:lnTo>
                  <a:pt x="108581" y="83078"/>
                </a:lnTo>
                <a:cubicBezTo>
                  <a:pt x="112213" y="86710"/>
                  <a:pt x="112213" y="92584"/>
                  <a:pt x="108581" y="96177"/>
                </a:cubicBezTo>
                <a:cubicBezTo>
                  <a:pt x="104949" y="99771"/>
                  <a:pt x="99075" y="99810"/>
                  <a:pt x="95482" y="96177"/>
                </a:cubicBezTo>
                <a:lnTo>
                  <a:pt x="93898" y="94593"/>
                </a:lnTo>
                <a:cubicBezTo>
                  <a:pt x="90033" y="98457"/>
                  <a:pt x="86169" y="102321"/>
                  <a:pt x="82267" y="106224"/>
                </a:cubicBezTo>
                <a:lnTo>
                  <a:pt x="83851" y="107808"/>
                </a:lnTo>
                <a:cubicBezTo>
                  <a:pt x="87483" y="111441"/>
                  <a:pt x="87483" y="117314"/>
                  <a:pt x="83851" y="120908"/>
                </a:cubicBezTo>
                <a:cubicBezTo>
                  <a:pt x="80219" y="124501"/>
                  <a:pt x="74345" y="124540"/>
                  <a:pt x="70752" y="120908"/>
                </a:cubicBezTo>
                <a:lnTo>
                  <a:pt x="68317" y="118473"/>
                </a:lnTo>
                <a:cubicBezTo>
                  <a:pt x="65303" y="120251"/>
                  <a:pt x="62057" y="121565"/>
                  <a:pt x="58734" y="122453"/>
                </a:cubicBezTo>
                <a:lnTo>
                  <a:pt x="58734" y="126704"/>
                </a:lnTo>
                <a:cubicBezTo>
                  <a:pt x="58734" y="131843"/>
                  <a:pt x="54600" y="135978"/>
                  <a:pt x="49460" y="135978"/>
                </a:cubicBezTo>
                <a:cubicBezTo>
                  <a:pt x="44321" y="135978"/>
                  <a:pt x="40187" y="131843"/>
                  <a:pt x="40187" y="126704"/>
                </a:cubicBezTo>
                <a:lnTo>
                  <a:pt x="40187" y="122453"/>
                </a:lnTo>
                <a:cubicBezTo>
                  <a:pt x="36863" y="121603"/>
                  <a:pt x="33656" y="120289"/>
                  <a:pt x="30604" y="118473"/>
                </a:cubicBezTo>
                <a:lnTo>
                  <a:pt x="28208" y="120946"/>
                </a:lnTo>
                <a:cubicBezTo>
                  <a:pt x="24576" y="124578"/>
                  <a:pt x="18702" y="124578"/>
                  <a:pt x="15109" y="120946"/>
                </a:cubicBezTo>
                <a:cubicBezTo>
                  <a:pt x="11515" y="117314"/>
                  <a:pt x="11476" y="111441"/>
                  <a:pt x="15109" y="107847"/>
                </a:cubicBezTo>
                <a:lnTo>
                  <a:pt x="17543" y="105413"/>
                </a:lnTo>
                <a:cubicBezTo>
                  <a:pt x="15766" y="102399"/>
                  <a:pt x="14452" y="99153"/>
                  <a:pt x="13563" y="95830"/>
                </a:cubicBezTo>
                <a:lnTo>
                  <a:pt x="9312" y="95830"/>
                </a:lnTo>
                <a:cubicBezTo>
                  <a:pt x="4173" y="95830"/>
                  <a:pt x="39" y="91695"/>
                  <a:pt x="39" y="86556"/>
                </a:cubicBezTo>
                <a:cubicBezTo>
                  <a:pt x="39" y="81417"/>
                  <a:pt x="4173" y="77282"/>
                  <a:pt x="9312" y="77282"/>
                </a:cubicBezTo>
                <a:lnTo>
                  <a:pt x="13563" y="77282"/>
                </a:lnTo>
                <a:cubicBezTo>
                  <a:pt x="14413" y="73959"/>
                  <a:pt x="15727" y="70752"/>
                  <a:pt x="17543" y="67699"/>
                </a:cubicBezTo>
                <a:lnTo>
                  <a:pt x="15070" y="65303"/>
                </a:lnTo>
                <a:cubicBezTo>
                  <a:pt x="11438" y="61671"/>
                  <a:pt x="11438" y="55798"/>
                  <a:pt x="15070" y="52204"/>
                </a:cubicBezTo>
                <a:cubicBezTo>
                  <a:pt x="18702" y="48610"/>
                  <a:pt x="24576" y="48572"/>
                  <a:pt x="28169" y="52204"/>
                </a:cubicBezTo>
                <a:lnTo>
                  <a:pt x="29754" y="53788"/>
                </a:lnTo>
                <a:cubicBezTo>
                  <a:pt x="33618" y="49924"/>
                  <a:pt x="37482" y="46060"/>
                  <a:pt x="41384" y="42157"/>
                </a:cubicBezTo>
                <a:lnTo>
                  <a:pt x="39800" y="40573"/>
                </a:lnTo>
                <a:cubicBezTo>
                  <a:pt x="36168" y="36941"/>
                  <a:pt x="36168" y="31067"/>
                  <a:pt x="39800" y="27474"/>
                </a:cubicBezTo>
                <a:cubicBezTo>
                  <a:pt x="43432" y="23880"/>
                  <a:pt x="49306" y="23841"/>
                  <a:pt x="52899" y="27474"/>
                </a:cubicBezTo>
                <a:lnTo>
                  <a:pt x="54484" y="29058"/>
                </a:lnTo>
                <a:lnTo>
                  <a:pt x="66115" y="17427"/>
                </a:lnTo>
                <a:lnTo>
                  <a:pt x="64530" y="15843"/>
                </a:lnTo>
                <a:cubicBezTo>
                  <a:pt x="60898" y="12211"/>
                  <a:pt x="60898" y="6337"/>
                  <a:pt x="64530" y="2744"/>
                </a:cubicBezTo>
                <a:cubicBezTo>
                  <a:pt x="68163" y="-850"/>
                  <a:pt x="74036" y="-889"/>
                  <a:pt x="77668" y="2705"/>
                </a:cubicBezTo>
                <a:lnTo>
                  <a:pt x="80103" y="5139"/>
                </a:lnTo>
                <a:cubicBezTo>
                  <a:pt x="83117" y="3362"/>
                  <a:pt x="86363" y="2048"/>
                  <a:pt x="89686" y="1159"/>
                </a:cubicBezTo>
                <a:lnTo>
                  <a:pt x="89686" y="-3091"/>
                </a:lnTo>
                <a:cubicBezTo>
                  <a:pt x="89686" y="-8231"/>
                  <a:pt x="93820" y="-12365"/>
                  <a:pt x="98960" y="-12365"/>
                </a:cubicBezTo>
                <a:close/>
                <a:moveTo>
                  <a:pt x="49460" y="98921"/>
                </a:moveTo>
                <a:cubicBezTo>
                  <a:pt x="56285" y="98921"/>
                  <a:pt x="61826" y="93380"/>
                  <a:pt x="61826" y="86556"/>
                </a:cubicBezTo>
                <a:cubicBezTo>
                  <a:pt x="61826" y="79731"/>
                  <a:pt x="56285" y="74191"/>
                  <a:pt x="49460" y="74191"/>
                </a:cubicBezTo>
                <a:cubicBezTo>
                  <a:pt x="42636" y="74191"/>
                  <a:pt x="37095" y="79731"/>
                  <a:pt x="37095" y="86556"/>
                </a:cubicBezTo>
                <a:cubicBezTo>
                  <a:pt x="37095" y="93380"/>
                  <a:pt x="42636" y="98921"/>
                  <a:pt x="49460" y="98921"/>
                </a:cubicBezTo>
                <a:close/>
                <a:moveTo>
                  <a:pt x="92738" y="55643"/>
                </a:moveTo>
                <a:cubicBezTo>
                  <a:pt x="92738" y="48819"/>
                  <a:pt x="87198" y="43278"/>
                  <a:pt x="80373" y="43278"/>
                </a:cubicBezTo>
                <a:cubicBezTo>
                  <a:pt x="73549" y="43278"/>
                  <a:pt x="68008" y="48819"/>
                  <a:pt x="68008" y="55643"/>
                </a:cubicBezTo>
                <a:cubicBezTo>
                  <a:pt x="68008" y="62467"/>
                  <a:pt x="73549" y="68008"/>
                  <a:pt x="80373" y="68008"/>
                </a:cubicBezTo>
                <a:cubicBezTo>
                  <a:pt x="87198" y="68008"/>
                  <a:pt x="92738" y="62467"/>
                  <a:pt x="92738" y="55643"/>
                </a:cubicBezTo>
                <a:close/>
                <a:moveTo>
                  <a:pt x="207116" y="71099"/>
                </a:moveTo>
                <a:lnTo>
                  <a:pt x="207116" y="75350"/>
                </a:lnTo>
                <a:cubicBezTo>
                  <a:pt x="210439" y="76200"/>
                  <a:pt x="213646" y="77514"/>
                  <a:pt x="216699" y="79330"/>
                </a:cubicBezTo>
                <a:lnTo>
                  <a:pt x="219094" y="76896"/>
                </a:lnTo>
                <a:cubicBezTo>
                  <a:pt x="222727" y="73263"/>
                  <a:pt x="228600" y="73263"/>
                  <a:pt x="232194" y="76896"/>
                </a:cubicBezTo>
                <a:cubicBezTo>
                  <a:pt x="235787" y="80528"/>
                  <a:pt x="235826" y="86401"/>
                  <a:pt x="232194" y="89995"/>
                </a:cubicBezTo>
                <a:lnTo>
                  <a:pt x="229759" y="92429"/>
                </a:lnTo>
                <a:cubicBezTo>
                  <a:pt x="231537" y="95443"/>
                  <a:pt x="232851" y="98689"/>
                  <a:pt x="233739" y="102012"/>
                </a:cubicBezTo>
                <a:lnTo>
                  <a:pt x="237990" y="102012"/>
                </a:lnTo>
                <a:cubicBezTo>
                  <a:pt x="243129" y="102012"/>
                  <a:pt x="247264" y="106147"/>
                  <a:pt x="247264" y="111286"/>
                </a:cubicBezTo>
                <a:cubicBezTo>
                  <a:pt x="247264" y="116425"/>
                  <a:pt x="243129" y="120560"/>
                  <a:pt x="237990" y="120560"/>
                </a:cubicBezTo>
                <a:lnTo>
                  <a:pt x="233739" y="120560"/>
                </a:lnTo>
                <a:cubicBezTo>
                  <a:pt x="232889" y="123883"/>
                  <a:pt x="231575" y="127090"/>
                  <a:pt x="229759" y="130143"/>
                </a:cubicBezTo>
                <a:lnTo>
                  <a:pt x="232232" y="132539"/>
                </a:lnTo>
                <a:cubicBezTo>
                  <a:pt x="235865" y="136171"/>
                  <a:pt x="235865" y="142044"/>
                  <a:pt x="232232" y="145638"/>
                </a:cubicBezTo>
                <a:cubicBezTo>
                  <a:pt x="228600" y="149231"/>
                  <a:pt x="222727" y="149270"/>
                  <a:pt x="219133" y="145638"/>
                </a:cubicBezTo>
                <a:lnTo>
                  <a:pt x="217549" y="144054"/>
                </a:lnTo>
                <a:lnTo>
                  <a:pt x="205918" y="155684"/>
                </a:lnTo>
                <a:lnTo>
                  <a:pt x="207502" y="157269"/>
                </a:lnTo>
                <a:cubicBezTo>
                  <a:pt x="211134" y="160901"/>
                  <a:pt x="211134" y="166774"/>
                  <a:pt x="207502" y="170368"/>
                </a:cubicBezTo>
                <a:cubicBezTo>
                  <a:pt x="203870" y="173962"/>
                  <a:pt x="197996" y="174000"/>
                  <a:pt x="194403" y="170368"/>
                </a:cubicBezTo>
                <a:lnTo>
                  <a:pt x="192818" y="168784"/>
                </a:lnTo>
                <a:cubicBezTo>
                  <a:pt x="188954" y="172648"/>
                  <a:pt x="185090" y="176512"/>
                  <a:pt x="181188" y="180415"/>
                </a:cubicBezTo>
                <a:lnTo>
                  <a:pt x="182772" y="181999"/>
                </a:lnTo>
                <a:cubicBezTo>
                  <a:pt x="186404" y="185631"/>
                  <a:pt x="186404" y="191505"/>
                  <a:pt x="182772" y="195098"/>
                </a:cubicBezTo>
                <a:cubicBezTo>
                  <a:pt x="179140" y="198692"/>
                  <a:pt x="173266" y="198731"/>
                  <a:pt x="169673" y="195098"/>
                </a:cubicBezTo>
                <a:lnTo>
                  <a:pt x="167238" y="192664"/>
                </a:lnTo>
                <a:cubicBezTo>
                  <a:pt x="164224" y="194441"/>
                  <a:pt x="160978" y="195755"/>
                  <a:pt x="157655" y="196644"/>
                </a:cubicBezTo>
                <a:lnTo>
                  <a:pt x="157655" y="200894"/>
                </a:lnTo>
                <a:cubicBezTo>
                  <a:pt x="157655" y="206034"/>
                  <a:pt x="153521" y="210168"/>
                  <a:pt x="148381" y="210168"/>
                </a:cubicBezTo>
                <a:cubicBezTo>
                  <a:pt x="143242" y="210168"/>
                  <a:pt x="139108" y="206034"/>
                  <a:pt x="139108" y="200894"/>
                </a:cubicBezTo>
                <a:lnTo>
                  <a:pt x="139108" y="196644"/>
                </a:lnTo>
                <a:cubicBezTo>
                  <a:pt x="135784" y="195794"/>
                  <a:pt x="132577" y="194480"/>
                  <a:pt x="129525" y="192664"/>
                </a:cubicBezTo>
                <a:lnTo>
                  <a:pt x="127129" y="195137"/>
                </a:lnTo>
                <a:cubicBezTo>
                  <a:pt x="123497" y="198769"/>
                  <a:pt x="117623" y="198769"/>
                  <a:pt x="114030" y="195137"/>
                </a:cubicBezTo>
                <a:cubicBezTo>
                  <a:pt x="110436" y="191505"/>
                  <a:pt x="110397" y="185631"/>
                  <a:pt x="114030" y="182038"/>
                </a:cubicBezTo>
                <a:lnTo>
                  <a:pt x="116464" y="179603"/>
                </a:lnTo>
                <a:cubicBezTo>
                  <a:pt x="114686" y="176589"/>
                  <a:pt x="113373" y="173343"/>
                  <a:pt x="112484" y="170020"/>
                </a:cubicBezTo>
                <a:lnTo>
                  <a:pt x="108233" y="170020"/>
                </a:lnTo>
                <a:cubicBezTo>
                  <a:pt x="103094" y="170020"/>
                  <a:pt x="98960" y="165886"/>
                  <a:pt x="98960" y="160746"/>
                </a:cubicBezTo>
                <a:cubicBezTo>
                  <a:pt x="98960" y="155607"/>
                  <a:pt x="103094" y="151473"/>
                  <a:pt x="108233" y="151473"/>
                </a:cubicBezTo>
                <a:lnTo>
                  <a:pt x="112484" y="151473"/>
                </a:lnTo>
                <a:cubicBezTo>
                  <a:pt x="113334" y="148149"/>
                  <a:pt x="114648" y="144942"/>
                  <a:pt x="116464" y="141890"/>
                </a:cubicBezTo>
                <a:lnTo>
                  <a:pt x="113991" y="139494"/>
                </a:lnTo>
                <a:cubicBezTo>
                  <a:pt x="110359" y="135862"/>
                  <a:pt x="110359" y="129988"/>
                  <a:pt x="113991" y="126395"/>
                </a:cubicBezTo>
                <a:cubicBezTo>
                  <a:pt x="117623" y="122801"/>
                  <a:pt x="123497" y="122762"/>
                  <a:pt x="127090" y="126395"/>
                </a:cubicBezTo>
                <a:lnTo>
                  <a:pt x="128674" y="127979"/>
                </a:lnTo>
                <a:cubicBezTo>
                  <a:pt x="132539" y="124115"/>
                  <a:pt x="136403" y="120251"/>
                  <a:pt x="140305" y="116348"/>
                </a:cubicBezTo>
                <a:lnTo>
                  <a:pt x="138721" y="114764"/>
                </a:lnTo>
                <a:cubicBezTo>
                  <a:pt x="135089" y="111131"/>
                  <a:pt x="135089" y="105258"/>
                  <a:pt x="138721" y="101664"/>
                </a:cubicBezTo>
                <a:cubicBezTo>
                  <a:pt x="142353" y="98071"/>
                  <a:pt x="148227" y="98032"/>
                  <a:pt x="151820" y="101664"/>
                </a:cubicBezTo>
                <a:lnTo>
                  <a:pt x="153405" y="103249"/>
                </a:lnTo>
                <a:lnTo>
                  <a:pt x="165036" y="91618"/>
                </a:lnTo>
                <a:lnTo>
                  <a:pt x="163451" y="90033"/>
                </a:lnTo>
                <a:cubicBezTo>
                  <a:pt x="159819" y="86401"/>
                  <a:pt x="159819" y="80528"/>
                  <a:pt x="163451" y="76934"/>
                </a:cubicBezTo>
                <a:cubicBezTo>
                  <a:pt x="167084" y="73341"/>
                  <a:pt x="172957" y="73302"/>
                  <a:pt x="176551" y="76934"/>
                </a:cubicBezTo>
                <a:lnTo>
                  <a:pt x="178985" y="79369"/>
                </a:lnTo>
                <a:cubicBezTo>
                  <a:pt x="181999" y="77591"/>
                  <a:pt x="185245" y="76277"/>
                  <a:pt x="188568" y="75389"/>
                </a:cubicBezTo>
                <a:lnTo>
                  <a:pt x="188568" y="71138"/>
                </a:lnTo>
                <a:cubicBezTo>
                  <a:pt x="188568" y="65999"/>
                  <a:pt x="192703" y="61864"/>
                  <a:pt x="197842" y="61864"/>
                </a:cubicBezTo>
                <a:cubicBezTo>
                  <a:pt x="202981" y="61864"/>
                  <a:pt x="207116" y="65999"/>
                  <a:pt x="207116" y="71138"/>
                </a:cubicBezTo>
                <a:close/>
                <a:moveTo>
                  <a:pt x="173112" y="148381"/>
                </a:moveTo>
                <a:cubicBezTo>
                  <a:pt x="173112" y="141557"/>
                  <a:pt x="167571" y="136016"/>
                  <a:pt x="160746" y="136016"/>
                </a:cubicBezTo>
                <a:cubicBezTo>
                  <a:pt x="153922" y="136016"/>
                  <a:pt x="148381" y="141557"/>
                  <a:pt x="148381" y="148381"/>
                </a:cubicBezTo>
                <a:cubicBezTo>
                  <a:pt x="148381" y="155206"/>
                  <a:pt x="153922" y="160746"/>
                  <a:pt x="160746" y="160746"/>
                </a:cubicBezTo>
                <a:cubicBezTo>
                  <a:pt x="167571" y="160746"/>
                  <a:pt x="173112" y="155206"/>
                  <a:pt x="173112" y="14838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1068346" y="1257841"/>
            <a:ext cx="1096373" cy="263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5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Prokaryotic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68346" y="1521528"/>
            <a:ext cx="1055156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"Before nucleus"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32524" y="1867853"/>
            <a:ext cx="115408" cy="131895"/>
          </a:xfrm>
          <a:custGeom>
            <a:avLst/>
            <a:gdLst/>
            <a:ahLst/>
            <a:cxnLst/>
            <a:rect l="l" t="t" r="r" b="b"/>
            <a:pathLst>
              <a:path w="115408" h="131895">
                <a:moveTo>
                  <a:pt x="258" y="113785"/>
                </a:moveTo>
                <a:cubicBezTo>
                  <a:pt x="1417" y="119401"/>
                  <a:pt x="6389" y="123651"/>
                  <a:pt x="12365" y="123651"/>
                </a:cubicBezTo>
                <a:lnTo>
                  <a:pt x="103043" y="123651"/>
                </a:lnTo>
                <a:cubicBezTo>
                  <a:pt x="109869" y="123651"/>
                  <a:pt x="115408" y="118113"/>
                  <a:pt x="115408" y="111286"/>
                </a:cubicBezTo>
                <a:lnTo>
                  <a:pt x="115408" y="86556"/>
                </a:lnTo>
                <a:cubicBezTo>
                  <a:pt x="115408" y="79729"/>
                  <a:pt x="109869" y="74191"/>
                  <a:pt x="103043" y="74191"/>
                </a:cubicBezTo>
                <a:lnTo>
                  <a:pt x="90677" y="74191"/>
                </a:lnTo>
                <a:lnTo>
                  <a:pt x="90677" y="92738"/>
                </a:lnTo>
                <a:cubicBezTo>
                  <a:pt x="90677" y="96165"/>
                  <a:pt x="87921" y="98921"/>
                  <a:pt x="84495" y="98921"/>
                </a:cubicBezTo>
                <a:cubicBezTo>
                  <a:pt x="81069" y="98921"/>
                  <a:pt x="78312" y="96165"/>
                  <a:pt x="78312" y="92738"/>
                </a:cubicBezTo>
                <a:lnTo>
                  <a:pt x="78312" y="74191"/>
                </a:lnTo>
                <a:lnTo>
                  <a:pt x="61826" y="74191"/>
                </a:lnTo>
                <a:lnTo>
                  <a:pt x="61826" y="92738"/>
                </a:lnTo>
                <a:cubicBezTo>
                  <a:pt x="61826" y="96165"/>
                  <a:pt x="59069" y="98921"/>
                  <a:pt x="55643" y="98921"/>
                </a:cubicBezTo>
                <a:cubicBezTo>
                  <a:pt x="52217" y="98921"/>
                  <a:pt x="49460" y="96165"/>
                  <a:pt x="49460" y="92738"/>
                </a:cubicBezTo>
                <a:lnTo>
                  <a:pt x="49460" y="74191"/>
                </a:lnTo>
                <a:lnTo>
                  <a:pt x="30913" y="74191"/>
                </a:lnTo>
                <a:cubicBezTo>
                  <a:pt x="27487" y="74191"/>
                  <a:pt x="24730" y="71434"/>
                  <a:pt x="24730" y="68008"/>
                </a:cubicBezTo>
                <a:cubicBezTo>
                  <a:pt x="24730" y="64582"/>
                  <a:pt x="27487" y="61826"/>
                  <a:pt x="30913" y="61826"/>
                </a:cubicBezTo>
                <a:lnTo>
                  <a:pt x="49460" y="61826"/>
                </a:lnTo>
                <a:lnTo>
                  <a:pt x="49460" y="45339"/>
                </a:lnTo>
                <a:lnTo>
                  <a:pt x="30913" y="45339"/>
                </a:lnTo>
                <a:cubicBezTo>
                  <a:pt x="27487" y="45339"/>
                  <a:pt x="24730" y="42582"/>
                  <a:pt x="24730" y="39156"/>
                </a:cubicBezTo>
                <a:cubicBezTo>
                  <a:pt x="24730" y="35730"/>
                  <a:pt x="27487" y="32974"/>
                  <a:pt x="30913" y="32974"/>
                </a:cubicBezTo>
                <a:lnTo>
                  <a:pt x="49460" y="32974"/>
                </a:lnTo>
                <a:lnTo>
                  <a:pt x="49460" y="20609"/>
                </a:lnTo>
                <a:cubicBezTo>
                  <a:pt x="49460" y="13782"/>
                  <a:pt x="43922" y="8243"/>
                  <a:pt x="37095" y="8243"/>
                </a:cubicBezTo>
                <a:lnTo>
                  <a:pt x="12365" y="8243"/>
                </a:lnTo>
                <a:cubicBezTo>
                  <a:pt x="5539" y="8243"/>
                  <a:pt x="0" y="13782"/>
                  <a:pt x="0" y="20609"/>
                </a:cubicBezTo>
                <a:lnTo>
                  <a:pt x="0" y="111286"/>
                </a:lnTo>
                <a:cubicBezTo>
                  <a:pt x="0" y="112136"/>
                  <a:pt x="77" y="112986"/>
                  <a:pt x="258" y="113785"/>
                </a:cubicBez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4" name="Text 11"/>
          <p:cNvSpPr/>
          <p:nvPr/>
        </p:nvSpPr>
        <p:spPr>
          <a:xfrm>
            <a:off x="771583" y="1834880"/>
            <a:ext cx="112934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Size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771583" y="2032721"/>
            <a:ext cx="1121103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0.5–5.0 micrometers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20159" y="2329484"/>
            <a:ext cx="98921" cy="98921"/>
          </a:xfrm>
          <a:custGeom>
            <a:avLst/>
            <a:gdLst/>
            <a:ahLst/>
            <a:cxnLst/>
            <a:rect l="l" t="t" r="r" b="b"/>
            <a:pathLst>
              <a:path w="98921" h="98921">
                <a:moveTo>
                  <a:pt x="0" y="49460"/>
                </a:moveTo>
                <a:cubicBezTo>
                  <a:pt x="0" y="22162"/>
                  <a:pt x="22162" y="0"/>
                  <a:pt x="49460" y="0"/>
                </a:cubicBezTo>
                <a:cubicBezTo>
                  <a:pt x="76758" y="0"/>
                  <a:pt x="98921" y="22162"/>
                  <a:pt x="98921" y="49460"/>
                </a:cubicBezTo>
                <a:cubicBezTo>
                  <a:pt x="98921" y="76758"/>
                  <a:pt x="76758" y="98921"/>
                  <a:pt x="49460" y="98921"/>
                </a:cubicBezTo>
                <a:cubicBezTo>
                  <a:pt x="22162" y="98921"/>
                  <a:pt x="0" y="76758"/>
                  <a:pt x="0" y="49460"/>
                </a:cubicBez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7" name="Text 14"/>
          <p:cNvSpPr/>
          <p:nvPr/>
        </p:nvSpPr>
        <p:spPr>
          <a:xfrm>
            <a:off x="730366" y="2296511"/>
            <a:ext cx="1574491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Nucleus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30366" y="2494352"/>
            <a:ext cx="1566247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membrane-bound nucleus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24281" y="2791115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73160" y="-335"/>
                </a:moveTo>
                <a:cubicBezTo>
                  <a:pt x="68704" y="-2911"/>
                  <a:pt x="63191" y="-2911"/>
                  <a:pt x="58734" y="-335"/>
                </a:cubicBezTo>
                <a:lnTo>
                  <a:pt x="37044" y="12185"/>
                </a:lnTo>
                <a:cubicBezTo>
                  <a:pt x="32587" y="14761"/>
                  <a:pt x="29831" y="19527"/>
                  <a:pt x="29831" y="24679"/>
                </a:cubicBezTo>
                <a:lnTo>
                  <a:pt x="29831" y="50929"/>
                </a:lnTo>
                <a:lnTo>
                  <a:pt x="7084" y="64067"/>
                </a:lnTo>
                <a:cubicBezTo>
                  <a:pt x="2628" y="66643"/>
                  <a:pt x="-129" y="71409"/>
                  <a:pt x="-129" y="76561"/>
                </a:cubicBezTo>
                <a:lnTo>
                  <a:pt x="-129" y="101626"/>
                </a:lnTo>
                <a:cubicBezTo>
                  <a:pt x="-129" y="106778"/>
                  <a:pt x="2628" y="111544"/>
                  <a:pt x="7084" y="114120"/>
                </a:cubicBezTo>
                <a:lnTo>
                  <a:pt x="28800" y="126639"/>
                </a:lnTo>
                <a:cubicBezTo>
                  <a:pt x="33257" y="129215"/>
                  <a:pt x="38770" y="129215"/>
                  <a:pt x="43226" y="126639"/>
                </a:cubicBezTo>
                <a:lnTo>
                  <a:pt x="65973" y="113501"/>
                </a:lnTo>
                <a:lnTo>
                  <a:pt x="88720" y="126639"/>
                </a:lnTo>
                <a:cubicBezTo>
                  <a:pt x="93176" y="129215"/>
                  <a:pt x="98689" y="129215"/>
                  <a:pt x="103146" y="126639"/>
                </a:cubicBezTo>
                <a:lnTo>
                  <a:pt x="124810" y="114120"/>
                </a:lnTo>
                <a:cubicBezTo>
                  <a:pt x="129267" y="111544"/>
                  <a:pt x="132023" y="106778"/>
                  <a:pt x="132023" y="101626"/>
                </a:cubicBezTo>
                <a:lnTo>
                  <a:pt x="132023" y="76561"/>
                </a:lnTo>
                <a:cubicBezTo>
                  <a:pt x="132023" y="71409"/>
                  <a:pt x="129267" y="66643"/>
                  <a:pt x="124810" y="64067"/>
                </a:cubicBezTo>
                <a:lnTo>
                  <a:pt x="102064" y="50929"/>
                </a:lnTo>
                <a:lnTo>
                  <a:pt x="102064" y="24679"/>
                </a:lnTo>
                <a:cubicBezTo>
                  <a:pt x="102064" y="19527"/>
                  <a:pt x="99307" y="14761"/>
                  <a:pt x="94851" y="12185"/>
                </a:cubicBezTo>
                <a:lnTo>
                  <a:pt x="73160" y="-335"/>
                </a:lnTo>
                <a:close/>
                <a:moveTo>
                  <a:pt x="59765" y="75376"/>
                </a:moveTo>
                <a:lnTo>
                  <a:pt x="59765" y="102811"/>
                </a:lnTo>
                <a:lnTo>
                  <a:pt x="37018" y="115949"/>
                </a:lnTo>
                <a:cubicBezTo>
                  <a:pt x="36709" y="116129"/>
                  <a:pt x="36348" y="116232"/>
                  <a:pt x="35988" y="116232"/>
                </a:cubicBezTo>
                <a:lnTo>
                  <a:pt x="35988" y="89106"/>
                </a:lnTo>
                <a:lnTo>
                  <a:pt x="59765" y="75376"/>
                </a:lnTo>
                <a:close/>
                <a:moveTo>
                  <a:pt x="119375" y="75530"/>
                </a:moveTo>
                <a:cubicBezTo>
                  <a:pt x="119555" y="75839"/>
                  <a:pt x="119658" y="76200"/>
                  <a:pt x="119658" y="76561"/>
                </a:cubicBezTo>
                <a:lnTo>
                  <a:pt x="119658" y="101626"/>
                </a:lnTo>
                <a:cubicBezTo>
                  <a:pt x="119658" y="102373"/>
                  <a:pt x="119272" y="103043"/>
                  <a:pt x="118628" y="103403"/>
                </a:cubicBezTo>
                <a:lnTo>
                  <a:pt x="96912" y="115923"/>
                </a:lnTo>
                <a:cubicBezTo>
                  <a:pt x="96602" y="116103"/>
                  <a:pt x="96242" y="116206"/>
                  <a:pt x="95881" y="116206"/>
                </a:cubicBezTo>
                <a:lnTo>
                  <a:pt x="95881" y="89080"/>
                </a:lnTo>
                <a:lnTo>
                  <a:pt x="119375" y="75530"/>
                </a:lnTo>
                <a:close/>
                <a:moveTo>
                  <a:pt x="89724" y="24679"/>
                </a:moveTo>
                <a:lnTo>
                  <a:pt x="89724" y="50929"/>
                </a:lnTo>
                <a:lnTo>
                  <a:pt x="65947" y="64659"/>
                </a:lnTo>
                <a:lnTo>
                  <a:pt x="65947" y="37224"/>
                </a:lnTo>
                <a:lnTo>
                  <a:pt x="89441" y="23674"/>
                </a:lnTo>
                <a:cubicBezTo>
                  <a:pt x="89621" y="23983"/>
                  <a:pt x="89724" y="24344"/>
                  <a:pt x="89724" y="24704"/>
                </a:cubicBez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20" name="Text 17"/>
          <p:cNvSpPr/>
          <p:nvPr/>
        </p:nvSpPr>
        <p:spPr>
          <a:xfrm>
            <a:off x="771583" y="2758141"/>
            <a:ext cx="1797063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Organelles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771583" y="2955983"/>
            <a:ext cx="1788819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Lack membrane-bound organelles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540768" y="3252747"/>
            <a:ext cx="98921" cy="131895"/>
          </a:xfrm>
          <a:custGeom>
            <a:avLst/>
            <a:gdLst/>
            <a:ahLst/>
            <a:cxnLst/>
            <a:rect l="l" t="t" r="r" b="b"/>
            <a:pathLst>
              <a:path w="98921" h="131895">
                <a:moveTo>
                  <a:pt x="90677" y="0"/>
                </a:moveTo>
                <a:cubicBezTo>
                  <a:pt x="95237" y="0"/>
                  <a:pt x="98921" y="3684"/>
                  <a:pt x="98921" y="8243"/>
                </a:cubicBezTo>
                <a:cubicBezTo>
                  <a:pt x="98921" y="23133"/>
                  <a:pt x="92635" y="35241"/>
                  <a:pt x="84134" y="45468"/>
                </a:cubicBezTo>
                <a:cubicBezTo>
                  <a:pt x="77926" y="52912"/>
                  <a:pt x="70275" y="59662"/>
                  <a:pt x="62598" y="65947"/>
                </a:cubicBezTo>
                <a:cubicBezTo>
                  <a:pt x="70275" y="72259"/>
                  <a:pt x="77926" y="78982"/>
                  <a:pt x="84134" y="86427"/>
                </a:cubicBezTo>
                <a:cubicBezTo>
                  <a:pt x="92635" y="96628"/>
                  <a:pt x="98921" y="108761"/>
                  <a:pt x="98921" y="123651"/>
                </a:cubicBezTo>
                <a:cubicBezTo>
                  <a:pt x="98921" y="128211"/>
                  <a:pt x="95237" y="131895"/>
                  <a:pt x="90677" y="131895"/>
                </a:cubicBezTo>
                <a:cubicBezTo>
                  <a:pt x="86118" y="131895"/>
                  <a:pt x="82434" y="128211"/>
                  <a:pt x="82434" y="123651"/>
                </a:cubicBezTo>
                <a:lnTo>
                  <a:pt x="16487" y="123651"/>
                </a:lnTo>
                <a:cubicBezTo>
                  <a:pt x="16487" y="128211"/>
                  <a:pt x="12803" y="131895"/>
                  <a:pt x="8243" y="131895"/>
                </a:cubicBezTo>
                <a:cubicBezTo>
                  <a:pt x="3684" y="131895"/>
                  <a:pt x="0" y="128211"/>
                  <a:pt x="0" y="123651"/>
                </a:cubicBezTo>
                <a:cubicBezTo>
                  <a:pt x="0" y="108761"/>
                  <a:pt x="6286" y="96654"/>
                  <a:pt x="14787" y="86427"/>
                </a:cubicBezTo>
                <a:cubicBezTo>
                  <a:pt x="20995" y="78982"/>
                  <a:pt x="28646" y="72259"/>
                  <a:pt x="36323" y="65947"/>
                </a:cubicBezTo>
                <a:cubicBezTo>
                  <a:pt x="28646" y="59636"/>
                  <a:pt x="20995" y="52912"/>
                  <a:pt x="14787" y="45468"/>
                </a:cubicBezTo>
                <a:cubicBezTo>
                  <a:pt x="6286" y="35241"/>
                  <a:pt x="0" y="23133"/>
                  <a:pt x="0" y="8243"/>
                </a:cubicBezTo>
                <a:cubicBezTo>
                  <a:pt x="0" y="3684"/>
                  <a:pt x="3684" y="0"/>
                  <a:pt x="8243" y="0"/>
                </a:cubicBezTo>
                <a:cubicBezTo>
                  <a:pt x="12803" y="0"/>
                  <a:pt x="16487" y="3684"/>
                  <a:pt x="16487" y="8243"/>
                </a:cubicBezTo>
                <a:lnTo>
                  <a:pt x="82434" y="8243"/>
                </a:lnTo>
                <a:cubicBezTo>
                  <a:pt x="82434" y="3684"/>
                  <a:pt x="86118" y="0"/>
                  <a:pt x="90677" y="0"/>
                </a:cubicBezTo>
                <a:close/>
                <a:moveTo>
                  <a:pt x="73031" y="98921"/>
                </a:moveTo>
                <a:lnTo>
                  <a:pt x="25915" y="98921"/>
                </a:lnTo>
                <a:cubicBezTo>
                  <a:pt x="23803" y="101626"/>
                  <a:pt x="22025" y="104356"/>
                  <a:pt x="20609" y="107164"/>
                </a:cubicBezTo>
                <a:lnTo>
                  <a:pt x="78364" y="107164"/>
                </a:lnTo>
                <a:cubicBezTo>
                  <a:pt x="76921" y="104356"/>
                  <a:pt x="75144" y="101626"/>
                  <a:pt x="73057" y="98921"/>
                </a:cubicBezTo>
                <a:close/>
                <a:moveTo>
                  <a:pt x="61310" y="86556"/>
                </a:moveTo>
                <a:cubicBezTo>
                  <a:pt x="57627" y="83207"/>
                  <a:pt x="53634" y="79910"/>
                  <a:pt x="49460" y="76509"/>
                </a:cubicBezTo>
                <a:cubicBezTo>
                  <a:pt x="45287" y="79884"/>
                  <a:pt x="41294" y="83207"/>
                  <a:pt x="37611" y="86556"/>
                </a:cubicBezTo>
                <a:lnTo>
                  <a:pt x="61310" y="86556"/>
                </a:lnTo>
                <a:close/>
                <a:moveTo>
                  <a:pt x="25889" y="32974"/>
                </a:moveTo>
                <a:lnTo>
                  <a:pt x="73006" y="32974"/>
                </a:lnTo>
                <a:cubicBezTo>
                  <a:pt x="75118" y="30269"/>
                  <a:pt x="76896" y="27538"/>
                  <a:pt x="78312" y="24730"/>
                </a:cubicBezTo>
                <a:lnTo>
                  <a:pt x="20583" y="24730"/>
                </a:lnTo>
                <a:cubicBezTo>
                  <a:pt x="22025" y="27538"/>
                  <a:pt x="23803" y="30269"/>
                  <a:pt x="25889" y="32974"/>
                </a:cubicBezTo>
                <a:close/>
                <a:moveTo>
                  <a:pt x="37611" y="45339"/>
                </a:moveTo>
                <a:cubicBezTo>
                  <a:pt x="41294" y="48688"/>
                  <a:pt x="45287" y="51985"/>
                  <a:pt x="49460" y="55385"/>
                </a:cubicBezTo>
                <a:cubicBezTo>
                  <a:pt x="53634" y="52011"/>
                  <a:pt x="57627" y="48688"/>
                  <a:pt x="61310" y="45339"/>
                </a:cubicBezTo>
                <a:lnTo>
                  <a:pt x="37611" y="45339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23" name="Text 20"/>
          <p:cNvSpPr/>
          <p:nvPr/>
        </p:nvSpPr>
        <p:spPr>
          <a:xfrm>
            <a:off x="771583" y="3219773"/>
            <a:ext cx="1508544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DNA Location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771583" y="3417615"/>
            <a:ext cx="1500300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Free in cytoplasm (nucleoid)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507794" y="5622005"/>
            <a:ext cx="5308755" cy="6595"/>
          </a:xfrm>
          <a:custGeom>
            <a:avLst/>
            <a:gdLst/>
            <a:ahLst/>
            <a:cxnLst/>
            <a:rect l="l" t="t" r="r" b="b"/>
            <a:pathLst>
              <a:path w="5308755" h="6595">
                <a:moveTo>
                  <a:pt x="0" y="0"/>
                </a:moveTo>
                <a:lnTo>
                  <a:pt x="5308755" y="0"/>
                </a:lnTo>
                <a:lnTo>
                  <a:pt x="5308755" y="6595"/>
                </a:lnTo>
                <a:lnTo>
                  <a:pt x="0" y="6595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6" name="Text 23"/>
          <p:cNvSpPr/>
          <p:nvPr/>
        </p:nvSpPr>
        <p:spPr>
          <a:xfrm>
            <a:off x="507794" y="5757197"/>
            <a:ext cx="5366458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Examples:</a:t>
            </a:r>
            <a:pPr>
              <a:lnSpc>
                <a:spcPct val="120000"/>
              </a:lnSpc>
            </a:pPr>
            <a:r>
              <a:rPr lang="en-US" sz="909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Bacteria, Archaea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201928" y="1069892"/>
            <a:ext cx="5651680" cy="5025181"/>
          </a:xfrm>
          <a:custGeom>
            <a:avLst/>
            <a:gdLst/>
            <a:ahLst/>
            <a:cxnLst/>
            <a:rect l="l" t="t" r="r" b="b"/>
            <a:pathLst>
              <a:path w="5651680" h="5025181">
                <a:moveTo>
                  <a:pt x="0" y="0"/>
                </a:moveTo>
                <a:lnTo>
                  <a:pt x="5651680" y="0"/>
                </a:lnTo>
                <a:lnTo>
                  <a:pt x="5651680" y="5025181"/>
                </a:lnTo>
                <a:lnTo>
                  <a:pt x="0" y="50251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7D9A78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6373391" y="1241354"/>
            <a:ext cx="461631" cy="461631"/>
          </a:xfrm>
          <a:custGeom>
            <a:avLst/>
            <a:gdLst/>
            <a:ahLst/>
            <a:cxnLst/>
            <a:rect l="l" t="t" r="r" b="b"/>
            <a:pathLst>
              <a:path w="461631" h="461631">
                <a:moveTo>
                  <a:pt x="0" y="0"/>
                </a:moveTo>
                <a:lnTo>
                  <a:pt x="461631" y="0"/>
                </a:lnTo>
                <a:lnTo>
                  <a:pt x="461631" y="461631"/>
                </a:lnTo>
                <a:lnTo>
                  <a:pt x="0" y="461631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29" name="Shape 26"/>
          <p:cNvSpPr/>
          <p:nvPr/>
        </p:nvSpPr>
        <p:spPr>
          <a:xfrm>
            <a:off x="6505285" y="1373249"/>
            <a:ext cx="197842" cy="197842"/>
          </a:xfrm>
          <a:custGeom>
            <a:avLst/>
            <a:gdLst/>
            <a:ahLst/>
            <a:cxnLst/>
            <a:rect l="l" t="t" r="r" b="b"/>
            <a:pathLst>
              <a:path w="197842" h="197842">
                <a:moveTo>
                  <a:pt x="197842" y="12365"/>
                </a:moveTo>
                <a:cubicBezTo>
                  <a:pt x="197842" y="54136"/>
                  <a:pt x="168243" y="88990"/>
                  <a:pt x="128906" y="97143"/>
                </a:cubicBezTo>
                <a:cubicBezTo>
                  <a:pt x="125854" y="74693"/>
                  <a:pt x="115768" y="54484"/>
                  <a:pt x="100892" y="38834"/>
                </a:cubicBezTo>
                <a:cubicBezTo>
                  <a:pt x="116387" y="15456"/>
                  <a:pt x="142933" y="0"/>
                  <a:pt x="173112" y="0"/>
                </a:cubicBezTo>
                <a:lnTo>
                  <a:pt x="185477" y="0"/>
                </a:lnTo>
                <a:cubicBezTo>
                  <a:pt x="192316" y="0"/>
                  <a:pt x="197842" y="5526"/>
                  <a:pt x="197842" y="12365"/>
                </a:cubicBezTo>
                <a:close/>
                <a:moveTo>
                  <a:pt x="0" y="37095"/>
                </a:moveTo>
                <a:cubicBezTo>
                  <a:pt x="0" y="30256"/>
                  <a:pt x="5526" y="24730"/>
                  <a:pt x="12365" y="24730"/>
                </a:cubicBezTo>
                <a:lnTo>
                  <a:pt x="24730" y="24730"/>
                </a:lnTo>
                <a:cubicBezTo>
                  <a:pt x="72529" y="24730"/>
                  <a:pt x="111286" y="63487"/>
                  <a:pt x="111286" y="111286"/>
                </a:cubicBezTo>
                <a:lnTo>
                  <a:pt x="111286" y="185477"/>
                </a:lnTo>
                <a:cubicBezTo>
                  <a:pt x="111286" y="192316"/>
                  <a:pt x="105760" y="197842"/>
                  <a:pt x="98921" y="197842"/>
                </a:cubicBezTo>
                <a:cubicBezTo>
                  <a:pt x="92081" y="197842"/>
                  <a:pt x="86556" y="192316"/>
                  <a:pt x="86556" y="185477"/>
                </a:cubicBezTo>
                <a:lnTo>
                  <a:pt x="86556" y="123651"/>
                </a:lnTo>
                <a:cubicBezTo>
                  <a:pt x="38757" y="123651"/>
                  <a:pt x="0" y="84894"/>
                  <a:pt x="0" y="3709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Text 27"/>
          <p:cNvSpPr/>
          <p:nvPr/>
        </p:nvSpPr>
        <p:spPr>
          <a:xfrm>
            <a:off x="6933943" y="1257841"/>
            <a:ext cx="1022183" cy="263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5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Eukaryotic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6933943" y="1521528"/>
            <a:ext cx="980966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"True nucleus"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6398121" y="1867853"/>
            <a:ext cx="115408" cy="131895"/>
          </a:xfrm>
          <a:custGeom>
            <a:avLst/>
            <a:gdLst/>
            <a:ahLst/>
            <a:cxnLst/>
            <a:rect l="l" t="t" r="r" b="b"/>
            <a:pathLst>
              <a:path w="115408" h="131895">
                <a:moveTo>
                  <a:pt x="258" y="113785"/>
                </a:moveTo>
                <a:cubicBezTo>
                  <a:pt x="1417" y="119401"/>
                  <a:pt x="6389" y="123651"/>
                  <a:pt x="12365" y="123651"/>
                </a:cubicBezTo>
                <a:lnTo>
                  <a:pt x="103043" y="123651"/>
                </a:lnTo>
                <a:cubicBezTo>
                  <a:pt x="109869" y="123651"/>
                  <a:pt x="115408" y="118113"/>
                  <a:pt x="115408" y="111286"/>
                </a:cubicBezTo>
                <a:lnTo>
                  <a:pt x="115408" y="86556"/>
                </a:lnTo>
                <a:cubicBezTo>
                  <a:pt x="115408" y="79729"/>
                  <a:pt x="109869" y="74191"/>
                  <a:pt x="103043" y="74191"/>
                </a:cubicBezTo>
                <a:lnTo>
                  <a:pt x="90677" y="74191"/>
                </a:lnTo>
                <a:lnTo>
                  <a:pt x="90677" y="92738"/>
                </a:lnTo>
                <a:cubicBezTo>
                  <a:pt x="90677" y="96165"/>
                  <a:pt x="87921" y="98921"/>
                  <a:pt x="84495" y="98921"/>
                </a:cubicBezTo>
                <a:cubicBezTo>
                  <a:pt x="81069" y="98921"/>
                  <a:pt x="78312" y="96165"/>
                  <a:pt x="78312" y="92738"/>
                </a:cubicBezTo>
                <a:lnTo>
                  <a:pt x="78312" y="74191"/>
                </a:lnTo>
                <a:lnTo>
                  <a:pt x="61826" y="74191"/>
                </a:lnTo>
                <a:lnTo>
                  <a:pt x="61826" y="92738"/>
                </a:lnTo>
                <a:cubicBezTo>
                  <a:pt x="61826" y="96165"/>
                  <a:pt x="59069" y="98921"/>
                  <a:pt x="55643" y="98921"/>
                </a:cubicBezTo>
                <a:cubicBezTo>
                  <a:pt x="52217" y="98921"/>
                  <a:pt x="49460" y="96165"/>
                  <a:pt x="49460" y="92738"/>
                </a:cubicBezTo>
                <a:lnTo>
                  <a:pt x="49460" y="74191"/>
                </a:lnTo>
                <a:lnTo>
                  <a:pt x="30913" y="74191"/>
                </a:lnTo>
                <a:cubicBezTo>
                  <a:pt x="27487" y="74191"/>
                  <a:pt x="24730" y="71434"/>
                  <a:pt x="24730" y="68008"/>
                </a:cubicBezTo>
                <a:cubicBezTo>
                  <a:pt x="24730" y="64582"/>
                  <a:pt x="27487" y="61826"/>
                  <a:pt x="30913" y="61826"/>
                </a:cubicBezTo>
                <a:lnTo>
                  <a:pt x="49460" y="61826"/>
                </a:lnTo>
                <a:lnTo>
                  <a:pt x="49460" y="45339"/>
                </a:lnTo>
                <a:lnTo>
                  <a:pt x="30913" y="45339"/>
                </a:lnTo>
                <a:cubicBezTo>
                  <a:pt x="27487" y="45339"/>
                  <a:pt x="24730" y="42582"/>
                  <a:pt x="24730" y="39156"/>
                </a:cubicBezTo>
                <a:cubicBezTo>
                  <a:pt x="24730" y="35730"/>
                  <a:pt x="27487" y="32974"/>
                  <a:pt x="30913" y="32974"/>
                </a:cubicBezTo>
                <a:lnTo>
                  <a:pt x="49460" y="32974"/>
                </a:lnTo>
                <a:lnTo>
                  <a:pt x="49460" y="20609"/>
                </a:lnTo>
                <a:cubicBezTo>
                  <a:pt x="49460" y="13782"/>
                  <a:pt x="43922" y="8243"/>
                  <a:pt x="37095" y="8243"/>
                </a:cubicBezTo>
                <a:lnTo>
                  <a:pt x="12365" y="8243"/>
                </a:lnTo>
                <a:cubicBezTo>
                  <a:pt x="5539" y="8243"/>
                  <a:pt x="0" y="13782"/>
                  <a:pt x="0" y="20609"/>
                </a:cubicBezTo>
                <a:lnTo>
                  <a:pt x="0" y="111286"/>
                </a:lnTo>
                <a:cubicBezTo>
                  <a:pt x="0" y="112136"/>
                  <a:pt x="77" y="112986"/>
                  <a:pt x="258" y="113785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3" name="Text 30"/>
          <p:cNvSpPr/>
          <p:nvPr/>
        </p:nvSpPr>
        <p:spPr>
          <a:xfrm>
            <a:off x="6637180" y="1834880"/>
            <a:ext cx="1112860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Size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6637180" y="2032721"/>
            <a:ext cx="1104617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10–100 micrometers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389878" y="2329484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0" y="65947"/>
                </a:moveTo>
                <a:cubicBezTo>
                  <a:pt x="0" y="29550"/>
                  <a:pt x="29550" y="0"/>
                  <a:pt x="65947" y="0"/>
                </a:cubicBezTo>
                <a:cubicBezTo>
                  <a:pt x="102345" y="0"/>
                  <a:pt x="131895" y="29550"/>
                  <a:pt x="131895" y="65947"/>
                </a:cubicBezTo>
                <a:cubicBezTo>
                  <a:pt x="131895" y="102345"/>
                  <a:pt x="102345" y="131895"/>
                  <a:pt x="65947" y="131895"/>
                </a:cubicBezTo>
                <a:cubicBezTo>
                  <a:pt x="29550" y="131895"/>
                  <a:pt x="0" y="102345"/>
                  <a:pt x="0" y="65947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6" name="Text 33"/>
          <p:cNvSpPr/>
          <p:nvPr/>
        </p:nvSpPr>
        <p:spPr>
          <a:xfrm>
            <a:off x="6637180" y="2296511"/>
            <a:ext cx="1821793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Nucleus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637180" y="2494352"/>
            <a:ext cx="1813550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Distinct membrane-bound nucleus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6389878" y="2791115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73160" y="-335"/>
                </a:moveTo>
                <a:cubicBezTo>
                  <a:pt x="68704" y="-2911"/>
                  <a:pt x="63191" y="-2911"/>
                  <a:pt x="58734" y="-335"/>
                </a:cubicBezTo>
                <a:lnTo>
                  <a:pt x="37044" y="12185"/>
                </a:lnTo>
                <a:cubicBezTo>
                  <a:pt x="32587" y="14761"/>
                  <a:pt x="29831" y="19527"/>
                  <a:pt x="29831" y="24679"/>
                </a:cubicBezTo>
                <a:lnTo>
                  <a:pt x="29831" y="50929"/>
                </a:lnTo>
                <a:lnTo>
                  <a:pt x="7084" y="64067"/>
                </a:lnTo>
                <a:cubicBezTo>
                  <a:pt x="2628" y="66643"/>
                  <a:pt x="-129" y="71409"/>
                  <a:pt x="-129" y="76561"/>
                </a:cubicBezTo>
                <a:lnTo>
                  <a:pt x="-129" y="101626"/>
                </a:lnTo>
                <a:cubicBezTo>
                  <a:pt x="-129" y="106778"/>
                  <a:pt x="2628" y="111544"/>
                  <a:pt x="7084" y="114120"/>
                </a:cubicBezTo>
                <a:lnTo>
                  <a:pt x="28800" y="126639"/>
                </a:lnTo>
                <a:cubicBezTo>
                  <a:pt x="33257" y="129215"/>
                  <a:pt x="38770" y="129215"/>
                  <a:pt x="43226" y="126639"/>
                </a:cubicBezTo>
                <a:lnTo>
                  <a:pt x="65973" y="113501"/>
                </a:lnTo>
                <a:lnTo>
                  <a:pt x="88720" y="126639"/>
                </a:lnTo>
                <a:cubicBezTo>
                  <a:pt x="93176" y="129215"/>
                  <a:pt x="98689" y="129215"/>
                  <a:pt x="103146" y="126639"/>
                </a:cubicBezTo>
                <a:lnTo>
                  <a:pt x="124810" y="114120"/>
                </a:lnTo>
                <a:cubicBezTo>
                  <a:pt x="129267" y="111544"/>
                  <a:pt x="132023" y="106778"/>
                  <a:pt x="132023" y="101626"/>
                </a:cubicBezTo>
                <a:lnTo>
                  <a:pt x="132023" y="76561"/>
                </a:lnTo>
                <a:cubicBezTo>
                  <a:pt x="132023" y="71409"/>
                  <a:pt x="129267" y="66643"/>
                  <a:pt x="124810" y="64067"/>
                </a:cubicBezTo>
                <a:lnTo>
                  <a:pt x="102064" y="50929"/>
                </a:lnTo>
                <a:lnTo>
                  <a:pt x="102064" y="24679"/>
                </a:lnTo>
                <a:cubicBezTo>
                  <a:pt x="102064" y="19527"/>
                  <a:pt x="99307" y="14761"/>
                  <a:pt x="94851" y="12185"/>
                </a:cubicBezTo>
                <a:lnTo>
                  <a:pt x="73160" y="-335"/>
                </a:lnTo>
                <a:close/>
                <a:moveTo>
                  <a:pt x="59765" y="75376"/>
                </a:moveTo>
                <a:lnTo>
                  <a:pt x="59765" y="102811"/>
                </a:lnTo>
                <a:lnTo>
                  <a:pt x="37018" y="115949"/>
                </a:lnTo>
                <a:cubicBezTo>
                  <a:pt x="36709" y="116129"/>
                  <a:pt x="36348" y="116232"/>
                  <a:pt x="35988" y="116232"/>
                </a:cubicBezTo>
                <a:lnTo>
                  <a:pt x="35988" y="89106"/>
                </a:lnTo>
                <a:lnTo>
                  <a:pt x="59765" y="75376"/>
                </a:lnTo>
                <a:close/>
                <a:moveTo>
                  <a:pt x="119375" y="75530"/>
                </a:moveTo>
                <a:cubicBezTo>
                  <a:pt x="119555" y="75839"/>
                  <a:pt x="119658" y="76200"/>
                  <a:pt x="119658" y="76561"/>
                </a:cubicBezTo>
                <a:lnTo>
                  <a:pt x="119658" y="101626"/>
                </a:lnTo>
                <a:cubicBezTo>
                  <a:pt x="119658" y="102373"/>
                  <a:pt x="119272" y="103043"/>
                  <a:pt x="118628" y="103403"/>
                </a:cubicBezTo>
                <a:lnTo>
                  <a:pt x="96912" y="115923"/>
                </a:lnTo>
                <a:cubicBezTo>
                  <a:pt x="96602" y="116103"/>
                  <a:pt x="96242" y="116206"/>
                  <a:pt x="95881" y="116206"/>
                </a:cubicBezTo>
                <a:lnTo>
                  <a:pt x="95881" y="89080"/>
                </a:lnTo>
                <a:lnTo>
                  <a:pt x="119375" y="75530"/>
                </a:lnTo>
                <a:close/>
                <a:moveTo>
                  <a:pt x="89724" y="24679"/>
                </a:moveTo>
                <a:lnTo>
                  <a:pt x="89724" y="50929"/>
                </a:lnTo>
                <a:lnTo>
                  <a:pt x="65947" y="64659"/>
                </a:lnTo>
                <a:lnTo>
                  <a:pt x="65947" y="37224"/>
                </a:lnTo>
                <a:lnTo>
                  <a:pt x="89441" y="23674"/>
                </a:lnTo>
                <a:cubicBezTo>
                  <a:pt x="89621" y="23983"/>
                  <a:pt x="89724" y="24344"/>
                  <a:pt x="89724" y="24704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9" name="Text 36"/>
          <p:cNvSpPr/>
          <p:nvPr/>
        </p:nvSpPr>
        <p:spPr>
          <a:xfrm>
            <a:off x="6637180" y="2758141"/>
            <a:ext cx="1945444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Organelles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6637180" y="2955983"/>
            <a:ext cx="1937201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Various membrane-bound organelles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6406365" y="3252747"/>
            <a:ext cx="98921" cy="131895"/>
          </a:xfrm>
          <a:custGeom>
            <a:avLst/>
            <a:gdLst/>
            <a:ahLst/>
            <a:cxnLst/>
            <a:rect l="l" t="t" r="r" b="b"/>
            <a:pathLst>
              <a:path w="98921" h="131895">
                <a:moveTo>
                  <a:pt x="90677" y="0"/>
                </a:moveTo>
                <a:cubicBezTo>
                  <a:pt x="95237" y="0"/>
                  <a:pt x="98921" y="3684"/>
                  <a:pt x="98921" y="8243"/>
                </a:cubicBezTo>
                <a:cubicBezTo>
                  <a:pt x="98921" y="23133"/>
                  <a:pt x="92635" y="35241"/>
                  <a:pt x="84134" y="45468"/>
                </a:cubicBezTo>
                <a:cubicBezTo>
                  <a:pt x="77926" y="52912"/>
                  <a:pt x="70275" y="59662"/>
                  <a:pt x="62598" y="65947"/>
                </a:cubicBezTo>
                <a:cubicBezTo>
                  <a:pt x="70275" y="72259"/>
                  <a:pt x="77926" y="78982"/>
                  <a:pt x="84134" y="86427"/>
                </a:cubicBezTo>
                <a:cubicBezTo>
                  <a:pt x="92635" y="96628"/>
                  <a:pt x="98921" y="108761"/>
                  <a:pt x="98921" y="123651"/>
                </a:cubicBezTo>
                <a:cubicBezTo>
                  <a:pt x="98921" y="128211"/>
                  <a:pt x="95237" y="131895"/>
                  <a:pt x="90677" y="131895"/>
                </a:cubicBezTo>
                <a:cubicBezTo>
                  <a:pt x="86118" y="131895"/>
                  <a:pt x="82434" y="128211"/>
                  <a:pt x="82434" y="123651"/>
                </a:cubicBezTo>
                <a:lnTo>
                  <a:pt x="16487" y="123651"/>
                </a:lnTo>
                <a:cubicBezTo>
                  <a:pt x="16487" y="128211"/>
                  <a:pt x="12803" y="131895"/>
                  <a:pt x="8243" y="131895"/>
                </a:cubicBezTo>
                <a:cubicBezTo>
                  <a:pt x="3684" y="131895"/>
                  <a:pt x="0" y="128211"/>
                  <a:pt x="0" y="123651"/>
                </a:cubicBezTo>
                <a:cubicBezTo>
                  <a:pt x="0" y="108761"/>
                  <a:pt x="6286" y="96654"/>
                  <a:pt x="14787" y="86427"/>
                </a:cubicBezTo>
                <a:cubicBezTo>
                  <a:pt x="20995" y="78982"/>
                  <a:pt x="28646" y="72259"/>
                  <a:pt x="36323" y="65947"/>
                </a:cubicBezTo>
                <a:cubicBezTo>
                  <a:pt x="28646" y="59636"/>
                  <a:pt x="20995" y="52912"/>
                  <a:pt x="14787" y="45468"/>
                </a:cubicBezTo>
                <a:cubicBezTo>
                  <a:pt x="6286" y="35241"/>
                  <a:pt x="0" y="23133"/>
                  <a:pt x="0" y="8243"/>
                </a:cubicBezTo>
                <a:cubicBezTo>
                  <a:pt x="0" y="3684"/>
                  <a:pt x="3684" y="0"/>
                  <a:pt x="8243" y="0"/>
                </a:cubicBezTo>
                <a:cubicBezTo>
                  <a:pt x="12803" y="0"/>
                  <a:pt x="16487" y="3684"/>
                  <a:pt x="16487" y="8243"/>
                </a:cubicBezTo>
                <a:lnTo>
                  <a:pt x="82434" y="8243"/>
                </a:lnTo>
                <a:cubicBezTo>
                  <a:pt x="82434" y="3684"/>
                  <a:pt x="86118" y="0"/>
                  <a:pt x="90677" y="0"/>
                </a:cubicBezTo>
                <a:close/>
                <a:moveTo>
                  <a:pt x="73031" y="98921"/>
                </a:moveTo>
                <a:lnTo>
                  <a:pt x="25915" y="98921"/>
                </a:lnTo>
                <a:cubicBezTo>
                  <a:pt x="23803" y="101626"/>
                  <a:pt x="22025" y="104356"/>
                  <a:pt x="20609" y="107164"/>
                </a:cubicBezTo>
                <a:lnTo>
                  <a:pt x="78364" y="107164"/>
                </a:lnTo>
                <a:cubicBezTo>
                  <a:pt x="76921" y="104356"/>
                  <a:pt x="75144" y="101626"/>
                  <a:pt x="73057" y="98921"/>
                </a:cubicBezTo>
                <a:close/>
                <a:moveTo>
                  <a:pt x="61310" y="86556"/>
                </a:moveTo>
                <a:cubicBezTo>
                  <a:pt x="57627" y="83207"/>
                  <a:pt x="53634" y="79910"/>
                  <a:pt x="49460" y="76509"/>
                </a:cubicBezTo>
                <a:cubicBezTo>
                  <a:pt x="45287" y="79884"/>
                  <a:pt x="41294" y="83207"/>
                  <a:pt x="37611" y="86556"/>
                </a:cubicBezTo>
                <a:lnTo>
                  <a:pt x="61310" y="86556"/>
                </a:lnTo>
                <a:close/>
                <a:moveTo>
                  <a:pt x="25889" y="32974"/>
                </a:moveTo>
                <a:lnTo>
                  <a:pt x="73006" y="32974"/>
                </a:lnTo>
                <a:cubicBezTo>
                  <a:pt x="75118" y="30269"/>
                  <a:pt x="76896" y="27538"/>
                  <a:pt x="78312" y="24730"/>
                </a:cubicBezTo>
                <a:lnTo>
                  <a:pt x="20583" y="24730"/>
                </a:lnTo>
                <a:cubicBezTo>
                  <a:pt x="22025" y="27538"/>
                  <a:pt x="23803" y="30269"/>
                  <a:pt x="25889" y="32974"/>
                </a:cubicBezTo>
                <a:close/>
                <a:moveTo>
                  <a:pt x="37611" y="45339"/>
                </a:moveTo>
                <a:cubicBezTo>
                  <a:pt x="41294" y="48688"/>
                  <a:pt x="45287" y="51985"/>
                  <a:pt x="49460" y="55385"/>
                </a:cubicBezTo>
                <a:cubicBezTo>
                  <a:pt x="53634" y="52011"/>
                  <a:pt x="57627" y="48688"/>
                  <a:pt x="61310" y="45339"/>
                </a:cubicBezTo>
                <a:lnTo>
                  <a:pt x="37611" y="45339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2" name="Text 39"/>
          <p:cNvSpPr/>
          <p:nvPr/>
        </p:nvSpPr>
        <p:spPr>
          <a:xfrm>
            <a:off x="6637180" y="3219773"/>
            <a:ext cx="1285972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DNA Location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6637180" y="3417615"/>
            <a:ext cx="1277728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Enclosed within nucleus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6373391" y="5622005"/>
            <a:ext cx="5308755" cy="6595"/>
          </a:xfrm>
          <a:custGeom>
            <a:avLst/>
            <a:gdLst/>
            <a:ahLst/>
            <a:cxnLst/>
            <a:rect l="l" t="t" r="r" b="b"/>
            <a:pathLst>
              <a:path w="5308755" h="6595">
                <a:moveTo>
                  <a:pt x="0" y="0"/>
                </a:moveTo>
                <a:lnTo>
                  <a:pt x="5308755" y="0"/>
                </a:lnTo>
                <a:lnTo>
                  <a:pt x="5308755" y="6595"/>
                </a:lnTo>
                <a:lnTo>
                  <a:pt x="0" y="6595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5" name="Text 42"/>
          <p:cNvSpPr/>
          <p:nvPr/>
        </p:nvSpPr>
        <p:spPr>
          <a:xfrm>
            <a:off x="6373391" y="5757197"/>
            <a:ext cx="5366458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Examples:</a:t>
            </a:r>
            <a:pPr>
              <a:lnSpc>
                <a:spcPct val="120000"/>
              </a:lnSpc>
            </a:pPr>
            <a:r>
              <a:rPr lang="en-US" sz="909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Animals, Plants, Fungi, Protists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346223" y="6232016"/>
            <a:ext cx="32974" cy="296763"/>
          </a:xfrm>
          <a:custGeom>
            <a:avLst/>
            <a:gdLst/>
            <a:ahLst/>
            <a:cxnLst/>
            <a:rect l="l" t="t" r="r" b="b"/>
            <a:pathLst>
              <a:path w="32974" h="296763">
                <a:moveTo>
                  <a:pt x="0" y="0"/>
                </a:moveTo>
                <a:lnTo>
                  <a:pt x="32974" y="0"/>
                </a:lnTo>
                <a:lnTo>
                  <a:pt x="32974" y="296763"/>
                </a:lnTo>
                <a:lnTo>
                  <a:pt x="0" y="296763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7" name="Shape 44"/>
          <p:cNvSpPr/>
          <p:nvPr/>
        </p:nvSpPr>
        <p:spPr>
          <a:xfrm>
            <a:off x="511091" y="6324342"/>
            <a:ext cx="115408" cy="115408"/>
          </a:xfrm>
          <a:custGeom>
            <a:avLst/>
            <a:gdLst/>
            <a:ahLst/>
            <a:cxnLst/>
            <a:rect l="l" t="t" r="r" b="b"/>
            <a:pathLst>
              <a:path w="115408" h="115408">
                <a:moveTo>
                  <a:pt x="57704" y="115408"/>
                </a:moveTo>
                <a:cubicBezTo>
                  <a:pt x="89551" y="115408"/>
                  <a:pt x="115408" y="89551"/>
                  <a:pt x="115408" y="57704"/>
                </a:cubicBezTo>
                <a:cubicBezTo>
                  <a:pt x="115408" y="25856"/>
                  <a:pt x="89551" y="0"/>
                  <a:pt x="57704" y="0"/>
                </a:cubicBezTo>
                <a:cubicBezTo>
                  <a:pt x="25856" y="0"/>
                  <a:pt x="0" y="25856"/>
                  <a:pt x="0" y="57704"/>
                </a:cubicBezTo>
                <a:cubicBezTo>
                  <a:pt x="0" y="89551"/>
                  <a:pt x="25856" y="115408"/>
                  <a:pt x="57704" y="115408"/>
                </a:cubicBezTo>
                <a:close/>
                <a:moveTo>
                  <a:pt x="50491" y="36065"/>
                </a:moveTo>
                <a:cubicBezTo>
                  <a:pt x="50491" y="32084"/>
                  <a:pt x="53723" y="28852"/>
                  <a:pt x="57704" y="28852"/>
                </a:cubicBezTo>
                <a:cubicBezTo>
                  <a:pt x="61685" y="28852"/>
                  <a:pt x="64917" y="32084"/>
                  <a:pt x="64917" y="36065"/>
                </a:cubicBezTo>
                <a:cubicBezTo>
                  <a:pt x="64917" y="40046"/>
                  <a:pt x="61685" y="43278"/>
                  <a:pt x="57704" y="43278"/>
                </a:cubicBezTo>
                <a:cubicBezTo>
                  <a:pt x="53723" y="43278"/>
                  <a:pt x="50491" y="40046"/>
                  <a:pt x="50491" y="36065"/>
                </a:cubicBezTo>
                <a:close/>
                <a:moveTo>
                  <a:pt x="48688" y="50491"/>
                </a:moveTo>
                <a:lnTo>
                  <a:pt x="59507" y="50491"/>
                </a:lnTo>
                <a:cubicBezTo>
                  <a:pt x="62505" y="50491"/>
                  <a:pt x="64917" y="52903"/>
                  <a:pt x="64917" y="55901"/>
                </a:cubicBezTo>
                <a:lnTo>
                  <a:pt x="64917" y="75736"/>
                </a:lnTo>
                <a:lnTo>
                  <a:pt x="66720" y="75736"/>
                </a:lnTo>
                <a:cubicBezTo>
                  <a:pt x="69718" y="75736"/>
                  <a:pt x="72130" y="78148"/>
                  <a:pt x="72130" y="81146"/>
                </a:cubicBezTo>
                <a:cubicBezTo>
                  <a:pt x="72130" y="84144"/>
                  <a:pt x="69718" y="86556"/>
                  <a:pt x="66720" y="86556"/>
                </a:cubicBezTo>
                <a:lnTo>
                  <a:pt x="48688" y="86556"/>
                </a:lnTo>
                <a:cubicBezTo>
                  <a:pt x="45690" y="86556"/>
                  <a:pt x="43278" y="84144"/>
                  <a:pt x="43278" y="81146"/>
                </a:cubicBezTo>
                <a:cubicBezTo>
                  <a:pt x="43278" y="78148"/>
                  <a:pt x="45690" y="75736"/>
                  <a:pt x="48688" y="75736"/>
                </a:cubicBezTo>
                <a:lnTo>
                  <a:pt x="54097" y="75736"/>
                </a:lnTo>
                <a:lnTo>
                  <a:pt x="54097" y="61310"/>
                </a:lnTo>
                <a:lnTo>
                  <a:pt x="48688" y="61310"/>
                </a:lnTo>
                <a:cubicBezTo>
                  <a:pt x="45690" y="61310"/>
                  <a:pt x="43278" y="58899"/>
                  <a:pt x="43278" y="55901"/>
                </a:cubicBezTo>
                <a:cubicBezTo>
                  <a:pt x="43278" y="52903"/>
                  <a:pt x="45690" y="50491"/>
                  <a:pt x="48688" y="5049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8" name="Text 45"/>
          <p:cNvSpPr/>
          <p:nvPr/>
        </p:nvSpPr>
        <p:spPr>
          <a:xfrm>
            <a:off x="685791" y="6297963"/>
            <a:ext cx="11234176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Evolutionary Note:</a:t>
            </a:r>
            <a:pPr>
              <a:lnSpc>
                <a:spcPct val="120000"/>
              </a:lnSpc>
            </a:pPr>
            <a:r>
              <a:rPr lang="en-US" sz="909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Eukaryotic cells evolved from prokaryotic ancestors approximately </a:t>
            </a:r>
            <a:pPr>
              <a:lnSpc>
                <a:spcPct val="120000"/>
              </a:lnSpc>
            </a:pPr>
            <a:r>
              <a:rPr lang="en-US" sz="909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1.5–2 billion years ago </a:t>
            </a:r>
            <a:pPr>
              <a:lnSpc>
                <a:spcPct val="120000"/>
              </a:lnSpc>
            </a:pPr>
            <a:r>
              <a:rPr lang="en-US" sz="909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representing a major leap in cellular complexity.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e47794493977e9709f794665bebef4452ab919c0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0" r="0" t="64" b="64"/>
          <a:stretch/>
        </p:blipFill>
        <p:spPr>
          <a:xfrm rot="-900000">
            <a:off x="-657678" y="-207478"/>
            <a:ext cx="2667000" cy="2486025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81000" y="45708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66130" y="514231"/>
            <a:ext cx="295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876300" y="381000"/>
            <a:ext cx="30003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spc="90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Cellular Boundary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76300" y="533281"/>
            <a:ext cx="31146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Cell Membrane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1028581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  <a:lnTo>
                  <a:pt x="114300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00050" y="1228606"/>
            <a:ext cx="38100" cy="781050"/>
          </a:xfrm>
          <a:custGeom>
            <a:avLst/>
            <a:gdLst/>
            <a:ahLst/>
            <a:cxnLst/>
            <a:rect l="l" t="t" r="r" b="b"/>
            <a:pathLst>
              <a:path w="38100" h="781050">
                <a:moveTo>
                  <a:pt x="0" y="0"/>
                </a:moveTo>
                <a:lnTo>
                  <a:pt x="38100" y="0"/>
                </a:lnTo>
                <a:lnTo>
                  <a:pt x="381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1228606"/>
            <a:ext cx="5505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Fluid Mosaic Model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71500" y="1571506"/>
            <a:ext cx="54768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membrane is a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fluid structure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with proteins embedded in or attached to a phospholipid bilayer, allowing dynamic movement and flexibility.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84810" y="2161104"/>
            <a:ext cx="5589270" cy="1417320"/>
          </a:xfrm>
          <a:custGeom>
            <a:avLst/>
            <a:gdLst/>
            <a:ahLst/>
            <a:cxnLst/>
            <a:rect l="l" t="t" r="r" b="b"/>
            <a:pathLst>
              <a:path w="5589270" h="1417320">
                <a:moveTo>
                  <a:pt x="0" y="0"/>
                </a:moveTo>
                <a:lnTo>
                  <a:pt x="5589270" y="0"/>
                </a:lnTo>
                <a:lnTo>
                  <a:pt x="5589270" y="1417320"/>
                </a:lnTo>
                <a:lnTo>
                  <a:pt x="0" y="1417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60070" y="235541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9205" y="1548"/>
                </a:moveTo>
                <a:cubicBezTo>
                  <a:pt x="73640" y="-506"/>
                  <a:pt x="78760" y="-506"/>
                  <a:pt x="83195" y="1548"/>
                </a:cubicBezTo>
                <a:lnTo>
                  <a:pt x="148263" y="31611"/>
                </a:lnTo>
                <a:cubicBezTo>
                  <a:pt x="150793" y="32772"/>
                  <a:pt x="152400" y="35302"/>
                  <a:pt x="152400" y="38100"/>
                </a:cubicBezTo>
                <a:cubicBezTo>
                  <a:pt x="152400" y="40898"/>
                  <a:pt x="150793" y="43428"/>
                  <a:pt x="148263" y="44589"/>
                </a:cubicBezTo>
                <a:lnTo>
                  <a:pt x="83195" y="74652"/>
                </a:lnTo>
                <a:cubicBezTo>
                  <a:pt x="78760" y="76706"/>
                  <a:pt x="73640" y="76706"/>
                  <a:pt x="69205" y="74652"/>
                </a:cubicBezTo>
                <a:lnTo>
                  <a:pt x="4137" y="44589"/>
                </a:lnTo>
                <a:cubicBezTo>
                  <a:pt x="1607" y="43398"/>
                  <a:pt x="0" y="40868"/>
                  <a:pt x="0" y="38100"/>
                </a:cubicBezTo>
                <a:cubicBezTo>
                  <a:pt x="0" y="35332"/>
                  <a:pt x="1607" y="32772"/>
                  <a:pt x="4137" y="31611"/>
                </a:cubicBezTo>
                <a:lnTo>
                  <a:pt x="69205" y="1548"/>
                </a:lnTo>
                <a:close/>
                <a:moveTo>
                  <a:pt x="14317" y="65008"/>
                </a:moveTo>
                <a:lnTo>
                  <a:pt x="63222" y="87600"/>
                </a:lnTo>
                <a:cubicBezTo>
                  <a:pt x="71467" y="91410"/>
                  <a:pt x="80962" y="91410"/>
                  <a:pt x="89208" y="87600"/>
                </a:cubicBezTo>
                <a:lnTo>
                  <a:pt x="138113" y="65008"/>
                </a:lnTo>
                <a:lnTo>
                  <a:pt x="148263" y="69711"/>
                </a:lnTo>
                <a:cubicBezTo>
                  <a:pt x="150793" y="70872"/>
                  <a:pt x="152400" y="73402"/>
                  <a:pt x="152400" y="76200"/>
                </a:cubicBezTo>
                <a:cubicBezTo>
                  <a:pt x="152400" y="78998"/>
                  <a:pt x="150793" y="81528"/>
                  <a:pt x="148263" y="82689"/>
                </a:cubicBezTo>
                <a:lnTo>
                  <a:pt x="83195" y="112752"/>
                </a:lnTo>
                <a:cubicBezTo>
                  <a:pt x="78760" y="114806"/>
                  <a:pt x="73640" y="114806"/>
                  <a:pt x="69205" y="112752"/>
                </a:cubicBezTo>
                <a:lnTo>
                  <a:pt x="4137" y="82689"/>
                </a:lnTo>
                <a:cubicBezTo>
                  <a:pt x="1607" y="81498"/>
                  <a:pt x="0" y="78968"/>
                  <a:pt x="0" y="76200"/>
                </a:cubicBezTo>
                <a:cubicBezTo>
                  <a:pt x="0" y="73432"/>
                  <a:pt x="1607" y="70872"/>
                  <a:pt x="4137" y="69711"/>
                </a:cubicBezTo>
                <a:lnTo>
                  <a:pt x="14288" y="65008"/>
                </a:lnTo>
                <a:close/>
                <a:moveTo>
                  <a:pt x="4137" y="107811"/>
                </a:moveTo>
                <a:lnTo>
                  <a:pt x="14288" y="103108"/>
                </a:lnTo>
                <a:lnTo>
                  <a:pt x="63192" y="125700"/>
                </a:lnTo>
                <a:cubicBezTo>
                  <a:pt x="71438" y="129510"/>
                  <a:pt x="80933" y="129510"/>
                  <a:pt x="89178" y="125700"/>
                </a:cubicBezTo>
                <a:lnTo>
                  <a:pt x="138083" y="103108"/>
                </a:lnTo>
                <a:lnTo>
                  <a:pt x="148233" y="107811"/>
                </a:lnTo>
                <a:cubicBezTo>
                  <a:pt x="150763" y="108972"/>
                  <a:pt x="152370" y="111502"/>
                  <a:pt x="152370" y="114300"/>
                </a:cubicBezTo>
                <a:cubicBezTo>
                  <a:pt x="152370" y="117098"/>
                  <a:pt x="150763" y="119628"/>
                  <a:pt x="148233" y="120789"/>
                </a:cubicBezTo>
                <a:lnTo>
                  <a:pt x="83165" y="150852"/>
                </a:lnTo>
                <a:cubicBezTo>
                  <a:pt x="78730" y="152906"/>
                  <a:pt x="73610" y="152906"/>
                  <a:pt x="69175" y="150852"/>
                </a:cubicBezTo>
                <a:lnTo>
                  <a:pt x="4137" y="120789"/>
                </a:lnTo>
                <a:cubicBezTo>
                  <a:pt x="1607" y="119598"/>
                  <a:pt x="0" y="117068"/>
                  <a:pt x="0" y="114300"/>
                </a:cubicBezTo>
                <a:cubicBezTo>
                  <a:pt x="0" y="111532"/>
                  <a:pt x="1607" y="108972"/>
                  <a:pt x="4137" y="10781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3" name="Text 10"/>
          <p:cNvSpPr/>
          <p:nvPr/>
        </p:nvSpPr>
        <p:spPr>
          <a:xfrm>
            <a:off x="731520" y="2317314"/>
            <a:ext cx="516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Phospholipid Bilayer Structure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41020" y="271724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0"/>
                </a:ln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5" name="Shape 12"/>
          <p:cNvSpPr/>
          <p:nvPr/>
        </p:nvSpPr>
        <p:spPr>
          <a:xfrm>
            <a:off x="598170" y="277439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91663" y="27704"/>
                </a:moveTo>
                <a:cubicBezTo>
                  <a:pt x="96284" y="31187"/>
                  <a:pt x="101932" y="34558"/>
                  <a:pt x="108228" y="35406"/>
                </a:cubicBezTo>
                <a:cubicBezTo>
                  <a:pt x="111152" y="35808"/>
                  <a:pt x="113854" y="33732"/>
                  <a:pt x="114255" y="30807"/>
                </a:cubicBezTo>
                <a:cubicBezTo>
                  <a:pt x="114657" y="27883"/>
                  <a:pt x="112581" y="25182"/>
                  <a:pt x="109657" y="24780"/>
                </a:cubicBezTo>
                <a:cubicBezTo>
                  <a:pt x="106107" y="24311"/>
                  <a:pt x="102245" y="22257"/>
                  <a:pt x="98115" y="19154"/>
                </a:cubicBezTo>
                <a:cubicBezTo>
                  <a:pt x="89542" y="12680"/>
                  <a:pt x="77912" y="12680"/>
                  <a:pt x="69317" y="19154"/>
                </a:cubicBezTo>
                <a:cubicBezTo>
                  <a:pt x="63959" y="23195"/>
                  <a:pt x="60231" y="25025"/>
                  <a:pt x="57150" y="25025"/>
                </a:cubicBezTo>
                <a:cubicBezTo>
                  <a:pt x="54069" y="25025"/>
                  <a:pt x="50341" y="23195"/>
                  <a:pt x="44983" y="19154"/>
                </a:cubicBezTo>
                <a:cubicBezTo>
                  <a:pt x="36411" y="12680"/>
                  <a:pt x="24780" y="12680"/>
                  <a:pt x="16185" y="19154"/>
                </a:cubicBezTo>
                <a:cubicBezTo>
                  <a:pt x="12055" y="22257"/>
                  <a:pt x="8193" y="24311"/>
                  <a:pt x="4643" y="24780"/>
                </a:cubicBezTo>
                <a:cubicBezTo>
                  <a:pt x="1719" y="25182"/>
                  <a:pt x="-357" y="27861"/>
                  <a:pt x="45" y="30807"/>
                </a:cubicBezTo>
                <a:cubicBezTo>
                  <a:pt x="446" y="33754"/>
                  <a:pt x="3125" y="35808"/>
                  <a:pt x="6072" y="35406"/>
                </a:cubicBezTo>
                <a:cubicBezTo>
                  <a:pt x="12368" y="34558"/>
                  <a:pt x="18038" y="31187"/>
                  <a:pt x="22637" y="27704"/>
                </a:cubicBezTo>
                <a:cubicBezTo>
                  <a:pt x="27392" y="24110"/>
                  <a:pt x="33777" y="24110"/>
                  <a:pt x="38532" y="27704"/>
                </a:cubicBezTo>
                <a:cubicBezTo>
                  <a:pt x="43934" y="31790"/>
                  <a:pt x="50207" y="35719"/>
                  <a:pt x="57150" y="35719"/>
                </a:cubicBezTo>
                <a:cubicBezTo>
                  <a:pt x="64093" y="35719"/>
                  <a:pt x="70344" y="31767"/>
                  <a:pt x="75768" y="27704"/>
                </a:cubicBezTo>
                <a:cubicBezTo>
                  <a:pt x="80523" y="24110"/>
                  <a:pt x="86908" y="24110"/>
                  <a:pt x="91663" y="27704"/>
                </a:cubicBezTo>
                <a:close/>
                <a:moveTo>
                  <a:pt x="91663" y="59851"/>
                </a:moveTo>
                <a:cubicBezTo>
                  <a:pt x="96284" y="63334"/>
                  <a:pt x="101932" y="66705"/>
                  <a:pt x="108228" y="67553"/>
                </a:cubicBezTo>
                <a:cubicBezTo>
                  <a:pt x="111152" y="67955"/>
                  <a:pt x="113854" y="65879"/>
                  <a:pt x="114255" y="62954"/>
                </a:cubicBezTo>
                <a:cubicBezTo>
                  <a:pt x="114657" y="60030"/>
                  <a:pt x="112581" y="57329"/>
                  <a:pt x="109657" y="56927"/>
                </a:cubicBezTo>
                <a:cubicBezTo>
                  <a:pt x="106107" y="56458"/>
                  <a:pt x="102245" y="54404"/>
                  <a:pt x="98115" y="51301"/>
                </a:cubicBezTo>
                <a:cubicBezTo>
                  <a:pt x="89542" y="44827"/>
                  <a:pt x="77912" y="44827"/>
                  <a:pt x="69317" y="51301"/>
                </a:cubicBezTo>
                <a:cubicBezTo>
                  <a:pt x="63959" y="55342"/>
                  <a:pt x="60231" y="57172"/>
                  <a:pt x="57150" y="57172"/>
                </a:cubicBezTo>
                <a:cubicBezTo>
                  <a:pt x="54069" y="57172"/>
                  <a:pt x="50341" y="55342"/>
                  <a:pt x="44983" y="51301"/>
                </a:cubicBezTo>
                <a:cubicBezTo>
                  <a:pt x="36411" y="44827"/>
                  <a:pt x="24780" y="44827"/>
                  <a:pt x="16185" y="51301"/>
                </a:cubicBezTo>
                <a:cubicBezTo>
                  <a:pt x="12055" y="54404"/>
                  <a:pt x="8193" y="56458"/>
                  <a:pt x="4643" y="56927"/>
                </a:cubicBezTo>
                <a:cubicBezTo>
                  <a:pt x="1719" y="57306"/>
                  <a:pt x="-357" y="60008"/>
                  <a:pt x="45" y="62954"/>
                </a:cubicBezTo>
                <a:cubicBezTo>
                  <a:pt x="446" y="65901"/>
                  <a:pt x="3125" y="67955"/>
                  <a:pt x="6072" y="67553"/>
                </a:cubicBezTo>
                <a:cubicBezTo>
                  <a:pt x="12368" y="66705"/>
                  <a:pt x="18038" y="63334"/>
                  <a:pt x="22637" y="59851"/>
                </a:cubicBezTo>
                <a:cubicBezTo>
                  <a:pt x="27392" y="56257"/>
                  <a:pt x="33777" y="56257"/>
                  <a:pt x="38532" y="59851"/>
                </a:cubicBezTo>
                <a:cubicBezTo>
                  <a:pt x="43934" y="63937"/>
                  <a:pt x="50207" y="67866"/>
                  <a:pt x="57150" y="67866"/>
                </a:cubicBezTo>
                <a:cubicBezTo>
                  <a:pt x="64093" y="67866"/>
                  <a:pt x="70344" y="63914"/>
                  <a:pt x="75768" y="59851"/>
                </a:cubicBezTo>
                <a:cubicBezTo>
                  <a:pt x="80523" y="56257"/>
                  <a:pt x="86908" y="56257"/>
                  <a:pt x="91663" y="59851"/>
                </a:cubicBezTo>
                <a:close/>
                <a:moveTo>
                  <a:pt x="75768" y="91998"/>
                </a:moveTo>
                <a:cubicBezTo>
                  <a:pt x="80523" y="88404"/>
                  <a:pt x="86908" y="88404"/>
                  <a:pt x="91663" y="91998"/>
                </a:cubicBezTo>
                <a:cubicBezTo>
                  <a:pt x="96284" y="95481"/>
                  <a:pt x="101932" y="98852"/>
                  <a:pt x="108228" y="99700"/>
                </a:cubicBezTo>
                <a:cubicBezTo>
                  <a:pt x="111152" y="100102"/>
                  <a:pt x="113854" y="98026"/>
                  <a:pt x="114255" y="95101"/>
                </a:cubicBezTo>
                <a:cubicBezTo>
                  <a:pt x="114657" y="92177"/>
                  <a:pt x="112581" y="89475"/>
                  <a:pt x="109657" y="89074"/>
                </a:cubicBezTo>
                <a:cubicBezTo>
                  <a:pt x="106107" y="88605"/>
                  <a:pt x="102245" y="86551"/>
                  <a:pt x="98115" y="83448"/>
                </a:cubicBezTo>
                <a:cubicBezTo>
                  <a:pt x="89542" y="76974"/>
                  <a:pt x="77912" y="76974"/>
                  <a:pt x="69317" y="83448"/>
                </a:cubicBezTo>
                <a:cubicBezTo>
                  <a:pt x="63959" y="87489"/>
                  <a:pt x="60231" y="89319"/>
                  <a:pt x="57150" y="89319"/>
                </a:cubicBezTo>
                <a:cubicBezTo>
                  <a:pt x="54069" y="89319"/>
                  <a:pt x="50341" y="87489"/>
                  <a:pt x="44983" y="83448"/>
                </a:cubicBezTo>
                <a:cubicBezTo>
                  <a:pt x="36411" y="76974"/>
                  <a:pt x="24780" y="76974"/>
                  <a:pt x="16185" y="83448"/>
                </a:cubicBezTo>
                <a:cubicBezTo>
                  <a:pt x="12055" y="86551"/>
                  <a:pt x="8193" y="88605"/>
                  <a:pt x="4643" y="89074"/>
                </a:cubicBezTo>
                <a:cubicBezTo>
                  <a:pt x="1719" y="89475"/>
                  <a:pt x="-357" y="92154"/>
                  <a:pt x="45" y="95101"/>
                </a:cubicBezTo>
                <a:cubicBezTo>
                  <a:pt x="446" y="98048"/>
                  <a:pt x="3125" y="100102"/>
                  <a:pt x="6072" y="99700"/>
                </a:cubicBezTo>
                <a:cubicBezTo>
                  <a:pt x="12368" y="98852"/>
                  <a:pt x="18038" y="95481"/>
                  <a:pt x="22637" y="91998"/>
                </a:cubicBezTo>
                <a:cubicBezTo>
                  <a:pt x="27392" y="88404"/>
                  <a:pt x="33777" y="88404"/>
                  <a:pt x="38532" y="91998"/>
                </a:cubicBezTo>
                <a:cubicBezTo>
                  <a:pt x="43934" y="96083"/>
                  <a:pt x="50207" y="100013"/>
                  <a:pt x="57150" y="100013"/>
                </a:cubicBezTo>
                <a:cubicBezTo>
                  <a:pt x="64093" y="100013"/>
                  <a:pt x="70344" y="96061"/>
                  <a:pt x="75768" y="9199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3"/>
          <p:cNvSpPr/>
          <p:nvPr/>
        </p:nvSpPr>
        <p:spPr>
          <a:xfrm>
            <a:off x="883920" y="2660214"/>
            <a:ext cx="1438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Hydrophilic Heads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83920" y="2850714"/>
            <a:ext cx="14287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Water-loving, face outward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41020" y="31362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0"/>
                </a:ln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9" name="Shape 16"/>
          <p:cNvSpPr/>
          <p:nvPr/>
        </p:nvSpPr>
        <p:spPr>
          <a:xfrm>
            <a:off x="583882" y="319337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71438" y="28575"/>
                </a:moveTo>
                <a:cubicBezTo>
                  <a:pt x="75389" y="28575"/>
                  <a:pt x="78581" y="25383"/>
                  <a:pt x="78581" y="21431"/>
                </a:cubicBezTo>
                <a:cubicBezTo>
                  <a:pt x="78581" y="17480"/>
                  <a:pt x="75389" y="14288"/>
                  <a:pt x="71438" y="14288"/>
                </a:cubicBezTo>
                <a:lnTo>
                  <a:pt x="42863" y="14288"/>
                </a:lnTo>
                <a:cubicBezTo>
                  <a:pt x="38911" y="14288"/>
                  <a:pt x="35719" y="17480"/>
                  <a:pt x="35719" y="21431"/>
                </a:cubicBezTo>
                <a:cubicBezTo>
                  <a:pt x="35719" y="25383"/>
                  <a:pt x="38911" y="28575"/>
                  <a:pt x="42863" y="28575"/>
                </a:cubicBezTo>
                <a:lnTo>
                  <a:pt x="50006" y="28575"/>
                </a:lnTo>
                <a:lnTo>
                  <a:pt x="50006" y="35719"/>
                </a:lnTo>
                <a:lnTo>
                  <a:pt x="10716" y="35719"/>
                </a:lnTo>
                <a:cubicBezTo>
                  <a:pt x="4800" y="35719"/>
                  <a:pt x="0" y="40518"/>
                  <a:pt x="0" y="46434"/>
                </a:cubicBezTo>
                <a:lnTo>
                  <a:pt x="0" y="60900"/>
                </a:lnTo>
                <a:cubicBezTo>
                  <a:pt x="0" y="65142"/>
                  <a:pt x="2500" y="68982"/>
                  <a:pt x="6362" y="70701"/>
                </a:cubicBezTo>
                <a:lnTo>
                  <a:pt x="21431" y="77398"/>
                </a:lnTo>
                <a:lnTo>
                  <a:pt x="21431" y="82153"/>
                </a:lnTo>
                <a:cubicBezTo>
                  <a:pt x="21431" y="88069"/>
                  <a:pt x="26231" y="92869"/>
                  <a:pt x="32147" y="92869"/>
                </a:cubicBezTo>
                <a:lnTo>
                  <a:pt x="89989" y="92869"/>
                </a:lnTo>
                <a:cubicBezTo>
                  <a:pt x="94097" y="92869"/>
                  <a:pt x="97981" y="91105"/>
                  <a:pt x="100705" y="88024"/>
                </a:cubicBezTo>
                <a:lnTo>
                  <a:pt x="141424" y="41903"/>
                </a:lnTo>
                <a:cubicBezTo>
                  <a:pt x="144170" y="38799"/>
                  <a:pt x="141357" y="34000"/>
                  <a:pt x="137316" y="34870"/>
                </a:cubicBezTo>
                <a:lnTo>
                  <a:pt x="100013" y="42863"/>
                </a:lnTo>
                <a:lnTo>
                  <a:pt x="88739" y="37237"/>
                </a:lnTo>
                <a:cubicBezTo>
                  <a:pt x="86752" y="36255"/>
                  <a:pt x="84564" y="35719"/>
                  <a:pt x="82354" y="35719"/>
                </a:cubicBezTo>
                <a:lnTo>
                  <a:pt x="64294" y="35719"/>
                </a:lnTo>
                <a:lnTo>
                  <a:pt x="64294" y="28575"/>
                </a:lnTo>
                <a:lnTo>
                  <a:pt x="71438" y="28575"/>
                </a:lnTo>
                <a:close/>
                <a:moveTo>
                  <a:pt x="21431" y="46434"/>
                </a:moveTo>
                <a:lnTo>
                  <a:pt x="21431" y="65656"/>
                </a:lnTo>
                <a:lnTo>
                  <a:pt x="10716" y="60900"/>
                </a:lnTo>
                <a:lnTo>
                  <a:pt x="10716" y="46434"/>
                </a:lnTo>
                <a:lnTo>
                  <a:pt x="21431" y="4643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7"/>
          <p:cNvSpPr/>
          <p:nvPr/>
        </p:nvSpPr>
        <p:spPr>
          <a:xfrm>
            <a:off x="883920" y="3079196"/>
            <a:ext cx="1495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Hydrophobic Tails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83920" y="3269696"/>
            <a:ext cx="14859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Water-repelling, face inward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384810" y="3738205"/>
            <a:ext cx="5589270" cy="1417320"/>
          </a:xfrm>
          <a:custGeom>
            <a:avLst/>
            <a:gdLst/>
            <a:ahLst/>
            <a:cxnLst/>
            <a:rect l="l" t="t" r="r" b="b"/>
            <a:pathLst>
              <a:path w="5589270" h="1417320">
                <a:moveTo>
                  <a:pt x="0" y="0"/>
                </a:moveTo>
                <a:lnTo>
                  <a:pt x="5589270" y="0"/>
                </a:lnTo>
                <a:lnTo>
                  <a:pt x="5589270" y="1417320"/>
                </a:lnTo>
                <a:lnTo>
                  <a:pt x="0" y="1417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41020" y="3894416"/>
            <a:ext cx="5353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Membrane Proteins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60070" y="4275416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0902" y="39224"/>
                </a:moveTo>
                <a:lnTo>
                  <a:pt x="105899" y="64227"/>
                </a:lnTo>
                <a:cubicBezTo>
                  <a:pt x="103503" y="66623"/>
                  <a:pt x="99934" y="67326"/>
                  <a:pt x="96809" y="66024"/>
                </a:cubicBezTo>
                <a:cubicBezTo>
                  <a:pt x="93684" y="64722"/>
                  <a:pt x="91678" y="61700"/>
                  <a:pt x="91678" y="58341"/>
                </a:cubicBezTo>
                <a:lnTo>
                  <a:pt x="91678" y="41672"/>
                </a:lnTo>
                <a:lnTo>
                  <a:pt x="8334" y="41672"/>
                </a:lnTo>
                <a:cubicBezTo>
                  <a:pt x="3724" y="41672"/>
                  <a:pt x="0" y="37947"/>
                  <a:pt x="0" y="33337"/>
                </a:cubicBezTo>
                <a:cubicBezTo>
                  <a:pt x="0" y="28728"/>
                  <a:pt x="3724" y="25003"/>
                  <a:pt x="8334" y="25003"/>
                </a:cubicBezTo>
                <a:lnTo>
                  <a:pt x="91678" y="25003"/>
                </a:lnTo>
                <a:lnTo>
                  <a:pt x="91678" y="8334"/>
                </a:lnTo>
                <a:cubicBezTo>
                  <a:pt x="91678" y="4975"/>
                  <a:pt x="93710" y="1927"/>
                  <a:pt x="96835" y="625"/>
                </a:cubicBezTo>
                <a:cubicBezTo>
                  <a:pt x="99960" y="-677"/>
                  <a:pt x="103529" y="52"/>
                  <a:pt x="105925" y="2422"/>
                </a:cubicBezTo>
                <a:lnTo>
                  <a:pt x="130928" y="27425"/>
                </a:lnTo>
                <a:cubicBezTo>
                  <a:pt x="134183" y="30681"/>
                  <a:pt x="134183" y="35968"/>
                  <a:pt x="130928" y="39224"/>
                </a:cubicBezTo>
                <a:close/>
                <a:moveTo>
                  <a:pt x="27425" y="130902"/>
                </a:moveTo>
                <a:lnTo>
                  <a:pt x="2422" y="105899"/>
                </a:lnTo>
                <a:cubicBezTo>
                  <a:pt x="-833" y="102643"/>
                  <a:pt x="-833" y="97356"/>
                  <a:pt x="2422" y="94100"/>
                </a:cubicBezTo>
                <a:lnTo>
                  <a:pt x="27425" y="69097"/>
                </a:lnTo>
                <a:cubicBezTo>
                  <a:pt x="29821" y="66701"/>
                  <a:pt x="33390" y="65998"/>
                  <a:pt x="36515" y="67300"/>
                </a:cubicBezTo>
                <a:cubicBezTo>
                  <a:pt x="39640" y="68602"/>
                  <a:pt x="41672" y="71650"/>
                  <a:pt x="41672" y="75009"/>
                </a:cubicBezTo>
                <a:lnTo>
                  <a:pt x="41672" y="91678"/>
                </a:lnTo>
                <a:lnTo>
                  <a:pt x="125016" y="91678"/>
                </a:lnTo>
                <a:cubicBezTo>
                  <a:pt x="129626" y="91678"/>
                  <a:pt x="133350" y="95403"/>
                  <a:pt x="133350" y="100013"/>
                </a:cubicBezTo>
                <a:cubicBezTo>
                  <a:pt x="133350" y="104622"/>
                  <a:pt x="129626" y="108347"/>
                  <a:pt x="125016" y="108347"/>
                </a:cubicBezTo>
                <a:lnTo>
                  <a:pt x="41672" y="108347"/>
                </a:lnTo>
                <a:lnTo>
                  <a:pt x="41672" y="125016"/>
                </a:lnTo>
                <a:cubicBezTo>
                  <a:pt x="41672" y="128375"/>
                  <a:pt x="39640" y="131423"/>
                  <a:pt x="36515" y="132725"/>
                </a:cubicBezTo>
                <a:cubicBezTo>
                  <a:pt x="33390" y="134027"/>
                  <a:pt x="29821" y="133298"/>
                  <a:pt x="27425" y="130928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25" name="Text 22"/>
          <p:cNvSpPr/>
          <p:nvPr/>
        </p:nvSpPr>
        <p:spPr>
          <a:xfrm>
            <a:off x="783908" y="4237316"/>
            <a:ext cx="1095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Transport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783908" y="4427816"/>
            <a:ext cx="1085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Facilitate movement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3238500" y="4275416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0424" y="0"/>
                </a:moveTo>
                <a:cubicBezTo>
                  <a:pt x="100690" y="0"/>
                  <a:pt x="133350" y="32660"/>
                  <a:pt x="133350" y="72926"/>
                </a:cubicBezTo>
                <a:cubicBezTo>
                  <a:pt x="133350" y="76390"/>
                  <a:pt x="130563" y="79177"/>
                  <a:pt x="127099" y="79177"/>
                </a:cubicBezTo>
                <a:cubicBezTo>
                  <a:pt x="123635" y="79177"/>
                  <a:pt x="120848" y="76390"/>
                  <a:pt x="120848" y="72926"/>
                </a:cubicBezTo>
                <a:cubicBezTo>
                  <a:pt x="120848" y="39562"/>
                  <a:pt x="93788" y="12502"/>
                  <a:pt x="60424" y="12502"/>
                </a:cubicBezTo>
                <a:cubicBezTo>
                  <a:pt x="56960" y="12502"/>
                  <a:pt x="54173" y="9715"/>
                  <a:pt x="54173" y="6251"/>
                </a:cubicBezTo>
                <a:cubicBezTo>
                  <a:pt x="54173" y="2787"/>
                  <a:pt x="56960" y="0"/>
                  <a:pt x="60424" y="0"/>
                </a:cubicBezTo>
                <a:close/>
                <a:moveTo>
                  <a:pt x="54173" y="31254"/>
                </a:moveTo>
                <a:cubicBezTo>
                  <a:pt x="54173" y="27790"/>
                  <a:pt x="56960" y="25003"/>
                  <a:pt x="60424" y="25003"/>
                </a:cubicBezTo>
                <a:cubicBezTo>
                  <a:pt x="86886" y="25003"/>
                  <a:pt x="108347" y="46464"/>
                  <a:pt x="108347" y="72926"/>
                </a:cubicBezTo>
                <a:cubicBezTo>
                  <a:pt x="108347" y="76390"/>
                  <a:pt x="105560" y="79177"/>
                  <a:pt x="102096" y="79177"/>
                </a:cubicBezTo>
                <a:cubicBezTo>
                  <a:pt x="98632" y="79177"/>
                  <a:pt x="95845" y="76390"/>
                  <a:pt x="95845" y="72926"/>
                </a:cubicBezTo>
                <a:cubicBezTo>
                  <a:pt x="95845" y="53366"/>
                  <a:pt x="79984" y="37505"/>
                  <a:pt x="60424" y="37505"/>
                </a:cubicBezTo>
                <a:cubicBezTo>
                  <a:pt x="56960" y="37505"/>
                  <a:pt x="54173" y="34718"/>
                  <a:pt x="54173" y="31254"/>
                </a:cubicBezTo>
                <a:close/>
                <a:moveTo>
                  <a:pt x="6876" y="37166"/>
                </a:moveTo>
                <a:cubicBezTo>
                  <a:pt x="9168" y="32504"/>
                  <a:pt x="15314" y="31983"/>
                  <a:pt x="18987" y="35655"/>
                </a:cubicBezTo>
                <a:lnTo>
                  <a:pt x="52454" y="69123"/>
                </a:lnTo>
                <a:lnTo>
                  <a:pt x="60789" y="60789"/>
                </a:lnTo>
                <a:cubicBezTo>
                  <a:pt x="64044" y="57533"/>
                  <a:pt x="69332" y="57533"/>
                  <a:pt x="72587" y="60789"/>
                </a:cubicBezTo>
                <a:cubicBezTo>
                  <a:pt x="75843" y="64044"/>
                  <a:pt x="75843" y="69332"/>
                  <a:pt x="72587" y="72587"/>
                </a:cubicBezTo>
                <a:lnTo>
                  <a:pt x="64253" y="80922"/>
                </a:lnTo>
                <a:lnTo>
                  <a:pt x="97721" y="114389"/>
                </a:lnTo>
                <a:cubicBezTo>
                  <a:pt x="101393" y="118062"/>
                  <a:pt x="100846" y="124182"/>
                  <a:pt x="96210" y="126500"/>
                </a:cubicBezTo>
                <a:cubicBezTo>
                  <a:pt x="87303" y="130902"/>
                  <a:pt x="77301" y="133376"/>
                  <a:pt x="66701" y="133376"/>
                </a:cubicBezTo>
                <a:cubicBezTo>
                  <a:pt x="29874" y="133376"/>
                  <a:pt x="26" y="103529"/>
                  <a:pt x="26" y="66701"/>
                </a:cubicBezTo>
                <a:cubicBezTo>
                  <a:pt x="26" y="56101"/>
                  <a:pt x="2500" y="46073"/>
                  <a:pt x="6902" y="37192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28" name="Text 25"/>
          <p:cNvSpPr/>
          <p:nvPr/>
        </p:nvSpPr>
        <p:spPr>
          <a:xfrm>
            <a:off x="3462338" y="4237316"/>
            <a:ext cx="666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Receptor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3462338" y="4427816"/>
            <a:ext cx="657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Bind signals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560070" y="46943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2502" y="66675"/>
                </a:moveTo>
                <a:cubicBezTo>
                  <a:pt x="12502" y="36749"/>
                  <a:pt x="36749" y="12502"/>
                  <a:pt x="66675" y="12502"/>
                </a:cubicBezTo>
                <a:cubicBezTo>
                  <a:pt x="83109" y="12502"/>
                  <a:pt x="97825" y="19820"/>
                  <a:pt x="107774" y="31384"/>
                </a:cubicBezTo>
                <a:cubicBezTo>
                  <a:pt x="110014" y="34015"/>
                  <a:pt x="113973" y="34301"/>
                  <a:pt x="116577" y="32061"/>
                </a:cubicBezTo>
                <a:cubicBezTo>
                  <a:pt x="119182" y="29821"/>
                  <a:pt x="119494" y="25863"/>
                  <a:pt x="117254" y="23258"/>
                </a:cubicBezTo>
                <a:cubicBezTo>
                  <a:pt x="105039" y="9012"/>
                  <a:pt x="86912" y="0"/>
                  <a:pt x="66675" y="0"/>
                </a:cubicBezTo>
                <a:cubicBezTo>
                  <a:pt x="29847" y="0"/>
                  <a:pt x="0" y="29847"/>
                  <a:pt x="0" y="66675"/>
                </a:cubicBezTo>
                <a:lnTo>
                  <a:pt x="0" y="77093"/>
                </a:lnTo>
                <a:cubicBezTo>
                  <a:pt x="0" y="80557"/>
                  <a:pt x="2787" y="83344"/>
                  <a:pt x="6251" y="83344"/>
                </a:cubicBezTo>
                <a:cubicBezTo>
                  <a:pt x="9715" y="83344"/>
                  <a:pt x="12502" y="80557"/>
                  <a:pt x="12502" y="77093"/>
                </a:cubicBezTo>
                <a:lnTo>
                  <a:pt x="12502" y="66675"/>
                </a:lnTo>
                <a:close/>
                <a:moveTo>
                  <a:pt x="131918" y="52897"/>
                </a:moveTo>
                <a:cubicBezTo>
                  <a:pt x="131214" y="49511"/>
                  <a:pt x="127881" y="47350"/>
                  <a:pt x="124521" y="48079"/>
                </a:cubicBezTo>
                <a:cubicBezTo>
                  <a:pt x="121161" y="48808"/>
                  <a:pt x="118973" y="52116"/>
                  <a:pt x="119702" y="55476"/>
                </a:cubicBezTo>
                <a:cubicBezTo>
                  <a:pt x="120458" y="59096"/>
                  <a:pt x="120874" y="62846"/>
                  <a:pt x="120874" y="66701"/>
                </a:cubicBezTo>
                <a:lnTo>
                  <a:pt x="120874" y="77119"/>
                </a:lnTo>
                <a:cubicBezTo>
                  <a:pt x="120874" y="80583"/>
                  <a:pt x="123661" y="83370"/>
                  <a:pt x="127125" y="83370"/>
                </a:cubicBezTo>
                <a:cubicBezTo>
                  <a:pt x="130589" y="83370"/>
                  <a:pt x="133376" y="80583"/>
                  <a:pt x="133376" y="77119"/>
                </a:cubicBezTo>
                <a:lnTo>
                  <a:pt x="133376" y="66701"/>
                </a:lnTo>
                <a:cubicBezTo>
                  <a:pt x="133376" y="61987"/>
                  <a:pt x="132881" y="57377"/>
                  <a:pt x="131944" y="52923"/>
                </a:cubicBezTo>
                <a:close/>
                <a:moveTo>
                  <a:pt x="66675" y="20836"/>
                </a:moveTo>
                <a:cubicBezTo>
                  <a:pt x="61726" y="20836"/>
                  <a:pt x="56934" y="21617"/>
                  <a:pt x="52481" y="23076"/>
                </a:cubicBezTo>
                <a:cubicBezTo>
                  <a:pt x="48522" y="24378"/>
                  <a:pt x="47610" y="29248"/>
                  <a:pt x="50319" y="32426"/>
                </a:cubicBezTo>
                <a:cubicBezTo>
                  <a:pt x="52168" y="34588"/>
                  <a:pt x="55215" y="35239"/>
                  <a:pt x="57976" y="34483"/>
                </a:cubicBezTo>
                <a:cubicBezTo>
                  <a:pt x="60737" y="33728"/>
                  <a:pt x="63654" y="33337"/>
                  <a:pt x="66675" y="33337"/>
                </a:cubicBezTo>
                <a:cubicBezTo>
                  <a:pt x="85089" y="33337"/>
                  <a:pt x="100013" y="48261"/>
                  <a:pt x="100013" y="66675"/>
                </a:cubicBezTo>
                <a:lnTo>
                  <a:pt x="100013" y="73160"/>
                </a:lnTo>
                <a:cubicBezTo>
                  <a:pt x="100013" y="79724"/>
                  <a:pt x="99622" y="86261"/>
                  <a:pt x="98867" y="92772"/>
                </a:cubicBezTo>
                <a:cubicBezTo>
                  <a:pt x="98424" y="96575"/>
                  <a:pt x="101315" y="100013"/>
                  <a:pt x="105169" y="100013"/>
                </a:cubicBezTo>
                <a:cubicBezTo>
                  <a:pt x="108243" y="100013"/>
                  <a:pt x="110873" y="97773"/>
                  <a:pt x="111238" y="94725"/>
                </a:cubicBezTo>
                <a:cubicBezTo>
                  <a:pt x="112097" y="87589"/>
                  <a:pt x="112540" y="80401"/>
                  <a:pt x="112540" y="73186"/>
                </a:cubicBezTo>
                <a:lnTo>
                  <a:pt x="112540" y="66701"/>
                </a:lnTo>
                <a:cubicBezTo>
                  <a:pt x="112540" y="41385"/>
                  <a:pt x="92017" y="20862"/>
                  <a:pt x="66701" y="20862"/>
                </a:cubicBezTo>
                <a:close/>
                <a:moveTo>
                  <a:pt x="39250" y="38729"/>
                </a:moveTo>
                <a:cubicBezTo>
                  <a:pt x="36880" y="35968"/>
                  <a:pt x="32660" y="35760"/>
                  <a:pt x="30420" y="38625"/>
                </a:cubicBezTo>
                <a:cubicBezTo>
                  <a:pt x="24404" y="46386"/>
                  <a:pt x="20836" y="56101"/>
                  <a:pt x="20836" y="66675"/>
                </a:cubicBezTo>
                <a:lnTo>
                  <a:pt x="20836" y="73160"/>
                </a:lnTo>
                <a:cubicBezTo>
                  <a:pt x="20836" y="79463"/>
                  <a:pt x="20159" y="85766"/>
                  <a:pt x="18804" y="91886"/>
                </a:cubicBezTo>
                <a:cubicBezTo>
                  <a:pt x="17919" y="95949"/>
                  <a:pt x="20862" y="99986"/>
                  <a:pt x="25029" y="99986"/>
                </a:cubicBezTo>
                <a:cubicBezTo>
                  <a:pt x="27764" y="99986"/>
                  <a:pt x="30212" y="98163"/>
                  <a:pt x="30811" y="95481"/>
                </a:cubicBezTo>
                <a:cubicBezTo>
                  <a:pt x="32478" y="88162"/>
                  <a:pt x="33337" y="80687"/>
                  <a:pt x="33337" y="73134"/>
                </a:cubicBezTo>
                <a:lnTo>
                  <a:pt x="33337" y="66649"/>
                </a:lnTo>
                <a:cubicBezTo>
                  <a:pt x="33337" y="59565"/>
                  <a:pt x="35551" y="53001"/>
                  <a:pt x="39302" y="47610"/>
                </a:cubicBezTo>
                <a:cubicBezTo>
                  <a:pt x="41177" y="44901"/>
                  <a:pt x="41385" y="41203"/>
                  <a:pt x="39250" y="38703"/>
                </a:cubicBezTo>
                <a:close/>
                <a:moveTo>
                  <a:pt x="66675" y="41672"/>
                </a:moveTo>
                <a:cubicBezTo>
                  <a:pt x="52871" y="41672"/>
                  <a:pt x="41672" y="52871"/>
                  <a:pt x="41672" y="66675"/>
                </a:cubicBezTo>
                <a:lnTo>
                  <a:pt x="41672" y="73160"/>
                </a:lnTo>
                <a:cubicBezTo>
                  <a:pt x="41672" y="82510"/>
                  <a:pt x="40474" y="91782"/>
                  <a:pt x="38078" y="100794"/>
                </a:cubicBezTo>
                <a:cubicBezTo>
                  <a:pt x="37088" y="104518"/>
                  <a:pt x="39823" y="108347"/>
                  <a:pt x="43677" y="108347"/>
                </a:cubicBezTo>
                <a:cubicBezTo>
                  <a:pt x="46152" y="108347"/>
                  <a:pt x="48339" y="106732"/>
                  <a:pt x="48990" y="104336"/>
                </a:cubicBezTo>
                <a:cubicBezTo>
                  <a:pt x="51725" y="94178"/>
                  <a:pt x="53132" y="83708"/>
                  <a:pt x="53132" y="73160"/>
                </a:cubicBezTo>
                <a:lnTo>
                  <a:pt x="53132" y="66675"/>
                </a:lnTo>
                <a:cubicBezTo>
                  <a:pt x="53132" y="59200"/>
                  <a:pt x="59200" y="53132"/>
                  <a:pt x="66675" y="53132"/>
                </a:cubicBezTo>
                <a:cubicBezTo>
                  <a:pt x="74150" y="53132"/>
                  <a:pt x="80218" y="59200"/>
                  <a:pt x="80218" y="66675"/>
                </a:cubicBezTo>
                <a:lnTo>
                  <a:pt x="80218" y="73160"/>
                </a:lnTo>
                <a:cubicBezTo>
                  <a:pt x="80218" y="82614"/>
                  <a:pt x="79307" y="92017"/>
                  <a:pt x="77510" y="101263"/>
                </a:cubicBezTo>
                <a:cubicBezTo>
                  <a:pt x="76806" y="104883"/>
                  <a:pt x="79515" y="108347"/>
                  <a:pt x="83187" y="108347"/>
                </a:cubicBezTo>
                <a:cubicBezTo>
                  <a:pt x="85844" y="108347"/>
                  <a:pt x="88136" y="106524"/>
                  <a:pt x="88657" y="103919"/>
                </a:cubicBezTo>
                <a:cubicBezTo>
                  <a:pt x="90662" y="93814"/>
                  <a:pt x="91678" y="83526"/>
                  <a:pt x="91678" y="73160"/>
                </a:cubicBezTo>
                <a:lnTo>
                  <a:pt x="91678" y="66675"/>
                </a:lnTo>
                <a:cubicBezTo>
                  <a:pt x="91678" y="52871"/>
                  <a:pt x="80479" y="41672"/>
                  <a:pt x="66675" y="41672"/>
                </a:cubicBezTo>
                <a:close/>
                <a:moveTo>
                  <a:pt x="72926" y="66675"/>
                </a:moveTo>
                <a:cubicBezTo>
                  <a:pt x="72926" y="63211"/>
                  <a:pt x="70139" y="60424"/>
                  <a:pt x="66675" y="60424"/>
                </a:cubicBezTo>
                <a:cubicBezTo>
                  <a:pt x="63211" y="60424"/>
                  <a:pt x="60424" y="63211"/>
                  <a:pt x="60424" y="66675"/>
                </a:cubicBezTo>
                <a:lnTo>
                  <a:pt x="60424" y="73160"/>
                </a:lnTo>
                <a:cubicBezTo>
                  <a:pt x="60424" y="88761"/>
                  <a:pt x="57559" y="104232"/>
                  <a:pt x="51960" y="118791"/>
                </a:cubicBezTo>
                <a:lnTo>
                  <a:pt x="50423" y="122776"/>
                </a:lnTo>
                <a:cubicBezTo>
                  <a:pt x="49173" y="126005"/>
                  <a:pt x="50788" y="129626"/>
                  <a:pt x="54017" y="130850"/>
                </a:cubicBezTo>
                <a:cubicBezTo>
                  <a:pt x="57247" y="132074"/>
                  <a:pt x="60867" y="130485"/>
                  <a:pt x="62091" y="127255"/>
                </a:cubicBezTo>
                <a:lnTo>
                  <a:pt x="63628" y="123271"/>
                </a:lnTo>
                <a:cubicBezTo>
                  <a:pt x="69774" y="107279"/>
                  <a:pt x="72926" y="90298"/>
                  <a:pt x="72926" y="73160"/>
                </a:cubicBezTo>
                <a:lnTo>
                  <a:pt x="72926" y="66675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1" name="Text 28"/>
          <p:cNvSpPr/>
          <p:nvPr/>
        </p:nvSpPr>
        <p:spPr>
          <a:xfrm>
            <a:off x="783908" y="4656297"/>
            <a:ext cx="771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Recognition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783908" y="4846797"/>
            <a:ext cx="7620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Identify "self"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3246834" y="469439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75009" y="0"/>
                </a:moveTo>
                <a:lnTo>
                  <a:pt x="33337" y="0"/>
                </a:lnTo>
                <a:cubicBezTo>
                  <a:pt x="28728" y="0"/>
                  <a:pt x="25003" y="3724"/>
                  <a:pt x="25003" y="8334"/>
                </a:cubicBezTo>
                <a:cubicBezTo>
                  <a:pt x="25003" y="12944"/>
                  <a:pt x="28728" y="16669"/>
                  <a:pt x="33337" y="16669"/>
                </a:cubicBezTo>
                <a:lnTo>
                  <a:pt x="33337" y="56127"/>
                </a:lnTo>
                <a:lnTo>
                  <a:pt x="1953" y="111030"/>
                </a:lnTo>
                <a:cubicBezTo>
                  <a:pt x="677" y="113295"/>
                  <a:pt x="0" y="115822"/>
                  <a:pt x="0" y="118426"/>
                </a:cubicBezTo>
                <a:cubicBezTo>
                  <a:pt x="0" y="126683"/>
                  <a:pt x="6668" y="133350"/>
                  <a:pt x="14924" y="133350"/>
                </a:cubicBezTo>
                <a:lnTo>
                  <a:pt x="101758" y="133350"/>
                </a:lnTo>
                <a:cubicBezTo>
                  <a:pt x="109988" y="133350"/>
                  <a:pt x="116681" y="126683"/>
                  <a:pt x="116681" y="118426"/>
                </a:cubicBezTo>
                <a:cubicBezTo>
                  <a:pt x="116681" y="115822"/>
                  <a:pt x="116004" y="113269"/>
                  <a:pt x="114728" y="111030"/>
                </a:cubicBezTo>
                <a:lnTo>
                  <a:pt x="83344" y="56127"/>
                </a:lnTo>
                <a:lnTo>
                  <a:pt x="83344" y="16669"/>
                </a:lnTo>
                <a:cubicBezTo>
                  <a:pt x="87954" y="16669"/>
                  <a:pt x="91678" y="12944"/>
                  <a:pt x="91678" y="8334"/>
                </a:cubicBezTo>
                <a:cubicBezTo>
                  <a:pt x="91678" y="3724"/>
                  <a:pt x="87954" y="0"/>
                  <a:pt x="83344" y="0"/>
                </a:cubicBezTo>
                <a:lnTo>
                  <a:pt x="75009" y="0"/>
                </a:lnTo>
                <a:close/>
                <a:moveTo>
                  <a:pt x="50006" y="56127"/>
                </a:moveTo>
                <a:lnTo>
                  <a:pt x="50006" y="16669"/>
                </a:lnTo>
                <a:lnTo>
                  <a:pt x="66675" y="16669"/>
                </a:lnTo>
                <a:lnTo>
                  <a:pt x="66675" y="56127"/>
                </a:lnTo>
                <a:cubicBezTo>
                  <a:pt x="66675" y="59018"/>
                  <a:pt x="67430" y="61883"/>
                  <a:pt x="68863" y="64409"/>
                </a:cubicBezTo>
                <a:lnTo>
                  <a:pt x="79697" y="83344"/>
                </a:lnTo>
                <a:lnTo>
                  <a:pt x="36984" y="83344"/>
                </a:lnTo>
                <a:lnTo>
                  <a:pt x="47818" y="64409"/>
                </a:lnTo>
                <a:cubicBezTo>
                  <a:pt x="49251" y="61883"/>
                  <a:pt x="50006" y="59044"/>
                  <a:pt x="50006" y="56127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4" name="Text 31"/>
          <p:cNvSpPr/>
          <p:nvPr/>
        </p:nvSpPr>
        <p:spPr>
          <a:xfrm>
            <a:off x="3462338" y="4656297"/>
            <a:ext cx="990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Enzymatic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3462338" y="4846797"/>
            <a:ext cx="981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Catalyze reactions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6217920" y="1236226"/>
            <a:ext cx="5587365" cy="4549140"/>
          </a:xfrm>
          <a:custGeom>
            <a:avLst/>
            <a:gdLst/>
            <a:ahLst/>
            <a:cxnLst/>
            <a:rect l="l" t="t" r="r" b="b"/>
            <a:pathLst>
              <a:path w="5587365" h="4549140">
                <a:moveTo>
                  <a:pt x="0" y="0"/>
                </a:moveTo>
                <a:lnTo>
                  <a:pt x="5587365" y="0"/>
                </a:lnTo>
                <a:lnTo>
                  <a:pt x="5587365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0320">
            <a:solidFill>
              <a:srgbClr val="8B7355"/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6305550" y="1323857"/>
            <a:ext cx="5408295" cy="4036695"/>
          </a:xfrm>
          <a:custGeom>
            <a:avLst/>
            <a:gdLst/>
            <a:ahLst/>
            <a:cxnLst/>
            <a:rect l="l" t="t" r="r" b="b"/>
            <a:pathLst>
              <a:path w="5408295" h="4036695">
                <a:moveTo>
                  <a:pt x="0" y="0"/>
                </a:moveTo>
                <a:lnTo>
                  <a:pt x="5408295" y="0"/>
                </a:lnTo>
                <a:lnTo>
                  <a:pt x="5408295" y="4036695"/>
                </a:lnTo>
                <a:lnTo>
                  <a:pt x="0" y="4036695"/>
                </a:lnTo>
                <a:lnTo>
                  <a:pt x="0" y="0"/>
                </a:lnTo>
                <a:close/>
              </a:path>
            </a:pathLst>
          </a:custGeom>
          <a:solidFill>
            <a:srgbClr val="FAF8F3"/>
          </a:solidFill>
          <a:ln w="10160">
            <a:solidFill>
              <a:srgbClr val="8B7355">
                <a:alpha val="30196"/>
              </a:srgbClr>
            </a:solidFill>
            <a:prstDash val="solid"/>
          </a:ln>
        </p:spPr>
      </p:sp>
      <p:pic>
        <p:nvPicPr>
          <p:cNvPr id="38" name="Image 1" descr="https://kimi-img.moonshot.cn/pub/slides/26-03-13-16:12:24-d6psdq052cell5blrqbg.png">    </p:cNvPr>
          <p:cNvPicPr>
            <a:picLocks noChangeAspect="1"/>
          </p:cNvPicPr>
          <p:nvPr/>
        </p:nvPicPr>
        <p:blipFill>
          <a:blip r:embed="rId2"/>
          <a:srcRect l="21" r="21" t="0" b="0"/>
          <a:stretch/>
        </p:blipFill>
        <p:spPr>
          <a:xfrm>
            <a:off x="6462713" y="1480065"/>
            <a:ext cx="5095875" cy="3724275"/>
          </a:xfrm>
          <a:prstGeom prst="roundRect">
            <a:avLst>
              <a:gd name="adj" fmla="val 0"/>
            </a:avLst>
          </a:prstGeom>
        </p:spPr>
      </p:pic>
      <p:sp>
        <p:nvSpPr>
          <p:cNvPr id="39" name="Shape 35"/>
          <p:cNvSpPr/>
          <p:nvPr/>
        </p:nvSpPr>
        <p:spPr>
          <a:xfrm>
            <a:off x="6305550" y="5444371"/>
            <a:ext cx="5408295" cy="255270"/>
          </a:xfrm>
          <a:custGeom>
            <a:avLst/>
            <a:gdLst/>
            <a:ahLst/>
            <a:cxnLst/>
            <a:rect l="l" t="t" r="r" b="b"/>
            <a:pathLst>
              <a:path w="5408295" h="255270">
                <a:moveTo>
                  <a:pt x="0" y="0"/>
                </a:moveTo>
                <a:lnTo>
                  <a:pt x="5408295" y="0"/>
                </a:lnTo>
                <a:lnTo>
                  <a:pt x="5408295" y="255270"/>
                </a:lnTo>
                <a:lnTo>
                  <a:pt x="0" y="255270"/>
                </a:lnTo>
                <a:lnTo>
                  <a:pt x="0" y="0"/>
                </a:lnTo>
                <a:close/>
              </a:path>
            </a:pathLst>
          </a:custGeom>
          <a:solidFill>
            <a:srgbClr val="FAF8F3">
              <a:alpha val="94902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40" name="Text 36"/>
          <p:cNvSpPr/>
          <p:nvPr/>
        </p:nvSpPr>
        <p:spPr>
          <a:xfrm>
            <a:off x="6301740" y="5440561"/>
            <a:ext cx="5457825" cy="24765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Fig. 2 • Fluid Mosaic Model Diagram</a:t>
            </a:r>
            <a:endParaRPr lang="en-US" sz="1600" dirty="0"/>
          </a:p>
        </p:txBody>
      </p:sp>
      <p:sp>
        <p:nvSpPr>
          <p:cNvPr id="41" name="Shape 37"/>
          <p:cNvSpPr/>
          <p:nvPr/>
        </p:nvSpPr>
        <p:spPr>
          <a:xfrm>
            <a:off x="6229350" y="5947290"/>
            <a:ext cx="38100" cy="533400"/>
          </a:xfrm>
          <a:custGeom>
            <a:avLst/>
            <a:gdLst/>
            <a:ahLst/>
            <a:cxnLst/>
            <a:rect l="l" t="t" r="r" b="b"/>
            <a:pathLst>
              <a:path w="38100" h="533400">
                <a:moveTo>
                  <a:pt x="0" y="0"/>
                </a:moveTo>
                <a:lnTo>
                  <a:pt x="38100" y="0"/>
                </a:lnTo>
                <a:lnTo>
                  <a:pt x="381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2" name="Shape 38"/>
          <p:cNvSpPr/>
          <p:nvPr/>
        </p:nvSpPr>
        <p:spPr>
          <a:xfrm>
            <a:off x="6419850" y="6053972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67873" y="0"/>
                  <a:pt x="69071" y="260"/>
                  <a:pt x="70165" y="755"/>
                </a:cubicBezTo>
                <a:lnTo>
                  <a:pt x="119234" y="21565"/>
                </a:lnTo>
                <a:cubicBezTo>
                  <a:pt x="124964" y="23987"/>
                  <a:pt x="129235" y="29639"/>
                  <a:pt x="129209" y="36463"/>
                </a:cubicBezTo>
                <a:cubicBezTo>
                  <a:pt x="129079" y="62299"/>
                  <a:pt x="118452" y="109571"/>
                  <a:pt x="73577" y="131058"/>
                </a:cubicBezTo>
                <a:cubicBezTo>
                  <a:pt x="69227" y="133142"/>
                  <a:pt x="64175" y="133142"/>
                  <a:pt x="59825" y="131058"/>
                </a:cubicBezTo>
                <a:cubicBezTo>
                  <a:pt x="14924" y="109571"/>
                  <a:pt x="4323" y="62299"/>
                  <a:pt x="4193" y="36463"/>
                </a:cubicBezTo>
                <a:cubicBezTo>
                  <a:pt x="4167" y="29639"/>
                  <a:pt x="8439" y="23987"/>
                  <a:pt x="14168" y="21565"/>
                </a:cubicBezTo>
                <a:lnTo>
                  <a:pt x="63211" y="755"/>
                </a:lnTo>
                <a:cubicBezTo>
                  <a:pt x="64305" y="260"/>
                  <a:pt x="65477" y="0"/>
                  <a:pt x="66675" y="0"/>
                </a:cubicBezTo>
                <a:close/>
                <a:moveTo>
                  <a:pt x="66675" y="17398"/>
                </a:moveTo>
                <a:lnTo>
                  <a:pt x="66675" y="115874"/>
                </a:lnTo>
                <a:cubicBezTo>
                  <a:pt x="102617" y="98476"/>
                  <a:pt x="112280" y="59929"/>
                  <a:pt x="112514" y="36854"/>
                </a:cubicBezTo>
                <a:lnTo>
                  <a:pt x="66675" y="17424"/>
                </a:lnTo>
                <a:lnTo>
                  <a:pt x="66675" y="17424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3" name="Text 39"/>
          <p:cNvSpPr/>
          <p:nvPr/>
        </p:nvSpPr>
        <p:spPr>
          <a:xfrm>
            <a:off x="6629400" y="6023490"/>
            <a:ext cx="52482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Function: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The membrane is </a:t>
            </a:r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semi-permeable 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regulating passage of substances between the cell's interior and external environment.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0510163d5c17ebf1b1183e566834d14d214a1b48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48" r="48" t="0" b="0"/>
          <a:stretch/>
        </p:blipFill>
        <p:spPr>
          <a:xfrm rot="-599999">
            <a:off x="-569336" y="5264894"/>
            <a:ext cx="2590368" cy="1813258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45382" y="414351"/>
            <a:ext cx="345382" cy="345382"/>
          </a:xfrm>
          <a:custGeom>
            <a:avLst/>
            <a:gdLst/>
            <a:ahLst/>
            <a:cxnLst/>
            <a:rect l="l" t="t" r="r" b="b"/>
            <a:pathLst>
              <a:path w="345382" h="345382">
                <a:moveTo>
                  <a:pt x="0" y="0"/>
                </a:moveTo>
                <a:lnTo>
                  <a:pt x="345382" y="0"/>
                </a:lnTo>
                <a:lnTo>
                  <a:pt x="345382" y="345382"/>
                </a:lnTo>
                <a:lnTo>
                  <a:pt x="0" y="345382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22662" y="466159"/>
            <a:ext cx="267671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4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94380" y="345382"/>
            <a:ext cx="1761450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6" spc="82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Control Center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94380" y="483428"/>
            <a:ext cx="1865065" cy="345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4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Nucleus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45382" y="932425"/>
            <a:ext cx="11501235" cy="8635"/>
          </a:xfrm>
          <a:custGeom>
            <a:avLst/>
            <a:gdLst/>
            <a:ahLst/>
            <a:cxnLst/>
            <a:rect l="l" t="t" r="r" b="b"/>
            <a:pathLst>
              <a:path w="11501235" h="8635">
                <a:moveTo>
                  <a:pt x="0" y="0"/>
                </a:moveTo>
                <a:lnTo>
                  <a:pt x="11501235" y="0"/>
                </a:lnTo>
                <a:lnTo>
                  <a:pt x="11501235" y="8635"/>
                </a:lnTo>
                <a:lnTo>
                  <a:pt x="0" y="8635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52290" y="1120658"/>
            <a:ext cx="5065033" cy="2327878"/>
          </a:xfrm>
          <a:custGeom>
            <a:avLst/>
            <a:gdLst/>
            <a:ahLst/>
            <a:cxnLst/>
            <a:rect l="l" t="t" r="r" b="b"/>
            <a:pathLst>
              <a:path w="5065033" h="2327878">
                <a:moveTo>
                  <a:pt x="0" y="0"/>
                </a:moveTo>
                <a:lnTo>
                  <a:pt x="5065033" y="0"/>
                </a:lnTo>
                <a:lnTo>
                  <a:pt x="5065033" y="2327878"/>
                </a:lnTo>
                <a:lnTo>
                  <a:pt x="0" y="23278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0320">
            <a:solidFill>
              <a:srgbClr val="2D5A3D"/>
            </a:solidFill>
            <a:prstDash val="solid"/>
          </a:ln>
        </p:spPr>
      </p:sp>
      <p:pic>
        <p:nvPicPr>
          <p:cNvPr id="9" name="Image 1" descr="https://kimi-web-img.moonshot.cn/img/images.stockcake.com/35118d60eec31db482e9145a20b8fac04b62fa35.jpg">    </p:cNvPr>
          <p:cNvPicPr>
            <a:picLocks noChangeAspect="1"/>
          </p:cNvPicPr>
          <p:nvPr/>
        </p:nvPicPr>
        <p:blipFill>
          <a:blip r:embed="rId2"/>
          <a:srcRect l="0" r="0" t="38908" b="38908"/>
          <a:stretch/>
        </p:blipFill>
        <p:spPr>
          <a:xfrm>
            <a:off x="393736" y="1162105"/>
            <a:ext cx="4982142" cy="1934142"/>
          </a:xfrm>
          <a:prstGeom prst="roundRect">
            <a:avLst>
              <a:gd name="adj" fmla="val 0"/>
            </a:avLst>
          </a:prstGeom>
        </p:spPr>
      </p:pic>
      <p:sp>
        <p:nvSpPr>
          <p:cNvPr id="10" name="Shape 6"/>
          <p:cNvSpPr/>
          <p:nvPr/>
        </p:nvSpPr>
        <p:spPr>
          <a:xfrm>
            <a:off x="397190" y="3168777"/>
            <a:ext cx="1638840" cy="231406"/>
          </a:xfrm>
          <a:custGeom>
            <a:avLst/>
            <a:gdLst/>
            <a:ahLst/>
            <a:cxnLst/>
            <a:rect l="l" t="t" r="r" b="b"/>
            <a:pathLst>
              <a:path w="1638840" h="231406">
                <a:moveTo>
                  <a:pt x="0" y="0"/>
                </a:moveTo>
                <a:lnTo>
                  <a:pt x="1638840" y="0"/>
                </a:lnTo>
                <a:lnTo>
                  <a:pt x="1638840" y="231406"/>
                </a:lnTo>
                <a:lnTo>
                  <a:pt x="0" y="231406"/>
                </a:lnTo>
                <a:lnTo>
                  <a:pt x="0" y="0"/>
                </a:lnTo>
                <a:close/>
              </a:path>
            </a:pathLst>
          </a:custGeom>
          <a:solidFill>
            <a:srgbClr val="FAF8F3">
              <a:alpha val="94902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93736" y="3165323"/>
            <a:ext cx="1683739" cy="224499"/>
          </a:xfrm>
          <a:prstGeom prst="rect">
            <a:avLst/>
          </a:prstGeom>
          <a:noFill/>
          <a:ln/>
        </p:spPr>
        <p:txBody>
          <a:bodyPr wrap="square" lIns="103615" tIns="34538" rIns="103615" bIns="34538" rtlCol="0" anchor="ctr"/>
          <a:lstStyle/>
          <a:p>
            <a:pPr>
              <a:lnSpc>
                <a:spcPct val="120000"/>
              </a:lnSpc>
            </a:pPr>
            <a:r>
              <a:rPr lang="en-US" sz="8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Fig. 3 • Cell Organelles Diagram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348836" y="3593597"/>
            <a:ext cx="5075395" cy="956709"/>
          </a:xfrm>
          <a:custGeom>
            <a:avLst/>
            <a:gdLst/>
            <a:ahLst/>
            <a:cxnLst/>
            <a:rect l="l" t="t" r="r" b="b"/>
            <a:pathLst>
              <a:path w="5075395" h="956709">
                <a:moveTo>
                  <a:pt x="0" y="0"/>
                </a:moveTo>
                <a:lnTo>
                  <a:pt x="5075395" y="0"/>
                </a:lnTo>
                <a:lnTo>
                  <a:pt x="5075395" y="956709"/>
                </a:lnTo>
                <a:lnTo>
                  <a:pt x="0" y="9567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473174" y="3769743"/>
            <a:ext cx="172691" cy="172691"/>
          </a:xfrm>
          <a:custGeom>
            <a:avLst/>
            <a:gdLst/>
            <a:ahLst/>
            <a:cxnLst/>
            <a:rect l="l" t="t" r="r" b="b"/>
            <a:pathLst>
              <a:path w="172691" h="172691">
                <a:moveTo>
                  <a:pt x="86346" y="172691"/>
                </a:moveTo>
                <a:cubicBezTo>
                  <a:pt x="134001" y="172691"/>
                  <a:pt x="172691" y="134001"/>
                  <a:pt x="172691" y="86346"/>
                </a:cubicBezTo>
                <a:cubicBezTo>
                  <a:pt x="172691" y="38690"/>
                  <a:pt x="134001" y="0"/>
                  <a:pt x="86346" y="0"/>
                </a:cubicBezTo>
                <a:cubicBezTo>
                  <a:pt x="38690" y="0"/>
                  <a:pt x="0" y="38690"/>
                  <a:pt x="0" y="86346"/>
                </a:cubicBezTo>
                <a:cubicBezTo>
                  <a:pt x="0" y="134001"/>
                  <a:pt x="38690" y="172691"/>
                  <a:pt x="86346" y="172691"/>
                </a:cubicBezTo>
                <a:close/>
                <a:moveTo>
                  <a:pt x="75552" y="53966"/>
                </a:moveTo>
                <a:cubicBezTo>
                  <a:pt x="75552" y="48009"/>
                  <a:pt x="80389" y="43173"/>
                  <a:pt x="86346" y="43173"/>
                </a:cubicBezTo>
                <a:cubicBezTo>
                  <a:pt x="92303" y="43173"/>
                  <a:pt x="97139" y="48009"/>
                  <a:pt x="97139" y="53966"/>
                </a:cubicBezTo>
                <a:cubicBezTo>
                  <a:pt x="97139" y="59923"/>
                  <a:pt x="92303" y="64759"/>
                  <a:pt x="86346" y="64759"/>
                </a:cubicBezTo>
                <a:cubicBezTo>
                  <a:pt x="80389" y="64759"/>
                  <a:pt x="75552" y="59923"/>
                  <a:pt x="75552" y="53966"/>
                </a:cubicBezTo>
                <a:close/>
                <a:moveTo>
                  <a:pt x="72854" y="75552"/>
                </a:moveTo>
                <a:lnTo>
                  <a:pt x="89044" y="75552"/>
                </a:lnTo>
                <a:cubicBezTo>
                  <a:pt x="93530" y="75552"/>
                  <a:pt x="97139" y="79161"/>
                  <a:pt x="97139" y="83647"/>
                </a:cubicBezTo>
                <a:lnTo>
                  <a:pt x="97139" y="113329"/>
                </a:lnTo>
                <a:lnTo>
                  <a:pt x="99837" y="113329"/>
                </a:lnTo>
                <a:cubicBezTo>
                  <a:pt x="104323" y="113329"/>
                  <a:pt x="107932" y="116938"/>
                  <a:pt x="107932" y="121424"/>
                </a:cubicBezTo>
                <a:cubicBezTo>
                  <a:pt x="107932" y="125909"/>
                  <a:pt x="104323" y="129518"/>
                  <a:pt x="99837" y="129518"/>
                </a:cubicBezTo>
                <a:lnTo>
                  <a:pt x="72854" y="129518"/>
                </a:lnTo>
                <a:cubicBezTo>
                  <a:pt x="68368" y="129518"/>
                  <a:pt x="64759" y="125909"/>
                  <a:pt x="64759" y="121424"/>
                </a:cubicBezTo>
                <a:cubicBezTo>
                  <a:pt x="64759" y="116938"/>
                  <a:pt x="68368" y="113329"/>
                  <a:pt x="72854" y="113329"/>
                </a:cubicBezTo>
                <a:lnTo>
                  <a:pt x="80949" y="113329"/>
                </a:lnTo>
                <a:lnTo>
                  <a:pt x="80949" y="91742"/>
                </a:lnTo>
                <a:lnTo>
                  <a:pt x="72854" y="91742"/>
                </a:lnTo>
                <a:cubicBezTo>
                  <a:pt x="68368" y="91742"/>
                  <a:pt x="64759" y="88133"/>
                  <a:pt x="64759" y="83647"/>
                </a:cubicBezTo>
                <a:cubicBezTo>
                  <a:pt x="64759" y="79161"/>
                  <a:pt x="68368" y="75552"/>
                  <a:pt x="72854" y="75552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4" name="Text 10"/>
          <p:cNvSpPr/>
          <p:nvPr/>
        </p:nvSpPr>
        <p:spPr>
          <a:xfrm>
            <a:off x="728433" y="3735204"/>
            <a:ext cx="4619490" cy="207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Did You Know?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728433" y="4011510"/>
            <a:ext cx="4610856" cy="39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nucleus is surrounded by a </a:t>
            </a:r>
            <a:pPr>
              <a:lnSpc>
                <a:spcPct val="140000"/>
              </a:lnSpc>
            </a:pPr>
            <a:r>
              <a:rPr lang="en-US" sz="952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double membrane </a:t>
            </a:r>
            <a:pPr>
              <a:lnSpc>
                <a:spcPct val="14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called the nuclear envelope, perforated with nuclear pores that regulate molecular traffic.</a:t>
            </a: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5650457" y="1113751"/>
            <a:ext cx="34538" cy="708034"/>
          </a:xfrm>
          <a:custGeom>
            <a:avLst/>
            <a:gdLst/>
            <a:ahLst/>
            <a:cxnLst/>
            <a:rect l="l" t="t" r="r" b="b"/>
            <a:pathLst>
              <a:path w="34538" h="708034">
                <a:moveTo>
                  <a:pt x="0" y="0"/>
                </a:moveTo>
                <a:lnTo>
                  <a:pt x="34538" y="0"/>
                </a:lnTo>
                <a:lnTo>
                  <a:pt x="34538" y="708034"/>
                </a:lnTo>
                <a:lnTo>
                  <a:pt x="0" y="708034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7" name="Text 13"/>
          <p:cNvSpPr/>
          <p:nvPr/>
        </p:nvSpPr>
        <p:spPr>
          <a:xfrm>
            <a:off x="5805879" y="1113751"/>
            <a:ext cx="6121904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Command Center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5805879" y="1424595"/>
            <a:ext cx="6096000" cy="39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nucleus is a </a:t>
            </a:r>
            <a:pPr>
              <a:lnSpc>
                <a:spcPct val="140000"/>
              </a:lnSpc>
            </a:pPr>
            <a:r>
              <a:rPr lang="en-US" sz="952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membrane-bound organelle </a:t>
            </a:r>
            <a:pPr>
              <a:lnSpc>
                <a:spcPct val="14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containing the cell's genetic material (DNA) and serving as the site of transcription and gene expression.</a:t>
            </a: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5636642" y="1959074"/>
            <a:ext cx="6206522" cy="1941049"/>
          </a:xfrm>
          <a:custGeom>
            <a:avLst/>
            <a:gdLst/>
            <a:ahLst/>
            <a:cxnLst/>
            <a:rect l="l" t="t" r="r" b="b"/>
            <a:pathLst>
              <a:path w="6206522" h="1941049">
                <a:moveTo>
                  <a:pt x="0" y="0"/>
                </a:moveTo>
                <a:lnTo>
                  <a:pt x="6206522" y="0"/>
                </a:lnTo>
                <a:lnTo>
                  <a:pt x="6206522" y="1941049"/>
                </a:lnTo>
                <a:lnTo>
                  <a:pt x="0" y="19410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5812787" y="2135220"/>
            <a:ext cx="103615" cy="138153"/>
          </a:xfrm>
          <a:custGeom>
            <a:avLst/>
            <a:gdLst/>
            <a:ahLst/>
            <a:cxnLst/>
            <a:rect l="l" t="t" r="r" b="b"/>
            <a:pathLst>
              <a:path w="103615" h="138153">
                <a:moveTo>
                  <a:pt x="94980" y="0"/>
                </a:moveTo>
                <a:cubicBezTo>
                  <a:pt x="99756" y="0"/>
                  <a:pt x="103615" y="3859"/>
                  <a:pt x="103615" y="8635"/>
                </a:cubicBezTo>
                <a:cubicBezTo>
                  <a:pt x="103615" y="24231"/>
                  <a:pt x="97031" y="36913"/>
                  <a:pt x="88126" y="47625"/>
                </a:cubicBezTo>
                <a:cubicBezTo>
                  <a:pt x="81624" y="55423"/>
                  <a:pt x="73610" y="62493"/>
                  <a:pt x="65569" y="69076"/>
                </a:cubicBezTo>
                <a:cubicBezTo>
                  <a:pt x="73610" y="75687"/>
                  <a:pt x="81624" y="82730"/>
                  <a:pt x="88126" y="90528"/>
                </a:cubicBezTo>
                <a:cubicBezTo>
                  <a:pt x="97031" y="101213"/>
                  <a:pt x="103615" y="113922"/>
                  <a:pt x="103615" y="129518"/>
                </a:cubicBezTo>
                <a:cubicBezTo>
                  <a:pt x="103615" y="134294"/>
                  <a:pt x="99756" y="138153"/>
                  <a:pt x="94980" y="138153"/>
                </a:cubicBezTo>
                <a:cubicBezTo>
                  <a:pt x="90204" y="138153"/>
                  <a:pt x="86346" y="134294"/>
                  <a:pt x="86346" y="129518"/>
                </a:cubicBezTo>
                <a:lnTo>
                  <a:pt x="17269" y="129518"/>
                </a:lnTo>
                <a:cubicBezTo>
                  <a:pt x="17269" y="134294"/>
                  <a:pt x="13411" y="138153"/>
                  <a:pt x="8635" y="138153"/>
                </a:cubicBezTo>
                <a:cubicBezTo>
                  <a:pt x="3859" y="138153"/>
                  <a:pt x="0" y="134294"/>
                  <a:pt x="0" y="129518"/>
                </a:cubicBezTo>
                <a:cubicBezTo>
                  <a:pt x="0" y="113922"/>
                  <a:pt x="6584" y="101240"/>
                  <a:pt x="15488" y="90528"/>
                </a:cubicBezTo>
                <a:cubicBezTo>
                  <a:pt x="21991" y="82730"/>
                  <a:pt x="30005" y="75687"/>
                  <a:pt x="38046" y="69076"/>
                </a:cubicBezTo>
                <a:cubicBezTo>
                  <a:pt x="30005" y="62466"/>
                  <a:pt x="21991" y="55423"/>
                  <a:pt x="15488" y="47625"/>
                </a:cubicBezTo>
                <a:cubicBezTo>
                  <a:pt x="6584" y="36913"/>
                  <a:pt x="0" y="24231"/>
                  <a:pt x="0" y="8635"/>
                </a:cubicBezTo>
                <a:cubicBezTo>
                  <a:pt x="0" y="3859"/>
                  <a:pt x="3859" y="0"/>
                  <a:pt x="8635" y="0"/>
                </a:cubicBezTo>
                <a:cubicBezTo>
                  <a:pt x="13411" y="0"/>
                  <a:pt x="17269" y="3859"/>
                  <a:pt x="17269" y="8635"/>
                </a:cubicBezTo>
                <a:lnTo>
                  <a:pt x="86346" y="8635"/>
                </a:lnTo>
                <a:cubicBezTo>
                  <a:pt x="86346" y="3859"/>
                  <a:pt x="90204" y="0"/>
                  <a:pt x="94980" y="0"/>
                </a:cubicBezTo>
                <a:close/>
                <a:moveTo>
                  <a:pt x="76497" y="103615"/>
                </a:moveTo>
                <a:lnTo>
                  <a:pt x="27145" y="103615"/>
                </a:lnTo>
                <a:cubicBezTo>
                  <a:pt x="24932" y="106448"/>
                  <a:pt x="23070" y="109308"/>
                  <a:pt x="21586" y="112249"/>
                </a:cubicBezTo>
                <a:lnTo>
                  <a:pt x="82082" y="112249"/>
                </a:lnTo>
                <a:cubicBezTo>
                  <a:pt x="80571" y="109308"/>
                  <a:pt x="78709" y="106448"/>
                  <a:pt x="76524" y="103615"/>
                </a:cubicBezTo>
                <a:close/>
                <a:moveTo>
                  <a:pt x="64220" y="90663"/>
                </a:moveTo>
                <a:cubicBezTo>
                  <a:pt x="60361" y="87155"/>
                  <a:pt x="56179" y="83701"/>
                  <a:pt x="51807" y="80140"/>
                </a:cubicBezTo>
                <a:cubicBezTo>
                  <a:pt x="47436" y="83674"/>
                  <a:pt x="43254" y="87155"/>
                  <a:pt x="39395" y="90663"/>
                </a:cubicBezTo>
                <a:lnTo>
                  <a:pt x="64220" y="90663"/>
                </a:lnTo>
                <a:close/>
                <a:moveTo>
                  <a:pt x="27118" y="34538"/>
                </a:moveTo>
                <a:lnTo>
                  <a:pt x="76470" y="34538"/>
                </a:lnTo>
                <a:cubicBezTo>
                  <a:pt x="78682" y="31705"/>
                  <a:pt x="80544" y="28845"/>
                  <a:pt x="82028" y="25904"/>
                </a:cubicBezTo>
                <a:lnTo>
                  <a:pt x="21559" y="25904"/>
                </a:lnTo>
                <a:cubicBezTo>
                  <a:pt x="23070" y="28845"/>
                  <a:pt x="24932" y="31705"/>
                  <a:pt x="27118" y="34538"/>
                </a:cubicBezTo>
                <a:close/>
                <a:moveTo>
                  <a:pt x="39395" y="47490"/>
                </a:moveTo>
                <a:cubicBezTo>
                  <a:pt x="43254" y="50998"/>
                  <a:pt x="47436" y="54452"/>
                  <a:pt x="51807" y="58013"/>
                </a:cubicBezTo>
                <a:cubicBezTo>
                  <a:pt x="56179" y="54479"/>
                  <a:pt x="60361" y="50998"/>
                  <a:pt x="64220" y="47490"/>
                </a:cubicBezTo>
                <a:lnTo>
                  <a:pt x="39395" y="4749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1" name="Text 17"/>
          <p:cNvSpPr/>
          <p:nvPr/>
        </p:nvSpPr>
        <p:spPr>
          <a:xfrm>
            <a:off x="5950939" y="2100682"/>
            <a:ext cx="5819694" cy="207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Functions</a:t>
            </a: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>
            <a:off x="5778248" y="2411526"/>
            <a:ext cx="276306" cy="276306"/>
          </a:xfrm>
          <a:custGeom>
            <a:avLst/>
            <a:gdLst/>
            <a:ahLst/>
            <a:cxnLst/>
            <a:rect l="l" t="t" r="r" b="b"/>
            <a:pathLst>
              <a:path w="276306" h="276306">
                <a:moveTo>
                  <a:pt x="0" y="0"/>
                </a:moveTo>
                <a:lnTo>
                  <a:pt x="276306" y="0"/>
                </a:lnTo>
                <a:lnTo>
                  <a:pt x="276306" y="276306"/>
                </a:lnTo>
                <a:lnTo>
                  <a:pt x="0" y="276306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23" name="Text 19"/>
          <p:cNvSpPr/>
          <p:nvPr/>
        </p:nvSpPr>
        <p:spPr>
          <a:xfrm>
            <a:off x="5743710" y="2411526"/>
            <a:ext cx="345382" cy="2763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8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6158169" y="2411526"/>
            <a:ext cx="2555830" cy="207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8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Genetic Storage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158169" y="2618755"/>
            <a:ext cx="2547195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Houses DNA containing all genetic instructions</a:t>
            </a:r>
            <a:endParaRPr lang="en-US" sz="1600" dirty="0"/>
          </a:p>
        </p:txBody>
      </p:sp>
      <p:sp>
        <p:nvSpPr>
          <p:cNvPr id="26" name="Shape 22"/>
          <p:cNvSpPr/>
          <p:nvPr/>
        </p:nvSpPr>
        <p:spPr>
          <a:xfrm>
            <a:off x="5778248" y="2895061"/>
            <a:ext cx="276306" cy="276306"/>
          </a:xfrm>
          <a:custGeom>
            <a:avLst/>
            <a:gdLst/>
            <a:ahLst/>
            <a:cxnLst/>
            <a:rect l="l" t="t" r="r" b="b"/>
            <a:pathLst>
              <a:path w="276306" h="276306">
                <a:moveTo>
                  <a:pt x="0" y="0"/>
                </a:moveTo>
                <a:lnTo>
                  <a:pt x="276306" y="0"/>
                </a:lnTo>
                <a:lnTo>
                  <a:pt x="276306" y="276306"/>
                </a:lnTo>
                <a:lnTo>
                  <a:pt x="0" y="276306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27" name="Text 23"/>
          <p:cNvSpPr/>
          <p:nvPr/>
        </p:nvSpPr>
        <p:spPr>
          <a:xfrm>
            <a:off x="5743710" y="2895061"/>
            <a:ext cx="345382" cy="2763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8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6158169" y="2895061"/>
            <a:ext cx="2452215" cy="207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8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Transcription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6158169" y="3102291"/>
            <a:ext cx="2443581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DNA → RNA synthesis for protein production</a:t>
            </a:r>
            <a:endParaRPr lang="en-US" sz="1600" dirty="0"/>
          </a:p>
        </p:txBody>
      </p:sp>
      <p:sp>
        <p:nvSpPr>
          <p:cNvPr id="30" name="Shape 26"/>
          <p:cNvSpPr/>
          <p:nvPr/>
        </p:nvSpPr>
        <p:spPr>
          <a:xfrm>
            <a:off x="5778248" y="3378597"/>
            <a:ext cx="276306" cy="276306"/>
          </a:xfrm>
          <a:custGeom>
            <a:avLst/>
            <a:gdLst/>
            <a:ahLst/>
            <a:cxnLst/>
            <a:rect l="l" t="t" r="r" b="b"/>
            <a:pathLst>
              <a:path w="276306" h="276306">
                <a:moveTo>
                  <a:pt x="0" y="0"/>
                </a:moveTo>
                <a:lnTo>
                  <a:pt x="276306" y="0"/>
                </a:lnTo>
                <a:lnTo>
                  <a:pt x="276306" y="276306"/>
                </a:lnTo>
                <a:lnTo>
                  <a:pt x="0" y="276306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31" name="Text 27"/>
          <p:cNvSpPr/>
          <p:nvPr/>
        </p:nvSpPr>
        <p:spPr>
          <a:xfrm>
            <a:off x="5743710" y="3378597"/>
            <a:ext cx="345382" cy="2763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8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6158169" y="3378597"/>
            <a:ext cx="2288159" cy="207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8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 Expression</a:t>
            </a:r>
            <a:endParaRPr lang="en-US" sz="1600" dirty="0"/>
          </a:p>
        </p:txBody>
      </p:sp>
      <p:sp>
        <p:nvSpPr>
          <p:cNvPr id="33" name="Text 29"/>
          <p:cNvSpPr/>
          <p:nvPr/>
        </p:nvSpPr>
        <p:spPr>
          <a:xfrm>
            <a:off x="6158169" y="3585826"/>
            <a:ext cx="2279524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Regulates which genes are active/inactive</a:t>
            </a:r>
            <a:endParaRPr lang="en-US" sz="1600" dirty="0"/>
          </a:p>
        </p:txBody>
      </p:sp>
      <p:sp>
        <p:nvSpPr>
          <p:cNvPr id="34" name="Shape 30"/>
          <p:cNvSpPr/>
          <p:nvPr/>
        </p:nvSpPr>
        <p:spPr>
          <a:xfrm>
            <a:off x="5650457" y="4041731"/>
            <a:ext cx="34538" cy="673496"/>
          </a:xfrm>
          <a:custGeom>
            <a:avLst/>
            <a:gdLst/>
            <a:ahLst/>
            <a:cxnLst/>
            <a:rect l="l" t="t" r="r" b="b"/>
            <a:pathLst>
              <a:path w="34538" h="673496">
                <a:moveTo>
                  <a:pt x="0" y="0"/>
                </a:moveTo>
                <a:lnTo>
                  <a:pt x="34538" y="0"/>
                </a:lnTo>
                <a:lnTo>
                  <a:pt x="34538" y="673496"/>
                </a:lnTo>
                <a:lnTo>
                  <a:pt x="0" y="673496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5" name="Shape 31"/>
          <p:cNvSpPr/>
          <p:nvPr/>
        </p:nvSpPr>
        <p:spPr>
          <a:xfrm>
            <a:off x="5818831" y="4093539"/>
            <a:ext cx="103615" cy="103615"/>
          </a:xfrm>
          <a:custGeom>
            <a:avLst/>
            <a:gdLst/>
            <a:ahLst/>
            <a:cxnLst/>
            <a:rect l="l" t="t" r="r" b="b"/>
            <a:pathLst>
              <a:path w="103615" h="103615">
                <a:moveTo>
                  <a:pt x="0" y="51807"/>
                </a:moveTo>
                <a:cubicBezTo>
                  <a:pt x="0" y="23214"/>
                  <a:pt x="23214" y="0"/>
                  <a:pt x="51807" y="0"/>
                </a:cubicBezTo>
                <a:cubicBezTo>
                  <a:pt x="80401" y="0"/>
                  <a:pt x="103615" y="23214"/>
                  <a:pt x="103615" y="51807"/>
                </a:cubicBezTo>
                <a:cubicBezTo>
                  <a:pt x="103615" y="80401"/>
                  <a:pt x="80401" y="103615"/>
                  <a:pt x="51807" y="103615"/>
                </a:cubicBezTo>
                <a:cubicBezTo>
                  <a:pt x="23214" y="103615"/>
                  <a:pt x="0" y="80401"/>
                  <a:pt x="0" y="51807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6" name="Text 32"/>
          <p:cNvSpPr/>
          <p:nvPr/>
        </p:nvSpPr>
        <p:spPr>
          <a:xfrm>
            <a:off x="5935397" y="4041731"/>
            <a:ext cx="5975116" cy="207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Nucleolus</a:t>
            </a:r>
            <a:endParaRPr lang="en-US" sz="1600" dirty="0"/>
          </a:p>
        </p:txBody>
      </p:sp>
      <p:sp>
        <p:nvSpPr>
          <p:cNvPr id="37" name="Text 33"/>
          <p:cNvSpPr/>
          <p:nvPr/>
        </p:nvSpPr>
        <p:spPr>
          <a:xfrm>
            <a:off x="5805879" y="4318037"/>
            <a:ext cx="6096000" cy="39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Within the nucleus, the </a:t>
            </a:r>
            <a:pPr>
              <a:lnSpc>
                <a:spcPct val="140000"/>
              </a:lnSpc>
            </a:pPr>
            <a:r>
              <a:rPr lang="en-US" sz="952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nucleolus </a:t>
            </a:r>
            <a:pPr>
              <a:lnSpc>
                <a:spcPct val="14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synthesizes ribosomal RNA (rRNA) and assembles ribosomal subunits—essential for protein synthesis.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e47794493977e9709f794665bebef4452ab919c0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0" r="0" t="64" b="64"/>
          <a:stretch/>
        </p:blipFill>
        <p:spPr>
          <a:xfrm rot="900000">
            <a:off x="9629322" y="-16976"/>
            <a:ext cx="2667000" cy="2486025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81000" y="4570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67320" y="514234"/>
            <a:ext cx="295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876300" y="381000"/>
            <a:ext cx="47434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spc="90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Energy Production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76300" y="533284"/>
            <a:ext cx="4857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Mitochondria: The Powerhouse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1028584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  <a:lnTo>
                  <a:pt x="114300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00050" y="1228609"/>
            <a:ext cx="38100" cy="781050"/>
          </a:xfrm>
          <a:custGeom>
            <a:avLst/>
            <a:gdLst/>
            <a:ahLst/>
            <a:cxnLst/>
            <a:rect l="l" t="t" r="r" b="b"/>
            <a:pathLst>
              <a:path w="38100" h="781050">
                <a:moveTo>
                  <a:pt x="0" y="0"/>
                </a:moveTo>
                <a:lnTo>
                  <a:pt x="38100" y="0"/>
                </a:lnTo>
                <a:lnTo>
                  <a:pt x="381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1228609"/>
            <a:ext cx="6067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Cellular Power Plant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71500" y="1571509"/>
            <a:ext cx="60388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Mitochondria are the sites of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aerobic respiration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where glucose and other nutrients are oxidized to release energy in the form of ATP (adenosine triphosphate).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84810" y="2161106"/>
            <a:ext cx="6151245" cy="1493520"/>
          </a:xfrm>
          <a:custGeom>
            <a:avLst/>
            <a:gdLst/>
            <a:ahLst/>
            <a:cxnLst/>
            <a:rect l="l" t="t" r="r" b="b"/>
            <a:pathLst>
              <a:path w="6151245" h="1493520">
                <a:moveTo>
                  <a:pt x="0" y="0"/>
                </a:moveTo>
                <a:lnTo>
                  <a:pt x="6151245" y="0"/>
                </a:lnTo>
                <a:lnTo>
                  <a:pt x="6151245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69595" y="2355414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00846" y="-2947"/>
                </a:moveTo>
                <a:cubicBezTo>
                  <a:pt x="104388" y="-387"/>
                  <a:pt x="105698" y="4256"/>
                  <a:pt x="104090" y="8305"/>
                </a:cubicBezTo>
                <a:lnTo>
                  <a:pt x="80754" y="66675"/>
                </a:lnTo>
                <a:lnTo>
                  <a:pt x="123825" y="66675"/>
                </a:lnTo>
                <a:cubicBezTo>
                  <a:pt x="127843" y="66675"/>
                  <a:pt x="131415" y="69175"/>
                  <a:pt x="132784" y="72956"/>
                </a:cubicBezTo>
                <a:cubicBezTo>
                  <a:pt x="134154" y="76736"/>
                  <a:pt x="132993" y="80962"/>
                  <a:pt x="129927" y="83522"/>
                </a:cubicBezTo>
                <a:lnTo>
                  <a:pt x="44202" y="154960"/>
                </a:lnTo>
                <a:cubicBezTo>
                  <a:pt x="40838" y="157758"/>
                  <a:pt x="36046" y="157907"/>
                  <a:pt x="32504" y="155347"/>
                </a:cubicBezTo>
                <a:cubicBezTo>
                  <a:pt x="28962" y="152787"/>
                  <a:pt x="27652" y="148144"/>
                  <a:pt x="29260" y="144095"/>
                </a:cubicBezTo>
                <a:lnTo>
                  <a:pt x="52596" y="85725"/>
                </a:lnTo>
                <a:lnTo>
                  <a:pt x="9525" y="85725"/>
                </a:lnTo>
                <a:cubicBezTo>
                  <a:pt x="5507" y="85725"/>
                  <a:pt x="1935" y="83225"/>
                  <a:pt x="566" y="79444"/>
                </a:cubicBezTo>
                <a:cubicBezTo>
                  <a:pt x="-804" y="75664"/>
                  <a:pt x="357" y="71438"/>
                  <a:pt x="3423" y="68878"/>
                </a:cubicBezTo>
                <a:lnTo>
                  <a:pt x="89148" y="-2560"/>
                </a:lnTo>
                <a:cubicBezTo>
                  <a:pt x="92512" y="-5358"/>
                  <a:pt x="97304" y="-5507"/>
                  <a:pt x="100846" y="-2947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3" name="Text 10"/>
          <p:cNvSpPr/>
          <p:nvPr/>
        </p:nvSpPr>
        <p:spPr>
          <a:xfrm>
            <a:off x="731520" y="2317314"/>
            <a:ext cx="572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ATP Production Process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41020" y="266021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0"/>
                </a:ln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5" name="Text 12"/>
          <p:cNvSpPr/>
          <p:nvPr/>
        </p:nvSpPr>
        <p:spPr>
          <a:xfrm>
            <a:off x="512445" y="2660214"/>
            <a:ext cx="285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83920" y="2679264"/>
            <a:ext cx="2657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Glycolysis: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Glucose breakdown in cytoplasm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41020" y="296501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0"/>
                </a:ln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8" name="Text 15"/>
          <p:cNvSpPr/>
          <p:nvPr/>
        </p:nvSpPr>
        <p:spPr>
          <a:xfrm>
            <a:off x="512445" y="2965014"/>
            <a:ext cx="285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883920" y="2984064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Krebs Cycle: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Energy extraction in matrix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541020" y="326981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0"/>
                </a:ln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21" name="Text 18"/>
          <p:cNvSpPr/>
          <p:nvPr/>
        </p:nvSpPr>
        <p:spPr>
          <a:xfrm>
            <a:off x="512445" y="3269814"/>
            <a:ext cx="285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83920" y="3288864"/>
            <a:ext cx="2609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Electron Transport: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ATP synthesis in cristae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400050" y="3810833"/>
            <a:ext cx="38100" cy="742950"/>
          </a:xfrm>
          <a:custGeom>
            <a:avLst/>
            <a:gdLst/>
            <a:ahLst/>
            <a:cxnLst/>
            <a:rect l="l" t="t" r="r" b="b"/>
            <a:pathLst>
              <a:path w="38100" h="742950">
                <a:moveTo>
                  <a:pt x="0" y="0"/>
                </a:moveTo>
                <a:lnTo>
                  <a:pt x="38100" y="0"/>
                </a:lnTo>
                <a:lnTo>
                  <a:pt x="3810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4" name="Shape 21"/>
          <p:cNvSpPr/>
          <p:nvPr/>
        </p:nvSpPr>
        <p:spPr>
          <a:xfrm>
            <a:off x="581025" y="3848933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19050"/>
                </a:moveTo>
                <a:cubicBezTo>
                  <a:pt x="117277" y="19050"/>
                  <a:pt x="142875" y="44648"/>
                  <a:pt x="142875" y="76200"/>
                </a:cubicBezTo>
                <a:cubicBezTo>
                  <a:pt x="142875" y="107752"/>
                  <a:pt x="117277" y="133350"/>
                  <a:pt x="85725" y="133350"/>
                </a:cubicBezTo>
                <a:cubicBezTo>
                  <a:pt x="66318" y="133350"/>
                  <a:pt x="49143" y="123676"/>
                  <a:pt x="38814" y="108853"/>
                </a:cubicBezTo>
                <a:cubicBezTo>
                  <a:pt x="35808" y="104537"/>
                  <a:pt x="29855" y="103495"/>
                  <a:pt x="25539" y="106501"/>
                </a:cubicBezTo>
                <a:cubicBezTo>
                  <a:pt x="21223" y="109508"/>
                  <a:pt x="20181" y="115461"/>
                  <a:pt x="23187" y="119777"/>
                </a:cubicBezTo>
                <a:cubicBezTo>
                  <a:pt x="36939" y="139482"/>
                  <a:pt x="59829" y="152400"/>
                  <a:pt x="85725" y="152400"/>
                </a:cubicBezTo>
                <a:cubicBezTo>
                  <a:pt x="127814" y="152400"/>
                  <a:pt x="161925" y="118289"/>
                  <a:pt x="161925" y="76200"/>
                </a:cubicBezTo>
                <a:cubicBezTo>
                  <a:pt x="161925" y="34111"/>
                  <a:pt x="127814" y="0"/>
                  <a:pt x="85725" y="0"/>
                </a:cubicBezTo>
                <a:cubicBezTo>
                  <a:pt x="60216" y="0"/>
                  <a:pt x="37654" y="12531"/>
                  <a:pt x="23813" y="31760"/>
                </a:cubicBezTo>
                <a:lnTo>
                  <a:pt x="23813" y="23813"/>
                </a:lnTo>
                <a:cubicBezTo>
                  <a:pt x="23813" y="18544"/>
                  <a:pt x="19556" y="14288"/>
                  <a:pt x="14288" y="14288"/>
                </a:cubicBezTo>
                <a:cubicBezTo>
                  <a:pt x="9019" y="14288"/>
                  <a:pt x="4763" y="18544"/>
                  <a:pt x="4763" y="23813"/>
                </a:cubicBezTo>
                <a:lnTo>
                  <a:pt x="4763" y="57150"/>
                </a:lnTo>
                <a:cubicBezTo>
                  <a:pt x="4763" y="62419"/>
                  <a:pt x="9019" y="66675"/>
                  <a:pt x="14288" y="66675"/>
                </a:cubicBezTo>
                <a:lnTo>
                  <a:pt x="21610" y="66675"/>
                </a:lnTo>
                <a:cubicBezTo>
                  <a:pt x="21759" y="66675"/>
                  <a:pt x="21908" y="66675"/>
                  <a:pt x="22056" y="66675"/>
                </a:cubicBezTo>
                <a:lnTo>
                  <a:pt x="47655" y="66675"/>
                </a:lnTo>
                <a:cubicBezTo>
                  <a:pt x="52923" y="66675"/>
                  <a:pt x="57180" y="62419"/>
                  <a:pt x="57180" y="57150"/>
                </a:cubicBezTo>
                <a:cubicBezTo>
                  <a:pt x="57180" y="51881"/>
                  <a:pt x="52923" y="47625"/>
                  <a:pt x="47655" y="47625"/>
                </a:cubicBezTo>
                <a:lnTo>
                  <a:pt x="36255" y="47625"/>
                </a:lnTo>
                <a:cubicBezTo>
                  <a:pt x="46107" y="30540"/>
                  <a:pt x="64591" y="19050"/>
                  <a:pt x="85725" y="19050"/>
                </a:cubicBezTo>
                <a:close/>
                <a:moveTo>
                  <a:pt x="92869" y="45244"/>
                </a:moveTo>
                <a:cubicBezTo>
                  <a:pt x="92869" y="41285"/>
                  <a:pt x="89684" y="38100"/>
                  <a:pt x="85725" y="38100"/>
                </a:cubicBezTo>
                <a:cubicBezTo>
                  <a:pt x="81766" y="38100"/>
                  <a:pt x="78581" y="41285"/>
                  <a:pt x="78581" y="45244"/>
                </a:cubicBezTo>
                <a:lnTo>
                  <a:pt x="78581" y="76200"/>
                </a:lnTo>
                <a:cubicBezTo>
                  <a:pt x="78581" y="78105"/>
                  <a:pt x="79325" y="79921"/>
                  <a:pt x="80665" y="81260"/>
                </a:cubicBezTo>
                <a:lnTo>
                  <a:pt x="102096" y="102691"/>
                </a:lnTo>
                <a:cubicBezTo>
                  <a:pt x="104894" y="105489"/>
                  <a:pt x="109418" y="105489"/>
                  <a:pt x="112187" y="102691"/>
                </a:cubicBezTo>
                <a:cubicBezTo>
                  <a:pt x="114955" y="99893"/>
                  <a:pt x="114985" y="95369"/>
                  <a:pt x="112187" y="92601"/>
                </a:cubicBezTo>
                <a:lnTo>
                  <a:pt x="92839" y="73253"/>
                </a:lnTo>
                <a:lnTo>
                  <a:pt x="92839" y="45244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2"/>
          <p:cNvSpPr/>
          <p:nvPr/>
        </p:nvSpPr>
        <p:spPr>
          <a:xfrm>
            <a:off x="762000" y="3810833"/>
            <a:ext cx="5857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Endosymbiotic Theory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571500" y="4115633"/>
            <a:ext cx="60388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Mitochondria possess their own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DNA and ribosomes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suggesting they evolved from free-living prokaryotes that formed symbiotic relationships with early eukaryotic cells.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777990" y="1236229"/>
            <a:ext cx="5025390" cy="4377690"/>
          </a:xfrm>
          <a:custGeom>
            <a:avLst/>
            <a:gdLst/>
            <a:ahLst/>
            <a:cxnLst/>
            <a:rect l="l" t="t" r="r" b="b"/>
            <a:pathLst>
              <a:path w="5025390" h="4377690">
                <a:moveTo>
                  <a:pt x="0" y="0"/>
                </a:moveTo>
                <a:lnTo>
                  <a:pt x="5025390" y="0"/>
                </a:lnTo>
                <a:lnTo>
                  <a:pt x="5025390" y="4377690"/>
                </a:lnTo>
                <a:lnTo>
                  <a:pt x="0" y="43776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0320">
            <a:solidFill>
              <a:srgbClr val="8B7355"/>
            </a:solidFill>
            <a:prstDash val="solid"/>
          </a:ln>
        </p:spPr>
      </p:sp>
      <p:pic>
        <p:nvPicPr>
          <p:cNvPr id="28" name="Image 1" descr="https://kimi-img.moonshot.cn/pub/slides/26-03-13-16:12:25-d6psdqee8aihj3d0pqng.png">    </p:cNvPr>
          <p:cNvPicPr>
            <a:picLocks noChangeAspect="1"/>
          </p:cNvPicPr>
          <p:nvPr/>
        </p:nvPicPr>
        <p:blipFill>
          <a:blip r:embed="rId2"/>
          <a:srcRect l="6" r="6" t="0" b="0"/>
          <a:stretch/>
        </p:blipFill>
        <p:spPr>
          <a:xfrm>
            <a:off x="6938010" y="1397319"/>
            <a:ext cx="4705350" cy="4057650"/>
          </a:xfrm>
          <a:prstGeom prst="roundRect">
            <a:avLst>
              <a:gd name="adj" fmla="val 0"/>
            </a:avLst>
          </a:prstGeom>
        </p:spPr>
      </p:pic>
      <p:sp>
        <p:nvSpPr>
          <p:cNvPr id="29" name="Shape 25"/>
          <p:cNvSpPr/>
          <p:nvPr/>
        </p:nvSpPr>
        <p:spPr>
          <a:xfrm>
            <a:off x="6774180" y="5780011"/>
            <a:ext cx="5036820" cy="693420"/>
          </a:xfrm>
          <a:custGeom>
            <a:avLst/>
            <a:gdLst/>
            <a:ahLst/>
            <a:cxnLst/>
            <a:rect l="l" t="t" r="r" b="b"/>
            <a:pathLst>
              <a:path w="5036820" h="693420">
                <a:moveTo>
                  <a:pt x="0" y="0"/>
                </a:moveTo>
                <a:lnTo>
                  <a:pt x="5036820" y="0"/>
                </a:lnTo>
                <a:lnTo>
                  <a:pt x="503682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6835140" y="5898119"/>
            <a:ext cx="2457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~37</a:t>
            </a:r>
            <a:endParaRPr lang="en-US" sz="1600" dirty="0"/>
          </a:p>
        </p:txBody>
      </p:sp>
      <p:sp>
        <p:nvSpPr>
          <p:cNvPr id="31" name="Text 27"/>
          <p:cNvSpPr/>
          <p:nvPr/>
        </p:nvSpPr>
        <p:spPr>
          <a:xfrm>
            <a:off x="6863715" y="6202798"/>
            <a:ext cx="24003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Trillion ATP molecules produced per cell daily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9290685" y="5898119"/>
            <a:ext cx="2457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1000-2000</a:t>
            </a:r>
            <a:endParaRPr lang="en-US" sz="1600" dirty="0"/>
          </a:p>
        </p:txBody>
      </p:sp>
      <p:sp>
        <p:nvSpPr>
          <p:cNvPr id="33" name="Text 29"/>
          <p:cNvSpPr/>
          <p:nvPr/>
        </p:nvSpPr>
        <p:spPr>
          <a:xfrm>
            <a:off x="9319260" y="6202798"/>
            <a:ext cx="24003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Mitochondria per typical animal cell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0510163d5c17ebf1b1183e566834d14d214a1b48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48" r="48" t="0" b="0"/>
          <a:stretch/>
        </p:blipFill>
        <p:spPr>
          <a:xfrm rot="1199999">
            <a:off x="9718660" y="5104154"/>
            <a:ext cx="2650435" cy="1855304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31304" y="397464"/>
            <a:ext cx="331304" cy="331304"/>
          </a:xfrm>
          <a:custGeom>
            <a:avLst/>
            <a:gdLst/>
            <a:ahLst/>
            <a:cxnLst/>
            <a:rect l="l" t="t" r="r" b="b"/>
            <a:pathLst>
              <a:path w="331304" h="331304">
                <a:moveTo>
                  <a:pt x="0" y="0"/>
                </a:moveTo>
                <a:lnTo>
                  <a:pt x="331304" y="0"/>
                </a:lnTo>
                <a:lnTo>
                  <a:pt x="331304" y="331304"/>
                </a:lnTo>
                <a:lnTo>
                  <a:pt x="0" y="331304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04813" y="447160"/>
            <a:ext cx="256761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62000" y="331304"/>
            <a:ext cx="3197087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83" spc="78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Manufacturing &amp; Transport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62000" y="463725"/>
            <a:ext cx="3296478" cy="331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Endomembrane System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31304" y="894421"/>
            <a:ext cx="11529391" cy="8283"/>
          </a:xfrm>
          <a:custGeom>
            <a:avLst/>
            <a:gdLst/>
            <a:ahLst/>
            <a:cxnLst/>
            <a:rect l="l" t="t" r="r" b="b"/>
            <a:pathLst>
              <a:path w="11529391" h="8283">
                <a:moveTo>
                  <a:pt x="0" y="0"/>
                </a:moveTo>
                <a:lnTo>
                  <a:pt x="11529391" y="0"/>
                </a:lnTo>
                <a:lnTo>
                  <a:pt x="11529391" y="8283"/>
                </a:lnTo>
                <a:lnTo>
                  <a:pt x="0" y="8283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37930" y="1074982"/>
            <a:ext cx="5653709" cy="1429578"/>
          </a:xfrm>
          <a:custGeom>
            <a:avLst/>
            <a:gdLst/>
            <a:ahLst/>
            <a:cxnLst/>
            <a:rect l="l" t="t" r="r" b="b"/>
            <a:pathLst>
              <a:path w="5653709" h="1429578">
                <a:moveTo>
                  <a:pt x="0" y="0"/>
                </a:moveTo>
                <a:lnTo>
                  <a:pt x="5653709" y="0"/>
                </a:lnTo>
                <a:lnTo>
                  <a:pt x="5653709" y="1429578"/>
                </a:lnTo>
                <a:lnTo>
                  <a:pt x="0" y="14295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2D5A3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77078" y="1214126"/>
            <a:ext cx="397565" cy="397565"/>
          </a:xfrm>
          <a:custGeom>
            <a:avLst/>
            <a:gdLst/>
            <a:ahLst/>
            <a:cxnLst/>
            <a:rect l="l" t="t" r="r" b="b"/>
            <a:pathLst>
              <a:path w="397565" h="397565">
                <a:moveTo>
                  <a:pt x="0" y="0"/>
                </a:moveTo>
                <a:lnTo>
                  <a:pt x="397565" y="0"/>
                </a:lnTo>
                <a:lnTo>
                  <a:pt x="397565" y="397565"/>
                </a:lnTo>
                <a:lnTo>
                  <a:pt x="0" y="397565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0" name="Shape 7"/>
          <p:cNvSpPr/>
          <p:nvPr/>
        </p:nvSpPr>
        <p:spPr>
          <a:xfrm>
            <a:off x="582682" y="1330083"/>
            <a:ext cx="186359" cy="165652"/>
          </a:xfrm>
          <a:custGeom>
            <a:avLst/>
            <a:gdLst/>
            <a:ahLst/>
            <a:cxnLst/>
            <a:rect l="l" t="t" r="r" b="b"/>
            <a:pathLst>
              <a:path w="186359" h="165652">
                <a:moveTo>
                  <a:pt x="80238" y="28471"/>
                </a:moveTo>
                <a:lnTo>
                  <a:pt x="106121" y="28471"/>
                </a:lnTo>
                <a:lnTo>
                  <a:pt x="106121" y="44001"/>
                </a:lnTo>
                <a:lnTo>
                  <a:pt x="80238" y="44001"/>
                </a:lnTo>
                <a:lnTo>
                  <a:pt x="80238" y="28471"/>
                </a:lnTo>
                <a:close/>
                <a:moveTo>
                  <a:pt x="77649" y="10353"/>
                </a:moveTo>
                <a:cubicBezTo>
                  <a:pt x="69076" y="10353"/>
                  <a:pt x="62120" y="17309"/>
                  <a:pt x="62120" y="25883"/>
                </a:cubicBezTo>
                <a:lnTo>
                  <a:pt x="62120" y="46590"/>
                </a:lnTo>
                <a:cubicBezTo>
                  <a:pt x="62120" y="55163"/>
                  <a:pt x="69076" y="62120"/>
                  <a:pt x="77649" y="62120"/>
                </a:cubicBezTo>
                <a:lnTo>
                  <a:pt x="82826" y="62120"/>
                </a:lnTo>
                <a:lnTo>
                  <a:pt x="82826" y="72473"/>
                </a:lnTo>
                <a:lnTo>
                  <a:pt x="10353" y="72473"/>
                </a:lnTo>
                <a:cubicBezTo>
                  <a:pt x="4627" y="72473"/>
                  <a:pt x="0" y="77099"/>
                  <a:pt x="0" y="82826"/>
                </a:cubicBezTo>
                <a:cubicBezTo>
                  <a:pt x="0" y="88553"/>
                  <a:pt x="4627" y="93179"/>
                  <a:pt x="10353" y="93179"/>
                </a:cubicBezTo>
                <a:lnTo>
                  <a:pt x="41413" y="93179"/>
                </a:lnTo>
                <a:lnTo>
                  <a:pt x="41413" y="103533"/>
                </a:lnTo>
                <a:lnTo>
                  <a:pt x="36236" y="103533"/>
                </a:lnTo>
                <a:cubicBezTo>
                  <a:pt x="27663" y="103533"/>
                  <a:pt x="20707" y="110489"/>
                  <a:pt x="20707" y="119062"/>
                </a:cubicBezTo>
                <a:lnTo>
                  <a:pt x="20707" y="139769"/>
                </a:lnTo>
                <a:cubicBezTo>
                  <a:pt x="20707" y="148343"/>
                  <a:pt x="27663" y="155299"/>
                  <a:pt x="36236" y="155299"/>
                </a:cubicBezTo>
                <a:lnTo>
                  <a:pt x="67296" y="155299"/>
                </a:lnTo>
                <a:cubicBezTo>
                  <a:pt x="75870" y="155299"/>
                  <a:pt x="82826" y="148343"/>
                  <a:pt x="82826" y="139769"/>
                </a:cubicBezTo>
                <a:lnTo>
                  <a:pt x="82826" y="119062"/>
                </a:lnTo>
                <a:cubicBezTo>
                  <a:pt x="82826" y="110489"/>
                  <a:pt x="75870" y="103533"/>
                  <a:pt x="67296" y="103533"/>
                </a:cubicBezTo>
                <a:lnTo>
                  <a:pt x="62120" y="103533"/>
                </a:lnTo>
                <a:lnTo>
                  <a:pt x="62120" y="93179"/>
                </a:lnTo>
                <a:lnTo>
                  <a:pt x="124239" y="93179"/>
                </a:lnTo>
                <a:lnTo>
                  <a:pt x="124239" y="103533"/>
                </a:lnTo>
                <a:lnTo>
                  <a:pt x="119062" y="103533"/>
                </a:lnTo>
                <a:cubicBezTo>
                  <a:pt x="110489" y="103533"/>
                  <a:pt x="103533" y="110489"/>
                  <a:pt x="103533" y="119062"/>
                </a:cubicBezTo>
                <a:lnTo>
                  <a:pt x="103533" y="139769"/>
                </a:lnTo>
                <a:cubicBezTo>
                  <a:pt x="103533" y="148343"/>
                  <a:pt x="110489" y="155299"/>
                  <a:pt x="119062" y="155299"/>
                </a:cubicBezTo>
                <a:lnTo>
                  <a:pt x="150122" y="155299"/>
                </a:lnTo>
                <a:cubicBezTo>
                  <a:pt x="158696" y="155299"/>
                  <a:pt x="165652" y="148343"/>
                  <a:pt x="165652" y="139769"/>
                </a:cubicBezTo>
                <a:lnTo>
                  <a:pt x="165652" y="119062"/>
                </a:lnTo>
                <a:cubicBezTo>
                  <a:pt x="165652" y="110489"/>
                  <a:pt x="158696" y="103533"/>
                  <a:pt x="150122" y="103533"/>
                </a:cubicBezTo>
                <a:lnTo>
                  <a:pt x="144946" y="103533"/>
                </a:lnTo>
                <a:lnTo>
                  <a:pt x="144946" y="93179"/>
                </a:lnTo>
                <a:lnTo>
                  <a:pt x="176005" y="93179"/>
                </a:lnTo>
                <a:cubicBezTo>
                  <a:pt x="181732" y="93179"/>
                  <a:pt x="186359" y="88553"/>
                  <a:pt x="186359" y="82826"/>
                </a:cubicBezTo>
                <a:cubicBezTo>
                  <a:pt x="186359" y="77099"/>
                  <a:pt x="181732" y="72473"/>
                  <a:pt x="176005" y="72473"/>
                </a:cubicBezTo>
                <a:lnTo>
                  <a:pt x="103533" y="72473"/>
                </a:lnTo>
                <a:lnTo>
                  <a:pt x="103533" y="62120"/>
                </a:lnTo>
                <a:lnTo>
                  <a:pt x="108709" y="62120"/>
                </a:lnTo>
                <a:cubicBezTo>
                  <a:pt x="117283" y="62120"/>
                  <a:pt x="124239" y="55163"/>
                  <a:pt x="124239" y="46590"/>
                </a:cubicBezTo>
                <a:lnTo>
                  <a:pt x="124239" y="25883"/>
                </a:lnTo>
                <a:cubicBezTo>
                  <a:pt x="124239" y="17309"/>
                  <a:pt x="117283" y="10353"/>
                  <a:pt x="108709" y="10353"/>
                </a:cubicBezTo>
                <a:lnTo>
                  <a:pt x="77649" y="10353"/>
                </a:lnTo>
                <a:close/>
                <a:moveTo>
                  <a:pt x="144946" y="121651"/>
                </a:moveTo>
                <a:lnTo>
                  <a:pt x="147534" y="121651"/>
                </a:lnTo>
                <a:lnTo>
                  <a:pt x="147534" y="137181"/>
                </a:lnTo>
                <a:lnTo>
                  <a:pt x="121651" y="137181"/>
                </a:lnTo>
                <a:lnTo>
                  <a:pt x="121651" y="121651"/>
                </a:lnTo>
                <a:lnTo>
                  <a:pt x="144946" y="121651"/>
                </a:lnTo>
                <a:close/>
                <a:moveTo>
                  <a:pt x="62120" y="121651"/>
                </a:moveTo>
                <a:lnTo>
                  <a:pt x="64708" y="121651"/>
                </a:lnTo>
                <a:lnTo>
                  <a:pt x="64708" y="137181"/>
                </a:lnTo>
                <a:lnTo>
                  <a:pt x="38825" y="137181"/>
                </a:lnTo>
                <a:lnTo>
                  <a:pt x="38825" y="121651"/>
                </a:lnTo>
                <a:lnTo>
                  <a:pt x="62120" y="12165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974035" y="1296952"/>
            <a:ext cx="786848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4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Rough ER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77078" y="1711083"/>
            <a:ext cx="543339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Studded with </a:t>
            </a:r>
            <a:pPr>
              <a:lnSpc>
                <a:spcPct val="140000"/>
              </a:lnSpc>
            </a:pPr>
            <a:r>
              <a:rPr lang="en-US" sz="913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ribosomes </a:t>
            </a:r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giving it a "rough" appearance under microscopy.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93643" y="1998903"/>
            <a:ext cx="33130" cy="364435"/>
          </a:xfrm>
          <a:custGeom>
            <a:avLst/>
            <a:gdLst/>
            <a:ahLst/>
            <a:cxnLst/>
            <a:rect l="l" t="t" r="r" b="b"/>
            <a:pathLst>
              <a:path w="33130" h="364435">
                <a:moveTo>
                  <a:pt x="0" y="0"/>
                </a:moveTo>
                <a:lnTo>
                  <a:pt x="33130" y="0"/>
                </a:lnTo>
                <a:lnTo>
                  <a:pt x="33130" y="364435"/>
                </a:lnTo>
                <a:lnTo>
                  <a:pt x="0" y="364435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4" name="Text 11"/>
          <p:cNvSpPr/>
          <p:nvPr/>
        </p:nvSpPr>
        <p:spPr>
          <a:xfrm>
            <a:off x="609600" y="1998903"/>
            <a:ext cx="5300870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Primary Function: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09600" y="2197686"/>
            <a:ext cx="5300870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Protein synthesis and initial protein folding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337930" y="2648261"/>
            <a:ext cx="5653709" cy="1429578"/>
          </a:xfrm>
          <a:custGeom>
            <a:avLst/>
            <a:gdLst/>
            <a:ahLst/>
            <a:cxnLst/>
            <a:rect l="l" t="t" r="r" b="b"/>
            <a:pathLst>
              <a:path w="5653709" h="1429578">
                <a:moveTo>
                  <a:pt x="0" y="0"/>
                </a:moveTo>
                <a:lnTo>
                  <a:pt x="5653709" y="0"/>
                </a:lnTo>
                <a:lnTo>
                  <a:pt x="5653709" y="1429578"/>
                </a:lnTo>
                <a:lnTo>
                  <a:pt x="0" y="14295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7D9A78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77078" y="2787409"/>
            <a:ext cx="397565" cy="397565"/>
          </a:xfrm>
          <a:custGeom>
            <a:avLst/>
            <a:gdLst/>
            <a:ahLst/>
            <a:cxnLst/>
            <a:rect l="l" t="t" r="r" b="b"/>
            <a:pathLst>
              <a:path w="397565" h="397565">
                <a:moveTo>
                  <a:pt x="0" y="0"/>
                </a:moveTo>
                <a:lnTo>
                  <a:pt x="397565" y="0"/>
                </a:lnTo>
                <a:lnTo>
                  <a:pt x="397565" y="397565"/>
                </a:lnTo>
                <a:lnTo>
                  <a:pt x="0" y="397565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8" name="Shape 15"/>
          <p:cNvSpPr/>
          <p:nvPr/>
        </p:nvSpPr>
        <p:spPr>
          <a:xfrm>
            <a:off x="593035" y="2903366"/>
            <a:ext cx="165652" cy="165652"/>
          </a:xfrm>
          <a:custGeom>
            <a:avLst/>
            <a:gdLst/>
            <a:ahLst/>
            <a:cxnLst/>
            <a:rect l="l" t="t" r="r" b="b"/>
            <a:pathLst>
              <a:path w="165652" h="165652">
                <a:moveTo>
                  <a:pt x="20707" y="31060"/>
                </a:moveTo>
                <a:cubicBezTo>
                  <a:pt x="20707" y="25333"/>
                  <a:pt x="25333" y="20707"/>
                  <a:pt x="31060" y="20707"/>
                </a:cubicBezTo>
                <a:lnTo>
                  <a:pt x="82826" y="20707"/>
                </a:lnTo>
                <a:cubicBezTo>
                  <a:pt x="88553" y="20707"/>
                  <a:pt x="93179" y="25333"/>
                  <a:pt x="93179" y="31060"/>
                </a:cubicBezTo>
                <a:lnTo>
                  <a:pt x="93179" y="124239"/>
                </a:lnTo>
                <a:lnTo>
                  <a:pt x="124239" y="124239"/>
                </a:lnTo>
                <a:lnTo>
                  <a:pt x="124239" y="82826"/>
                </a:lnTo>
                <a:cubicBezTo>
                  <a:pt x="124239" y="77099"/>
                  <a:pt x="128866" y="72473"/>
                  <a:pt x="134592" y="72473"/>
                </a:cubicBezTo>
                <a:lnTo>
                  <a:pt x="155299" y="72473"/>
                </a:lnTo>
                <a:cubicBezTo>
                  <a:pt x="161026" y="72473"/>
                  <a:pt x="165652" y="77099"/>
                  <a:pt x="165652" y="82826"/>
                </a:cubicBezTo>
                <a:cubicBezTo>
                  <a:pt x="165652" y="88553"/>
                  <a:pt x="161026" y="93179"/>
                  <a:pt x="155299" y="93179"/>
                </a:cubicBezTo>
                <a:lnTo>
                  <a:pt x="144946" y="93179"/>
                </a:lnTo>
                <a:lnTo>
                  <a:pt x="144946" y="134592"/>
                </a:lnTo>
                <a:cubicBezTo>
                  <a:pt x="144946" y="140319"/>
                  <a:pt x="140319" y="144946"/>
                  <a:pt x="134592" y="144946"/>
                </a:cubicBezTo>
                <a:lnTo>
                  <a:pt x="82826" y="144946"/>
                </a:lnTo>
                <a:cubicBezTo>
                  <a:pt x="77099" y="144946"/>
                  <a:pt x="72473" y="140319"/>
                  <a:pt x="72473" y="134592"/>
                </a:cubicBezTo>
                <a:lnTo>
                  <a:pt x="72473" y="41413"/>
                </a:lnTo>
                <a:lnTo>
                  <a:pt x="41413" y="41413"/>
                </a:lnTo>
                <a:lnTo>
                  <a:pt x="41413" y="82826"/>
                </a:lnTo>
                <a:cubicBezTo>
                  <a:pt x="41413" y="88553"/>
                  <a:pt x="36786" y="93179"/>
                  <a:pt x="31060" y="93179"/>
                </a:cubicBezTo>
                <a:lnTo>
                  <a:pt x="10353" y="93179"/>
                </a:lnTo>
                <a:cubicBezTo>
                  <a:pt x="4627" y="93179"/>
                  <a:pt x="0" y="88553"/>
                  <a:pt x="0" y="82826"/>
                </a:cubicBezTo>
                <a:cubicBezTo>
                  <a:pt x="0" y="77099"/>
                  <a:pt x="4627" y="72473"/>
                  <a:pt x="10353" y="72473"/>
                </a:cubicBezTo>
                <a:lnTo>
                  <a:pt x="20707" y="72473"/>
                </a:lnTo>
                <a:lnTo>
                  <a:pt x="20707" y="3106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Text 16"/>
          <p:cNvSpPr/>
          <p:nvPr/>
        </p:nvSpPr>
        <p:spPr>
          <a:xfrm>
            <a:off x="974035" y="2870235"/>
            <a:ext cx="886239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4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Smooth ER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477078" y="3284366"/>
            <a:ext cx="543339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Lacks ribosomes, appearing "smooth" with a tubular network structure.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493643" y="3572186"/>
            <a:ext cx="33130" cy="364435"/>
          </a:xfrm>
          <a:custGeom>
            <a:avLst/>
            <a:gdLst/>
            <a:ahLst/>
            <a:cxnLst/>
            <a:rect l="l" t="t" r="r" b="b"/>
            <a:pathLst>
              <a:path w="33130" h="364435">
                <a:moveTo>
                  <a:pt x="0" y="0"/>
                </a:moveTo>
                <a:lnTo>
                  <a:pt x="33130" y="0"/>
                </a:lnTo>
                <a:lnTo>
                  <a:pt x="33130" y="364435"/>
                </a:lnTo>
                <a:lnTo>
                  <a:pt x="0" y="364435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2" name="Text 19"/>
          <p:cNvSpPr/>
          <p:nvPr/>
        </p:nvSpPr>
        <p:spPr>
          <a:xfrm>
            <a:off x="609600" y="3572186"/>
            <a:ext cx="5300870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Primary Functions: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609600" y="3770969"/>
            <a:ext cx="5300870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Lipid synthesis, steroid hormone production, detoxification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6202017" y="1074982"/>
            <a:ext cx="5653709" cy="1694622"/>
          </a:xfrm>
          <a:custGeom>
            <a:avLst/>
            <a:gdLst/>
            <a:ahLst/>
            <a:cxnLst/>
            <a:rect l="l" t="t" r="r" b="b"/>
            <a:pathLst>
              <a:path w="5653709" h="1694622">
                <a:moveTo>
                  <a:pt x="0" y="0"/>
                </a:moveTo>
                <a:lnTo>
                  <a:pt x="5653709" y="0"/>
                </a:lnTo>
                <a:lnTo>
                  <a:pt x="5653709" y="1694622"/>
                </a:lnTo>
                <a:lnTo>
                  <a:pt x="0" y="16946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8B7355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6341166" y="1214126"/>
            <a:ext cx="397565" cy="397565"/>
          </a:xfrm>
          <a:custGeom>
            <a:avLst/>
            <a:gdLst/>
            <a:ahLst/>
            <a:cxnLst/>
            <a:rect l="l" t="t" r="r" b="b"/>
            <a:pathLst>
              <a:path w="397565" h="397565">
                <a:moveTo>
                  <a:pt x="0" y="0"/>
                </a:moveTo>
                <a:lnTo>
                  <a:pt x="397565" y="0"/>
                </a:lnTo>
                <a:lnTo>
                  <a:pt x="397565" y="397565"/>
                </a:lnTo>
                <a:lnTo>
                  <a:pt x="0" y="397565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6" name="Shape 23"/>
          <p:cNvSpPr/>
          <p:nvPr/>
        </p:nvSpPr>
        <p:spPr>
          <a:xfrm>
            <a:off x="6457122" y="1330083"/>
            <a:ext cx="165652" cy="165652"/>
          </a:xfrm>
          <a:custGeom>
            <a:avLst/>
            <a:gdLst/>
            <a:ahLst/>
            <a:cxnLst/>
            <a:rect l="l" t="t" r="r" b="b"/>
            <a:pathLst>
              <a:path w="165652" h="165652">
                <a:moveTo>
                  <a:pt x="72473" y="0"/>
                </a:moveTo>
                <a:lnTo>
                  <a:pt x="72473" y="20707"/>
                </a:lnTo>
                <a:cubicBezTo>
                  <a:pt x="72473" y="23554"/>
                  <a:pt x="74802" y="25883"/>
                  <a:pt x="77649" y="25883"/>
                </a:cubicBezTo>
                <a:lnTo>
                  <a:pt x="88003" y="25883"/>
                </a:lnTo>
                <a:cubicBezTo>
                  <a:pt x="90850" y="25883"/>
                  <a:pt x="93179" y="23554"/>
                  <a:pt x="93179" y="20707"/>
                </a:cubicBezTo>
                <a:lnTo>
                  <a:pt x="93179" y="0"/>
                </a:lnTo>
                <a:lnTo>
                  <a:pt x="103533" y="0"/>
                </a:lnTo>
                <a:cubicBezTo>
                  <a:pt x="114954" y="0"/>
                  <a:pt x="124239" y="9286"/>
                  <a:pt x="124239" y="20707"/>
                </a:cubicBezTo>
                <a:lnTo>
                  <a:pt x="124239" y="62120"/>
                </a:lnTo>
                <a:cubicBezTo>
                  <a:pt x="124239" y="63899"/>
                  <a:pt x="124013" y="65646"/>
                  <a:pt x="123592" y="67296"/>
                </a:cubicBezTo>
                <a:lnTo>
                  <a:pt x="42060" y="67296"/>
                </a:lnTo>
                <a:cubicBezTo>
                  <a:pt x="41640" y="65646"/>
                  <a:pt x="41413" y="63899"/>
                  <a:pt x="41413" y="62120"/>
                </a:cubicBezTo>
                <a:lnTo>
                  <a:pt x="41413" y="20707"/>
                </a:lnTo>
                <a:cubicBezTo>
                  <a:pt x="41413" y="9286"/>
                  <a:pt x="50699" y="0"/>
                  <a:pt x="62120" y="0"/>
                </a:cubicBezTo>
                <a:lnTo>
                  <a:pt x="72473" y="0"/>
                </a:lnTo>
                <a:close/>
                <a:moveTo>
                  <a:pt x="103533" y="165652"/>
                </a:moveTo>
                <a:cubicBezTo>
                  <a:pt x="99909" y="165652"/>
                  <a:pt x="96479" y="164714"/>
                  <a:pt x="93503" y="163064"/>
                </a:cubicBezTo>
                <a:cubicBezTo>
                  <a:pt x="96577" y="157725"/>
                  <a:pt x="98356" y="151546"/>
                  <a:pt x="98356" y="144946"/>
                </a:cubicBezTo>
                <a:lnTo>
                  <a:pt x="98356" y="103533"/>
                </a:lnTo>
                <a:cubicBezTo>
                  <a:pt x="98356" y="96932"/>
                  <a:pt x="96577" y="90753"/>
                  <a:pt x="93503" y="85414"/>
                </a:cubicBezTo>
                <a:cubicBezTo>
                  <a:pt x="96479" y="83764"/>
                  <a:pt x="99877" y="82826"/>
                  <a:pt x="103533" y="82826"/>
                </a:cubicBezTo>
                <a:lnTo>
                  <a:pt x="113886" y="82826"/>
                </a:lnTo>
                <a:lnTo>
                  <a:pt x="113886" y="103533"/>
                </a:lnTo>
                <a:cubicBezTo>
                  <a:pt x="113886" y="106380"/>
                  <a:pt x="116215" y="108709"/>
                  <a:pt x="119062" y="108709"/>
                </a:cubicBezTo>
                <a:lnTo>
                  <a:pt x="129416" y="108709"/>
                </a:lnTo>
                <a:cubicBezTo>
                  <a:pt x="132263" y="108709"/>
                  <a:pt x="134592" y="106380"/>
                  <a:pt x="134592" y="103533"/>
                </a:cubicBezTo>
                <a:lnTo>
                  <a:pt x="134592" y="82826"/>
                </a:lnTo>
                <a:lnTo>
                  <a:pt x="144946" y="82826"/>
                </a:lnTo>
                <a:cubicBezTo>
                  <a:pt x="156367" y="82826"/>
                  <a:pt x="165652" y="92112"/>
                  <a:pt x="165652" y="103533"/>
                </a:cubicBezTo>
                <a:lnTo>
                  <a:pt x="165652" y="144946"/>
                </a:lnTo>
                <a:cubicBezTo>
                  <a:pt x="165652" y="156367"/>
                  <a:pt x="156367" y="165652"/>
                  <a:pt x="144946" y="165652"/>
                </a:cubicBezTo>
                <a:lnTo>
                  <a:pt x="103533" y="165652"/>
                </a:lnTo>
                <a:close/>
                <a:moveTo>
                  <a:pt x="0" y="103533"/>
                </a:moveTo>
                <a:cubicBezTo>
                  <a:pt x="0" y="92112"/>
                  <a:pt x="9286" y="82826"/>
                  <a:pt x="20707" y="82826"/>
                </a:cubicBezTo>
                <a:lnTo>
                  <a:pt x="31060" y="82826"/>
                </a:lnTo>
                <a:lnTo>
                  <a:pt x="31060" y="103533"/>
                </a:lnTo>
                <a:cubicBezTo>
                  <a:pt x="31060" y="106380"/>
                  <a:pt x="33389" y="108709"/>
                  <a:pt x="36236" y="108709"/>
                </a:cubicBezTo>
                <a:lnTo>
                  <a:pt x="46590" y="108709"/>
                </a:lnTo>
                <a:cubicBezTo>
                  <a:pt x="49437" y="108709"/>
                  <a:pt x="51766" y="106380"/>
                  <a:pt x="51766" y="103533"/>
                </a:cubicBezTo>
                <a:lnTo>
                  <a:pt x="51766" y="82826"/>
                </a:lnTo>
                <a:lnTo>
                  <a:pt x="62120" y="82826"/>
                </a:lnTo>
                <a:cubicBezTo>
                  <a:pt x="73541" y="82826"/>
                  <a:pt x="82826" y="92112"/>
                  <a:pt x="82826" y="103533"/>
                </a:cubicBezTo>
                <a:lnTo>
                  <a:pt x="82826" y="144946"/>
                </a:lnTo>
                <a:cubicBezTo>
                  <a:pt x="82826" y="156367"/>
                  <a:pt x="73541" y="165652"/>
                  <a:pt x="62120" y="165652"/>
                </a:cubicBezTo>
                <a:lnTo>
                  <a:pt x="20707" y="165652"/>
                </a:lnTo>
                <a:cubicBezTo>
                  <a:pt x="9286" y="165652"/>
                  <a:pt x="0" y="156367"/>
                  <a:pt x="0" y="144946"/>
                </a:cubicBezTo>
                <a:lnTo>
                  <a:pt x="0" y="10353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4"/>
          <p:cNvSpPr/>
          <p:nvPr/>
        </p:nvSpPr>
        <p:spPr>
          <a:xfrm>
            <a:off x="6838122" y="1296952"/>
            <a:ext cx="1250674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4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Golgi Apparatus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6341166" y="1711083"/>
            <a:ext cx="543339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Stack of flattened membrane-bound sacs called </a:t>
            </a:r>
            <a:pPr>
              <a:lnSpc>
                <a:spcPct val="140000"/>
              </a:lnSpc>
            </a:pPr>
            <a:r>
              <a:rPr lang="en-US" sz="913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cisternae </a:t>
            </a:r>
            <a:pPr>
              <a:lnSpc>
                <a:spcPct val="14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6353589" y="2032034"/>
            <a:ext cx="99391" cy="99391"/>
          </a:xfrm>
          <a:custGeom>
            <a:avLst/>
            <a:gdLst/>
            <a:ahLst/>
            <a:cxnLst/>
            <a:rect l="l" t="t" r="r" b="b"/>
            <a:pathLst>
              <a:path w="99391" h="99391">
                <a:moveTo>
                  <a:pt x="97567" y="54083"/>
                </a:moveTo>
                <a:cubicBezTo>
                  <a:pt x="99993" y="51656"/>
                  <a:pt x="99993" y="47716"/>
                  <a:pt x="97567" y="45289"/>
                </a:cubicBezTo>
                <a:lnTo>
                  <a:pt x="66507" y="14229"/>
                </a:lnTo>
                <a:cubicBezTo>
                  <a:pt x="64080" y="11803"/>
                  <a:pt x="60140" y="11803"/>
                  <a:pt x="57713" y="14229"/>
                </a:cubicBezTo>
                <a:cubicBezTo>
                  <a:pt x="55286" y="16656"/>
                  <a:pt x="55286" y="20597"/>
                  <a:pt x="57713" y="23023"/>
                </a:cubicBezTo>
                <a:lnTo>
                  <a:pt x="78174" y="43484"/>
                </a:lnTo>
                <a:lnTo>
                  <a:pt x="6212" y="43484"/>
                </a:lnTo>
                <a:cubicBezTo>
                  <a:pt x="2776" y="43484"/>
                  <a:pt x="0" y="46260"/>
                  <a:pt x="0" y="49696"/>
                </a:cubicBezTo>
                <a:cubicBezTo>
                  <a:pt x="0" y="53132"/>
                  <a:pt x="2776" y="55908"/>
                  <a:pt x="6212" y="55908"/>
                </a:cubicBezTo>
                <a:lnTo>
                  <a:pt x="78174" y="55908"/>
                </a:lnTo>
                <a:lnTo>
                  <a:pt x="57713" y="76368"/>
                </a:lnTo>
                <a:cubicBezTo>
                  <a:pt x="55286" y="78795"/>
                  <a:pt x="55286" y="82735"/>
                  <a:pt x="57713" y="85162"/>
                </a:cubicBezTo>
                <a:cubicBezTo>
                  <a:pt x="60140" y="87589"/>
                  <a:pt x="64080" y="87589"/>
                  <a:pt x="66507" y="85162"/>
                </a:cubicBezTo>
                <a:lnTo>
                  <a:pt x="97567" y="54102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0" name="Text 27"/>
          <p:cNvSpPr/>
          <p:nvPr/>
        </p:nvSpPr>
        <p:spPr>
          <a:xfrm>
            <a:off x="6531666" y="1998903"/>
            <a:ext cx="1714500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Receives</a:t>
            </a:r>
            <a:pPr>
              <a:lnSpc>
                <a:spcPct val="12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proteins from rough ER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6353589" y="2263947"/>
            <a:ext cx="99391" cy="99391"/>
          </a:xfrm>
          <a:custGeom>
            <a:avLst/>
            <a:gdLst/>
            <a:ahLst/>
            <a:cxnLst/>
            <a:rect l="l" t="t" r="r" b="b"/>
            <a:pathLst>
              <a:path w="99391" h="99391">
                <a:moveTo>
                  <a:pt x="97567" y="54083"/>
                </a:moveTo>
                <a:cubicBezTo>
                  <a:pt x="99993" y="51656"/>
                  <a:pt x="99993" y="47716"/>
                  <a:pt x="97567" y="45289"/>
                </a:cubicBezTo>
                <a:lnTo>
                  <a:pt x="66507" y="14229"/>
                </a:lnTo>
                <a:cubicBezTo>
                  <a:pt x="64080" y="11803"/>
                  <a:pt x="60140" y="11803"/>
                  <a:pt x="57713" y="14229"/>
                </a:cubicBezTo>
                <a:cubicBezTo>
                  <a:pt x="55286" y="16656"/>
                  <a:pt x="55286" y="20597"/>
                  <a:pt x="57713" y="23023"/>
                </a:cubicBezTo>
                <a:lnTo>
                  <a:pt x="78174" y="43484"/>
                </a:lnTo>
                <a:lnTo>
                  <a:pt x="6212" y="43484"/>
                </a:lnTo>
                <a:cubicBezTo>
                  <a:pt x="2776" y="43484"/>
                  <a:pt x="0" y="46260"/>
                  <a:pt x="0" y="49696"/>
                </a:cubicBezTo>
                <a:cubicBezTo>
                  <a:pt x="0" y="53132"/>
                  <a:pt x="2776" y="55908"/>
                  <a:pt x="6212" y="55908"/>
                </a:cubicBezTo>
                <a:lnTo>
                  <a:pt x="78174" y="55908"/>
                </a:lnTo>
                <a:lnTo>
                  <a:pt x="57713" y="76368"/>
                </a:lnTo>
                <a:cubicBezTo>
                  <a:pt x="55286" y="78795"/>
                  <a:pt x="55286" y="82735"/>
                  <a:pt x="57713" y="85162"/>
                </a:cubicBezTo>
                <a:cubicBezTo>
                  <a:pt x="60140" y="87589"/>
                  <a:pt x="64080" y="87589"/>
                  <a:pt x="66507" y="85162"/>
                </a:cubicBezTo>
                <a:lnTo>
                  <a:pt x="97567" y="54102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2" name="Text 29"/>
          <p:cNvSpPr/>
          <p:nvPr/>
        </p:nvSpPr>
        <p:spPr>
          <a:xfrm>
            <a:off x="6531666" y="2230816"/>
            <a:ext cx="1739348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Modifies</a:t>
            </a:r>
            <a:pPr>
              <a:lnSpc>
                <a:spcPct val="12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proteins (glycosylation)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353589" y="2495860"/>
            <a:ext cx="99391" cy="99391"/>
          </a:xfrm>
          <a:custGeom>
            <a:avLst/>
            <a:gdLst/>
            <a:ahLst/>
            <a:cxnLst/>
            <a:rect l="l" t="t" r="r" b="b"/>
            <a:pathLst>
              <a:path w="99391" h="99391">
                <a:moveTo>
                  <a:pt x="97567" y="54083"/>
                </a:moveTo>
                <a:cubicBezTo>
                  <a:pt x="99993" y="51656"/>
                  <a:pt x="99993" y="47716"/>
                  <a:pt x="97567" y="45289"/>
                </a:cubicBezTo>
                <a:lnTo>
                  <a:pt x="66507" y="14229"/>
                </a:lnTo>
                <a:cubicBezTo>
                  <a:pt x="64080" y="11803"/>
                  <a:pt x="60140" y="11803"/>
                  <a:pt x="57713" y="14229"/>
                </a:cubicBezTo>
                <a:cubicBezTo>
                  <a:pt x="55286" y="16656"/>
                  <a:pt x="55286" y="20597"/>
                  <a:pt x="57713" y="23023"/>
                </a:cubicBezTo>
                <a:lnTo>
                  <a:pt x="78174" y="43484"/>
                </a:lnTo>
                <a:lnTo>
                  <a:pt x="6212" y="43484"/>
                </a:lnTo>
                <a:cubicBezTo>
                  <a:pt x="2776" y="43484"/>
                  <a:pt x="0" y="46260"/>
                  <a:pt x="0" y="49696"/>
                </a:cubicBezTo>
                <a:cubicBezTo>
                  <a:pt x="0" y="53132"/>
                  <a:pt x="2776" y="55908"/>
                  <a:pt x="6212" y="55908"/>
                </a:cubicBezTo>
                <a:lnTo>
                  <a:pt x="78174" y="55908"/>
                </a:lnTo>
                <a:lnTo>
                  <a:pt x="57713" y="76368"/>
                </a:lnTo>
                <a:cubicBezTo>
                  <a:pt x="55286" y="78795"/>
                  <a:pt x="55286" y="82735"/>
                  <a:pt x="57713" y="85162"/>
                </a:cubicBezTo>
                <a:cubicBezTo>
                  <a:pt x="60140" y="87589"/>
                  <a:pt x="64080" y="87589"/>
                  <a:pt x="66507" y="85162"/>
                </a:cubicBezTo>
                <a:lnTo>
                  <a:pt x="97567" y="54102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4" name="Text 31"/>
          <p:cNvSpPr/>
          <p:nvPr/>
        </p:nvSpPr>
        <p:spPr>
          <a:xfrm>
            <a:off x="6531666" y="2462729"/>
            <a:ext cx="1871870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Packages</a:t>
            </a:r>
            <a:pPr>
              <a:lnSpc>
                <a:spcPct val="120000"/>
              </a:lnSpc>
            </a:pPr>
            <a:r>
              <a:rPr lang="en-US" sz="913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into vesicles for transport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198704" y="2909991"/>
            <a:ext cx="5655365" cy="3609561"/>
          </a:xfrm>
          <a:custGeom>
            <a:avLst/>
            <a:gdLst/>
            <a:ahLst/>
            <a:cxnLst/>
            <a:rect l="l" t="t" r="r" b="b"/>
            <a:pathLst>
              <a:path w="5655365" h="3609561">
                <a:moveTo>
                  <a:pt x="0" y="0"/>
                </a:moveTo>
                <a:lnTo>
                  <a:pt x="5655365" y="0"/>
                </a:lnTo>
                <a:lnTo>
                  <a:pt x="5655365" y="3609561"/>
                </a:lnTo>
                <a:lnTo>
                  <a:pt x="0" y="36095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0160">
            <a:solidFill>
              <a:srgbClr val="8B7355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6351104" y="3078959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132522" y="24848"/>
                </a:moveTo>
                <a:cubicBezTo>
                  <a:pt x="132522" y="37841"/>
                  <a:pt x="117225" y="57228"/>
                  <a:pt x="110625" y="64967"/>
                </a:cubicBezTo>
                <a:cubicBezTo>
                  <a:pt x="109641" y="66106"/>
                  <a:pt x="108192" y="66546"/>
                  <a:pt x="106872" y="66261"/>
                </a:cubicBezTo>
                <a:lnTo>
                  <a:pt x="82826" y="66261"/>
                </a:lnTo>
                <a:cubicBezTo>
                  <a:pt x="78245" y="66261"/>
                  <a:pt x="74543" y="69962"/>
                  <a:pt x="74543" y="74543"/>
                </a:cubicBezTo>
                <a:cubicBezTo>
                  <a:pt x="74543" y="79125"/>
                  <a:pt x="78245" y="82826"/>
                  <a:pt x="82826" y="82826"/>
                </a:cubicBezTo>
                <a:lnTo>
                  <a:pt x="107674" y="82826"/>
                </a:lnTo>
                <a:cubicBezTo>
                  <a:pt x="121392" y="82826"/>
                  <a:pt x="132522" y="93956"/>
                  <a:pt x="132522" y="107674"/>
                </a:cubicBezTo>
                <a:cubicBezTo>
                  <a:pt x="132522" y="121392"/>
                  <a:pt x="121392" y="132522"/>
                  <a:pt x="107674" y="132522"/>
                </a:cubicBezTo>
                <a:lnTo>
                  <a:pt x="36133" y="132522"/>
                </a:lnTo>
                <a:cubicBezTo>
                  <a:pt x="38385" y="129959"/>
                  <a:pt x="41128" y="126672"/>
                  <a:pt x="43898" y="122997"/>
                </a:cubicBezTo>
                <a:cubicBezTo>
                  <a:pt x="45528" y="120823"/>
                  <a:pt x="47211" y="118441"/>
                  <a:pt x="48816" y="115957"/>
                </a:cubicBezTo>
                <a:lnTo>
                  <a:pt x="107674" y="115957"/>
                </a:lnTo>
                <a:cubicBezTo>
                  <a:pt x="112255" y="115957"/>
                  <a:pt x="115957" y="112255"/>
                  <a:pt x="115957" y="107674"/>
                </a:cubicBezTo>
                <a:cubicBezTo>
                  <a:pt x="115957" y="103093"/>
                  <a:pt x="112255" y="99391"/>
                  <a:pt x="107674" y="99391"/>
                </a:cubicBezTo>
                <a:lnTo>
                  <a:pt x="82826" y="99391"/>
                </a:lnTo>
                <a:cubicBezTo>
                  <a:pt x="69108" y="99391"/>
                  <a:pt x="57978" y="88262"/>
                  <a:pt x="57978" y="74543"/>
                </a:cubicBezTo>
                <a:cubicBezTo>
                  <a:pt x="57978" y="60825"/>
                  <a:pt x="69108" y="49696"/>
                  <a:pt x="82826" y="49696"/>
                </a:cubicBezTo>
                <a:lnTo>
                  <a:pt x="93128" y="49696"/>
                </a:lnTo>
                <a:cubicBezTo>
                  <a:pt x="87692" y="41542"/>
                  <a:pt x="82826" y="32173"/>
                  <a:pt x="82826" y="24848"/>
                </a:cubicBezTo>
                <a:cubicBezTo>
                  <a:pt x="82826" y="11130"/>
                  <a:pt x="93956" y="0"/>
                  <a:pt x="107674" y="0"/>
                </a:cubicBezTo>
                <a:cubicBezTo>
                  <a:pt x="121392" y="0"/>
                  <a:pt x="132522" y="11130"/>
                  <a:pt x="132522" y="24848"/>
                </a:cubicBezTo>
                <a:close/>
                <a:moveTo>
                  <a:pt x="30309" y="126594"/>
                </a:moveTo>
                <a:cubicBezTo>
                  <a:pt x="29326" y="127707"/>
                  <a:pt x="28446" y="128691"/>
                  <a:pt x="27695" y="129519"/>
                </a:cubicBezTo>
                <a:lnTo>
                  <a:pt x="27229" y="130037"/>
                </a:lnTo>
                <a:lnTo>
                  <a:pt x="27177" y="129985"/>
                </a:lnTo>
                <a:cubicBezTo>
                  <a:pt x="25624" y="131176"/>
                  <a:pt x="23398" y="131021"/>
                  <a:pt x="22001" y="129519"/>
                </a:cubicBezTo>
                <a:cubicBezTo>
                  <a:pt x="15478" y="122427"/>
                  <a:pt x="0" y="104180"/>
                  <a:pt x="0" y="91109"/>
                </a:cubicBezTo>
                <a:cubicBezTo>
                  <a:pt x="0" y="77391"/>
                  <a:pt x="11130" y="66261"/>
                  <a:pt x="24848" y="66261"/>
                </a:cubicBezTo>
                <a:cubicBezTo>
                  <a:pt x="38566" y="66261"/>
                  <a:pt x="49696" y="77391"/>
                  <a:pt x="49696" y="91109"/>
                </a:cubicBezTo>
                <a:cubicBezTo>
                  <a:pt x="49696" y="98874"/>
                  <a:pt x="44234" y="108450"/>
                  <a:pt x="38436" y="116448"/>
                </a:cubicBezTo>
                <a:cubicBezTo>
                  <a:pt x="35667" y="120253"/>
                  <a:pt x="32820" y="123696"/>
                  <a:pt x="30464" y="126413"/>
                </a:cubicBezTo>
                <a:lnTo>
                  <a:pt x="30309" y="126594"/>
                </a:lnTo>
                <a:close/>
                <a:moveTo>
                  <a:pt x="33130" y="91109"/>
                </a:moveTo>
                <a:cubicBezTo>
                  <a:pt x="33130" y="86537"/>
                  <a:pt x="29419" y="82826"/>
                  <a:pt x="24848" y="82826"/>
                </a:cubicBezTo>
                <a:cubicBezTo>
                  <a:pt x="20277" y="82826"/>
                  <a:pt x="16565" y="86537"/>
                  <a:pt x="16565" y="91109"/>
                </a:cubicBezTo>
                <a:cubicBezTo>
                  <a:pt x="16565" y="95680"/>
                  <a:pt x="20277" y="99391"/>
                  <a:pt x="24848" y="99391"/>
                </a:cubicBezTo>
                <a:cubicBezTo>
                  <a:pt x="29419" y="99391"/>
                  <a:pt x="33130" y="95680"/>
                  <a:pt x="33130" y="91109"/>
                </a:cubicBezTo>
                <a:close/>
                <a:moveTo>
                  <a:pt x="107674" y="33130"/>
                </a:moveTo>
                <a:cubicBezTo>
                  <a:pt x="112245" y="33130"/>
                  <a:pt x="115957" y="29419"/>
                  <a:pt x="115957" y="24848"/>
                </a:cubicBezTo>
                <a:cubicBezTo>
                  <a:pt x="115957" y="20277"/>
                  <a:pt x="112245" y="16565"/>
                  <a:pt x="107674" y="16565"/>
                </a:cubicBezTo>
                <a:cubicBezTo>
                  <a:pt x="103103" y="16565"/>
                  <a:pt x="99391" y="20277"/>
                  <a:pt x="99391" y="24848"/>
                </a:cubicBezTo>
                <a:cubicBezTo>
                  <a:pt x="99391" y="29419"/>
                  <a:pt x="103103" y="33130"/>
                  <a:pt x="107674" y="3313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7" name="Text 34"/>
          <p:cNvSpPr/>
          <p:nvPr/>
        </p:nvSpPr>
        <p:spPr>
          <a:xfrm>
            <a:off x="6500191" y="3045828"/>
            <a:ext cx="5284304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Protein Transport Pathway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6713883" y="3344002"/>
            <a:ext cx="463826" cy="463826"/>
          </a:xfrm>
          <a:custGeom>
            <a:avLst/>
            <a:gdLst/>
            <a:ahLst/>
            <a:cxnLst/>
            <a:rect l="l" t="t" r="r" b="b"/>
            <a:pathLst>
              <a:path w="463826" h="463826">
                <a:moveTo>
                  <a:pt x="0" y="0"/>
                </a:moveTo>
                <a:lnTo>
                  <a:pt x="463826" y="0"/>
                </a:lnTo>
                <a:lnTo>
                  <a:pt x="463826" y="463826"/>
                </a:lnTo>
                <a:lnTo>
                  <a:pt x="0" y="463826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39" name="Shape 36"/>
          <p:cNvSpPr/>
          <p:nvPr/>
        </p:nvSpPr>
        <p:spPr>
          <a:xfrm>
            <a:off x="6896100" y="3509654"/>
            <a:ext cx="99391" cy="132522"/>
          </a:xfrm>
          <a:custGeom>
            <a:avLst/>
            <a:gdLst/>
            <a:ahLst/>
            <a:cxnLst/>
            <a:rect l="l" t="t" r="r" b="b"/>
            <a:pathLst>
              <a:path w="99391" h="132522">
                <a:moveTo>
                  <a:pt x="91109" y="0"/>
                </a:moveTo>
                <a:cubicBezTo>
                  <a:pt x="95690" y="0"/>
                  <a:pt x="99391" y="3701"/>
                  <a:pt x="99391" y="8283"/>
                </a:cubicBezTo>
                <a:cubicBezTo>
                  <a:pt x="99391" y="23243"/>
                  <a:pt x="93076" y="35408"/>
                  <a:pt x="84534" y="45684"/>
                </a:cubicBezTo>
                <a:cubicBezTo>
                  <a:pt x="78297" y="53164"/>
                  <a:pt x="70609" y="59945"/>
                  <a:pt x="62896" y="66261"/>
                </a:cubicBezTo>
                <a:cubicBezTo>
                  <a:pt x="70609" y="72602"/>
                  <a:pt x="78297" y="79358"/>
                  <a:pt x="84534" y="86838"/>
                </a:cubicBezTo>
                <a:cubicBezTo>
                  <a:pt x="93076" y="97088"/>
                  <a:pt x="99391" y="109279"/>
                  <a:pt x="99391" y="124239"/>
                </a:cubicBezTo>
                <a:cubicBezTo>
                  <a:pt x="99391" y="128820"/>
                  <a:pt x="95690" y="132522"/>
                  <a:pt x="91109" y="132522"/>
                </a:cubicBezTo>
                <a:cubicBezTo>
                  <a:pt x="86527" y="132522"/>
                  <a:pt x="82826" y="128820"/>
                  <a:pt x="82826" y="124239"/>
                </a:cubicBezTo>
                <a:lnTo>
                  <a:pt x="16565" y="124239"/>
                </a:lnTo>
                <a:cubicBezTo>
                  <a:pt x="16565" y="128820"/>
                  <a:pt x="12864" y="132522"/>
                  <a:pt x="8283" y="132522"/>
                </a:cubicBezTo>
                <a:cubicBezTo>
                  <a:pt x="3701" y="132522"/>
                  <a:pt x="0" y="128820"/>
                  <a:pt x="0" y="124239"/>
                </a:cubicBezTo>
                <a:cubicBezTo>
                  <a:pt x="0" y="109279"/>
                  <a:pt x="6315" y="97114"/>
                  <a:pt x="14857" y="86838"/>
                </a:cubicBezTo>
                <a:cubicBezTo>
                  <a:pt x="21095" y="79358"/>
                  <a:pt x="28782" y="72602"/>
                  <a:pt x="36495" y="66261"/>
                </a:cubicBezTo>
                <a:cubicBezTo>
                  <a:pt x="28782" y="59919"/>
                  <a:pt x="21095" y="53164"/>
                  <a:pt x="14857" y="45684"/>
                </a:cubicBezTo>
                <a:cubicBezTo>
                  <a:pt x="6315" y="35408"/>
                  <a:pt x="0" y="23243"/>
                  <a:pt x="0" y="8283"/>
                </a:cubicBezTo>
                <a:cubicBezTo>
                  <a:pt x="0" y="3701"/>
                  <a:pt x="3701" y="0"/>
                  <a:pt x="8283" y="0"/>
                </a:cubicBezTo>
                <a:cubicBezTo>
                  <a:pt x="12864" y="0"/>
                  <a:pt x="16565" y="3701"/>
                  <a:pt x="16565" y="8283"/>
                </a:cubicBezTo>
                <a:lnTo>
                  <a:pt x="82826" y="8283"/>
                </a:lnTo>
                <a:cubicBezTo>
                  <a:pt x="82826" y="3701"/>
                  <a:pt x="86527" y="0"/>
                  <a:pt x="91109" y="0"/>
                </a:cubicBezTo>
                <a:close/>
                <a:moveTo>
                  <a:pt x="73379" y="99391"/>
                </a:moveTo>
                <a:lnTo>
                  <a:pt x="26038" y="99391"/>
                </a:lnTo>
                <a:cubicBezTo>
                  <a:pt x="23916" y="102109"/>
                  <a:pt x="22130" y="104853"/>
                  <a:pt x="20707" y="107674"/>
                </a:cubicBezTo>
                <a:lnTo>
                  <a:pt x="78737" y="107674"/>
                </a:lnTo>
                <a:cubicBezTo>
                  <a:pt x="77287" y="104853"/>
                  <a:pt x="75501" y="102109"/>
                  <a:pt x="73405" y="99391"/>
                </a:cubicBezTo>
                <a:close/>
                <a:moveTo>
                  <a:pt x="61602" y="86967"/>
                </a:moveTo>
                <a:cubicBezTo>
                  <a:pt x="57901" y="83603"/>
                  <a:pt x="53889" y="80290"/>
                  <a:pt x="49696" y="76873"/>
                </a:cubicBezTo>
                <a:cubicBezTo>
                  <a:pt x="45503" y="80264"/>
                  <a:pt x="41491" y="83603"/>
                  <a:pt x="37789" y="86967"/>
                </a:cubicBezTo>
                <a:lnTo>
                  <a:pt x="61602" y="86967"/>
                </a:lnTo>
                <a:close/>
                <a:moveTo>
                  <a:pt x="26013" y="33130"/>
                </a:moveTo>
                <a:lnTo>
                  <a:pt x="73353" y="33130"/>
                </a:lnTo>
                <a:cubicBezTo>
                  <a:pt x="75475" y="30413"/>
                  <a:pt x="77261" y="27669"/>
                  <a:pt x="78685" y="24848"/>
                </a:cubicBezTo>
                <a:lnTo>
                  <a:pt x="20681" y="24848"/>
                </a:lnTo>
                <a:cubicBezTo>
                  <a:pt x="22130" y="27669"/>
                  <a:pt x="23916" y="30413"/>
                  <a:pt x="26013" y="33130"/>
                </a:cubicBezTo>
                <a:close/>
                <a:moveTo>
                  <a:pt x="37789" y="45554"/>
                </a:moveTo>
                <a:cubicBezTo>
                  <a:pt x="41491" y="48919"/>
                  <a:pt x="45503" y="52232"/>
                  <a:pt x="49696" y="55649"/>
                </a:cubicBezTo>
                <a:cubicBezTo>
                  <a:pt x="53889" y="52258"/>
                  <a:pt x="57901" y="48919"/>
                  <a:pt x="61602" y="45554"/>
                </a:cubicBezTo>
                <a:lnTo>
                  <a:pt x="37789" y="4555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0" name="Text 37"/>
          <p:cNvSpPr/>
          <p:nvPr/>
        </p:nvSpPr>
        <p:spPr>
          <a:xfrm>
            <a:off x="6309691" y="3874089"/>
            <a:ext cx="1275522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Nucleus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7573618" y="3608940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130089" y="72110"/>
                </a:moveTo>
                <a:cubicBezTo>
                  <a:pt x="133324" y="68875"/>
                  <a:pt x="133324" y="63621"/>
                  <a:pt x="130089" y="60385"/>
                </a:cubicBezTo>
                <a:lnTo>
                  <a:pt x="88676" y="18972"/>
                </a:lnTo>
                <a:cubicBezTo>
                  <a:pt x="85440" y="15737"/>
                  <a:pt x="80186" y="15737"/>
                  <a:pt x="76951" y="18972"/>
                </a:cubicBezTo>
                <a:cubicBezTo>
                  <a:pt x="73715" y="22208"/>
                  <a:pt x="73715" y="27462"/>
                  <a:pt x="76951" y="30697"/>
                </a:cubicBezTo>
                <a:lnTo>
                  <a:pt x="104231" y="57978"/>
                </a:lnTo>
                <a:lnTo>
                  <a:pt x="8283" y="57978"/>
                </a:lnTo>
                <a:cubicBezTo>
                  <a:pt x="3701" y="57978"/>
                  <a:pt x="0" y="61680"/>
                  <a:pt x="0" y="66261"/>
                </a:cubicBezTo>
                <a:cubicBezTo>
                  <a:pt x="0" y="70842"/>
                  <a:pt x="3701" y="74543"/>
                  <a:pt x="8283" y="74543"/>
                </a:cubicBezTo>
                <a:lnTo>
                  <a:pt x="104231" y="74543"/>
                </a:lnTo>
                <a:lnTo>
                  <a:pt x="76951" y="101824"/>
                </a:lnTo>
                <a:cubicBezTo>
                  <a:pt x="73715" y="105060"/>
                  <a:pt x="73715" y="110314"/>
                  <a:pt x="76951" y="113549"/>
                </a:cubicBezTo>
                <a:cubicBezTo>
                  <a:pt x="80186" y="116785"/>
                  <a:pt x="85440" y="116785"/>
                  <a:pt x="88676" y="113549"/>
                </a:cubicBezTo>
                <a:lnTo>
                  <a:pt x="130089" y="72136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2" name="Shape 39"/>
          <p:cNvSpPr/>
          <p:nvPr/>
        </p:nvSpPr>
        <p:spPr>
          <a:xfrm>
            <a:off x="8102048" y="3344002"/>
            <a:ext cx="463826" cy="463826"/>
          </a:xfrm>
          <a:custGeom>
            <a:avLst/>
            <a:gdLst/>
            <a:ahLst/>
            <a:cxnLst/>
            <a:rect l="l" t="t" r="r" b="b"/>
            <a:pathLst>
              <a:path w="463826" h="463826">
                <a:moveTo>
                  <a:pt x="0" y="0"/>
                </a:moveTo>
                <a:lnTo>
                  <a:pt x="463826" y="0"/>
                </a:lnTo>
                <a:lnTo>
                  <a:pt x="463826" y="463826"/>
                </a:lnTo>
                <a:lnTo>
                  <a:pt x="0" y="463826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3" name="Shape 40"/>
          <p:cNvSpPr/>
          <p:nvPr/>
        </p:nvSpPr>
        <p:spPr>
          <a:xfrm>
            <a:off x="8267700" y="3509654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8283" y="8283"/>
                </a:moveTo>
                <a:cubicBezTo>
                  <a:pt x="3701" y="8283"/>
                  <a:pt x="0" y="11984"/>
                  <a:pt x="0" y="16565"/>
                </a:cubicBezTo>
                <a:lnTo>
                  <a:pt x="0" y="111815"/>
                </a:lnTo>
                <a:cubicBezTo>
                  <a:pt x="0" y="118674"/>
                  <a:pt x="5565" y="124239"/>
                  <a:pt x="12424" y="124239"/>
                </a:cubicBezTo>
                <a:lnTo>
                  <a:pt x="120098" y="124239"/>
                </a:lnTo>
                <a:cubicBezTo>
                  <a:pt x="126957" y="124239"/>
                  <a:pt x="132522" y="118674"/>
                  <a:pt x="132522" y="111815"/>
                </a:cubicBezTo>
                <a:lnTo>
                  <a:pt x="132522" y="39394"/>
                </a:lnTo>
                <a:cubicBezTo>
                  <a:pt x="132522" y="34683"/>
                  <a:pt x="127500" y="31707"/>
                  <a:pt x="123359" y="33933"/>
                </a:cubicBezTo>
                <a:lnTo>
                  <a:pt x="82826" y="55752"/>
                </a:lnTo>
                <a:lnTo>
                  <a:pt x="82826" y="39394"/>
                </a:lnTo>
                <a:cubicBezTo>
                  <a:pt x="82826" y="34683"/>
                  <a:pt x="77805" y="31707"/>
                  <a:pt x="73663" y="33933"/>
                </a:cubicBezTo>
                <a:lnTo>
                  <a:pt x="33130" y="55752"/>
                </a:lnTo>
                <a:lnTo>
                  <a:pt x="33130" y="16565"/>
                </a:lnTo>
                <a:cubicBezTo>
                  <a:pt x="33130" y="11984"/>
                  <a:pt x="29429" y="8283"/>
                  <a:pt x="24848" y="8283"/>
                </a:cubicBezTo>
                <a:lnTo>
                  <a:pt x="8283" y="828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4" name="Text 41"/>
          <p:cNvSpPr/>
          <p:nvPr/>
        </p:nvSpPr>
        <p:spPr>
          <a:xfrm>
            <a:off x="7697857" y="3874089"/>
            <a:ext cx="1275522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Rough ER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8961783" y="3608940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130089" y="72110"/>
                </a:moveTo>
                <a:cubicBezTo>
                  <a:pt x="133324" y="68875"/>
                  <a:pt x="133324" y="63621"/>
                  <a:pt x="130089" y="60385"/>
                </a:cubicBezTo>
                <a:lnTo>
                  <a:pt x="88676" y="18972"/>
                </a:lnTo>
                <a:cubicBezTo>
                  <a:pt x="85440" y="15737"/>
                  <a:pt x="80186" y="15737"/>
                  <a:pt x="76951" y="18972"/>
                </a:cubicBezTo>
                <a:cubicBezTo>
                  <a:pt x="73715" y="22208"/>
                  <a:pt x="73715" y="27462"/>
                  <a:pt x="76951" y="30697"/>
                </a:cubicBezTo>
                <a:lnTo>
                  <a:pt x="104231" y="57978"/>
                </a:lnTo>
                <a:lnTo>
                  <a:pt x="8283" y="57978"/>
                </a:lnTo>
                <a:cubicBezTo>
                  <a:pt x="3701" y="57978"/>
                  <a:pt x="0" y="61680"/>
                  <a:pt x="0" y="66261"/>
                </a:cubicBezTo>
                <a:cubicBezTo>
                  <a:pt x="0" y="70842"/>
                  <a:pt x="3701" y="74543"/>
                  <a:pt x="8283" y="74543"/>
                </a:cubicBezTo>
                <a:lnTo>
                  <a:pt x="104231" y="74543"/>
                </a:lnTo>
                <a:lnTo>
                  <a:pt x="76951" y="101824"/>
                </a:lnTo>
                <a:cubicBezTo>
                  <a:pt x="73715" y="105060"/>
                  <a:pt x="73715" y="110314"/>
                  <a:pt x="76951" y="113549"/>
                </a:cubicBezTo>
                <a:cubicBezTo>
                  <a:pt x="80186" y="116785"/>
                  <a:pt x="85440" y="116785"/>
                  <a:pt x="88676" y="113549"/>
                </a:cubicBezTo>
                <a:lnTo>
                  <a:pt x="130089" y="72136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6" name="Shape 43"/>
          <p:cNvSpPr/>
          <p:nvPr/>
        </p:nvSpPr>
        <p:spPr>
          <a:xfrm>
            <a:off x="9490213" y="3344002"/>
            <a:ext cx="463826" cy="463826"/>
          </a:xfrm>
          <a:custGeom>
            <a:avLst/>
            <a:gdLst/>
            <a:ahLst/>
            <a:cxnLst/>
            <a:rect l="l" t="t" r="r" b="b"/>
            <a:pathLst>
              <a:path w="463826" h="463826">
                <a:moveTo>
                  <a:pt x="0" y="0"/>
                </a:moveTo>
                <a:lnTo>
                  <a:pt x="463826" y="0"/>
                </a:lnTo>
                <a:lnTo>
                  <a:pt x="463826" y="463826"/>
                </a:lnTo>
                <a:lnTo>
                  <a:pt x="0" y="463826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7" name="Shape 44"/>
          <p:cNvSpPr/>
          <p:nvPr/>
        </p:nvSpPr>
        <p:spPr>
          <a:xfrm>
            <a:off x="9664148" y="3509654"/>
            <a:ext cx="115957" cy="132522"/>
          </a:xfrm>
          <a:custGeom>
            <a:avLst/>
            <a:gdLst/>
            <a:ahLst/>
            <a:cxnLst/>
            <a:rect l="l" t="t" r="r" b="b"/>
            <a:pathLst>
              <a:path w="115957" h="132522">
                <a:moveTo>
                  <a:pt x="95612" y="33130"/>
                </a:moveTo>
                <a:lnTo>
                  <a:pt x="86734" y="20707"/>
                </a:lnTo>
                <a:lnTo>
                  <a:pt x="29248" y="20707"/>
                </a:lnTo>
                <a:lnTo>
                  <a:pt x="20370" y="33130"/>
                </a:lnTo>
                <a:lnTo>
                  <a:pt x="95612" y="33130"/>
                </a:lnTo>
                <a:close/>
                <a:moveTo>
                  <a:pt x="0" y="38436"/>
                </a:moveTo>
                <a:cubicBezTo>
                  <a:pt x="0" y="34994"/>
                  <a:pt x="1087" y="31629"/>
                  <a:pt x="3080" y="28808"/>
                </a:cubicBezTo>
                <a:lnTo>
                  <a:pt x="15763" y="11078"/>
                </a:lnTo>
                <a:cubicBezTo>
                  <a:pt x="18869" y="6730"/>
                  <a:pt x="23890" y="4141"/>
                  <a:pt x="29222" y="4141"/>
                </a:cubicBezTo>
                <a:lnTo>
                  <a:pt x="86709" y="4141"/>
                </a:lnTo>
                <a:cubicBezTo>
                  <a:pt x="92066" y="4141"/>
                  <a:pt x="97088" y="6730"/>
                  <a:pt x="100194" y="11078"/>
                </a:cubicBezTo>
                <a:lnTo>
                  <a:pt x="112851" y="28808"/>
                </a:lnTo>
                <a:cubicBezTo>
                  <a:pt x="114869" y="31629"/>
                  <a:pt x="115931" y="34994"/>
                  <a:pt x="115931" y="38436"/>
                </a:cubicBezTo>
                <a:lnTo>
                  <a:pt x="115957" y="107674"/>
                </a:lnTo>
                <a:cubicBezTo>
                  <a:pt x="115957" y="116811"/>
                  <a:pt x="108528" y="124239"/>
                  <a:pt x="99391" y="124239"/>
                </a:cubicBezTo>
                <a:lnTo>
                  <a:pt x="16565" y="124239"/>
                </a:lnTo>
                <a:cubicBezTo>
                  <a:pt x="7428" y="124239"/>
                  <a:pt x="0" y="116811"/>
                  <a:pt x="0" y="107674"/>
                </a:cubicBezTo>
                <a:lnTo>
                  <a:pt x="0" y="3843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8" name="Text 45"/>
          <p:cNvSpPr/>
          <p:nvPr/>
        </p:nvSpPr>
        <p:spPr>
          <a:xfrm>
            <a:off x="9086022" y="3874089"/>
            <a:ext cx="1275522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Golgi</a:t>
            </a:r>
            <a:endParaRPr lang="en-US" sz="1600" dirty="0"/>
          </a:p>
        </p:txBody>
      </p:sp>
      <p:sp>
        <p:nvSpPr>
          <p:cNvPr id="49" name="Shape 46"/>
          <p:cNvSpPr/>
          <p:nvPr/>
        </p:nvSpPr>
        <p:spPr>
          <a:xfrm>
            <a:off x="10349948" y="3608940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130089" y="72110"/>
                </a:moveTo>
                <a:cubicBezTo>
                  <a:pt x="133324" y="68875"/>
                  <a:pt x="133324" y="63621"/>
                  <a:pt x="130089" y="60385"/>
                </a:cubicBezTo>
                <a:lnTo>
                  <a:pt x="88676" y="18972"/>
                </a:lnTo>
                <a:cubicBezTo>
                  <a:pt x="85440" y="15737"/>
                  <a:pt x="80186" y="15737"/>
                  <a:pt x="76951" y="18972"/>
                </a:cubicBezTo>
                <a:cubicBezTo>
                  <a:pt x="73715" y="22208"/>
                  <a:pt x="73715" y="27462"/>
                  <a:pt x="76951" y="30697"/>
                </a:cubicBezTo>
                <a:lnTo>
                  <a:pt x="104231" y="57978"/>
                </a:lnTo>
                <a:lnTo>
                  <a:pt x="8283" y="57978"/>
                </a:lnTo>
                <a:cubicBezTo>
                  <a:pt x="3701" y="57978"/>
                  <a:pt x="0" y="61680"/>
                  <a:pt x="0" y="66261"/>
                </a:cubicBezTo>
                <a:cubicBezTo>
                  <a:pt x="0" y="70842"/>
                  <a:pt x="3701" y="74543"/>
                  <a:pt x="8283" y="74543"/>
                </a:cubicBezTo>
                <a:lnTo>
                  <a:pt x="104231" y="74543"/>
                </a:lnTo>
                <a:lnTo>
                  <a:pt x="76951" y="101824"/>
                </a:lnTo>
                <a:cubicBezTo>
                  <a:pt x="73715" y="105060"/>
                  <a:pt x="73715" y="110314"/>
                  <a:pt x="76951" y="113549"/>
                </a:cubicBezTo>
                <a:cubicBezTo>
                  <a:pt x="80186" y="116785"/>
                  <a:pt x="85440" y="116785"/>
                  <a:pt x="88676" y="113549"/>
                </a:cubicBezTo>
                <a:lnTo>
                  <a:pt x="130089" y="72136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50" name="Shape 47"/>
          <p:cNvSpPr/>
          <p:nvPr/>
        </p:nvSpPr>
        <p:spPr>
          <a:xfrm>
            <a:off x="10878378" y="3344002"/>
            <a:ext cx="463826" cy="463826"/>
          </a:xfrm>
          <a:custGeom>
            <a:avLst/>
            <a:gdLst/>
            <a:ahLst/>
            <a:cxnLst/>
            <a:rect l="l" t="t" r="r" b="b"/>
            <a:pathLst>
              <a:path w="463826" h="463826">
                <a:moveTo>
                  <a:pt x="0" y="0"/>
                </a:moveTo>
                <a:lnTo>
                  <a:pt x="463826" y="0"/>
                </a:lnTo>
                <a:lnTo>
                  <a:pt x="463826" y="463826"/>
                </a:lnTo>
                <a:lnTo>
                  <a:pt x="0" y="463826"/>
                </a:lnTo>
                <a:lnTo>
                  <a:pt x="0" y="0"/>
                </a:lnTo>
                <a:close/>
              </a:path>
            </a:pathLst>
          </a:custGeom>
          <a:solidFill>
            <a:srgbClr val="7A756E"/>
          </a:solidFill>
          <a:ln/>
        </p:spPr>
      </p:sp>
      <p:sp>
        <p:nvSpPr>
          <p:cNvPr id="51" name="Shape 48"/>
          <p:cNvSpPr/>
          <p:nvPr/>
        </p:nvSpPr>
        <p:spPr>
          <a:xfrm>
            <a:off x="11027465" y="3509654"/>
            <a:ext cx="165652" cy="132522"/>
          </a:xfrm>
          <a:custGeom>
            <a:avLst/>
            <a:gdLst/>
            <a:ahLst/>
            <a:cxnLst/>
            <a:rect l="l" t="t" r="r" b="b"/>
            <a:pathLst>
              <a:path w="165652" h="132522">
                <a:moveTo>
                  <a:pt x="16565" y="24848"/>
                </a:moveTo>
                <a:cubicBezTo>
                  <a:pt x="16565" y="15711"/>
                  <a:pt x="23994" y="8283"/>
                  <a:pt x="33130" y="8283"/>
                </a:cubicBezTo>
                <a:lnTo>
                  <a:pt x="107674" y="8283"/>
                </a:lnTo>
                <a:cubicBezTo>
                  <a:pt x="116811" y="8283"/>
                  <a:pt x="124239" y="15711"/>
                  <a:pt x="124239" y="24848"/>
                </a:cubicBezTo>
                <a:lnTo>
                  <a:pt x="124239" y="33130"/>
                </a:lnTo>
                <a:lnTo>
                  <a:pt x="137362" y="33130"/>
                </a:lnTo>
                <a:cubicBezTo>
                  <a:pt x="141762" y="33130"/>
                  <a:pt x="145981" y="34865"/>
                  <a:pt x="149087" y="37971"/>
                </a:cubicBezTo>
                <a:lnTo>
                  <a:pt x="160812" y="49696"/>
                </a:lnTo>
                <a:cubicBezTo>
                  <a:pt x="163918" y="52802"/>
                  <a:pt x="165652" y="57021"/>
                  <a:pt x="165652" y="61421"/>
                </a:cubicBezTo>
                <a:lnTo>
                  <a:pt x="165652" y="99391"/>
                </a:lnTo>
                <a:cubicBezTo>
                  <a:pt x="165652" y="108528"/>
                  <a:pt x="158224" y="115957"/>
                  <a:pt x="149087" y="115957"/>
                </a:cubicBezTo>
                <a:lnTo>
                  <a:pt x="148233" y="115957"/>
                </a:lnTo>
                <a:cubicBezTo>
                  <a:pt x="145541" y="125507"/>
                  <a:pt x="136741" y="132522"/>
                  <a:pt x="126310" y="132522"/>
                </a:cubicBezTo>
                <a:cubicBezTo>
                  <a:pt x="115879" y="132522"/>
                  <a:pt x="107104" y="125507"/>
                  <a:pt x="104387" y="115957"/>
                </a:cubicBezTo>
                <a:lnTo>
                  <a:pt x="77831" y="115957"/>
                </a:lnTo>
                <a:cubicBezTo>
                  <a:pt x="75139" y="125507"/>
                  <a:pt x="66339" y="132522"/>
                  <a:pt x="55908" y="132522"/>
                </a:cubicBezTo>
                <a:cubicBezTo>
                  <a:pt x="45477" y="132522"/>
                  <a:pt x="36702" y="125507"/>
                  <a:pt x="33985" y="115957"/>
                </a:cubicBezTo>
                <a:lnTo>
                  <a:pt x="33130" y="115957"/>
                </a:lnTo>
                <a:cubicBezTo>
                  <a:pt x="23994" y="115957"/>
                  <a:pt x="16565" y="108528"/>
                  <a:pt x="16565" y="99391"/>
                </a:cubicBezTo>
                <a:lnTo>
                  <a:pt x="16565" y="86967"/>
                </a:lnTo>
                <a:lnTo>
                  <a:pt x="6212" y="86967"/>
                </a:lnTo>
                <a:cubicBezTo>
                  <a:pt x="2769" y="86967"/>
                  <a:pt x="0" y="84198"/>
                  <a:pt x="0" y="80755"/>
                </a:cubicBezTo>
                <a:cubicBezTo>
                  <a:pt x="0" y="77313"/>
                  <a:pt x="2769" y="74543"/>
                  <a:pt x="6212" y="74543"/>
                </a:cubicBezTo>
                <a:lnTo>
                  <a:pt x="35201" y="74543"/>
                </a:lnTo>
                <a:cubicBezTo>
                  <a:pt x="38644" y="74543"/>
                  <a:pt x="41413" y="71774"/>
                  <a:pt x="41413" y="68332"/>
                </a:cubicBezTo>
                <a:cubicBezTo>
                  <a:pt x="41413" y="64889"/>
                  <a:pt x="38644" y="62120"/>
                  <a:pt x="35201" y="62120"/>
                </a:cubicBezTo>
                <a:lnTo>
                  <a:pt x="6212" y="62120"/>
                </a:lnTo>
                <a:cubicBezTo>
                  <a:pt x="2769" y="62120"/>
                  <a:pt x="0" y="59350"/>
                  <a:pt x="0" y="55908"/>
                </a:cubicBezTo>
                <a:cubicBezTo>
                  <a:pt x="0" y="52465"/>
                  <a:pt x="2769" y="49696"/>
                  <a:pt x="6212" y="49696"/>
                </a:cubicBezTo>
                <a:lnTo>
                  <a:pt x="51766" y="49696"/>
                </a:lnTo>
                <a:cubicBezTo>
                  <a:pt x="55209" y="49696"/>
                  <a:pt x="57978" y="46926"/>
                  <a:pt x="57978" y="43484"/>
                </a:cubicBezTo>
                <a:cubicBezTo>
                  <a:pt x="57978" y="40041"/>
                  <a:pt x="55209" y="37272"/>
                  <a:pt x="51766" y="37272"/>
                </a:cubicBezTo>
                <a:lnTo>
                  <a:pt x="6212" y="37272"/>
                </a:lnTo>
                <a:cubicBezTo>
                  <a:pt x="2769" y="37272"/>
                  <a:pt x="0" y="34502"/>
                  <a:pt x="0" y="31060"/>
                </a:cubicBezTo>
                <a:cubicBezTo>
                  <a:pt x="0" y="27617"/>
                  <a:pt x="2769" y="24848"/>
                  <a:pt x="6212" y="24848"/>
                </a:cubicBezTo>
                <a:lnTo>
                  <a:pt x="16565" y="24848"/>
                </a:lnTo>
                <a:close/>
                <a:moveTo>
                  <a:pt x="149087" y="74543"/>
                </a:moveTo>
                <a:lnTo>
                  <a:pt x="149087" y="61421"/>
                </a:lnTo>
                <a:lnTo>
                  <a:pt x="137362" y="49696"/>
                </a:lnTo>
                <a:lnTo>
                  <a:pt x="124239" y="49696"/>
                </a:lnTo>
                <a:lnTo>
                  <a:pt x="124239" y="74543"/>
                </a:lnTo>
                <a:lnTo>
                  <a:pt x="149087" y="74543"/>
                </a:lnTo>
                <a:close/>
                <a:moveTo>
                  <a:pt x="66261" y="109745"/>
                </a:moveTo>
                <a:cubicBezTo>
                  <a:pt x="66261" y="104030"/>
                  <a:pt x="61622" y="99391"/>
                  <a:pt x="55908" y="99391"/>
                </a:cubicBezTo>
                <a:cubicBezTo>
                  <a:pt x="50193" y="99391"/>
                  <a:pt x="45554" y="104030"/>
                  <a:pt x="45554" y="109745"/>
                </a:cubicBezTo>
                <a:cubicBezTo>
                  <a:pt x="45554" y="115459"/>
                  <a:pt x="50193" y="120098"/>
                  <a:pt x="55908" y="120098"/>
                </a:cubicBezTo>
                <a:cubicBezTo>
                  <a:pt x="61622" y="120098"/>
                  <a:pt x="66261" y="115459"/>
                  <a:pt x="66261" y="109745"/>
                </a:cubicBezTo>
                <a:close/>
                <a:moveTo>
                  <a:pt x="126310" y="120098"/>
                </a:moveTo>
                <a:cubicBezTo>
                  <a:pt x="132024" y="120098"/>
                  <a:pt x="136663" y="115459"/>
                  <a:pt x="136663" y="109745"/>
                </a:cubicBezTo>
                <a:cubicBezTo>
                  <a:pt x="136663" y="104030"/>
                  <a:pt x="132024" y="99391"/>
                  <a:pt x="126310" y="99391"/>
                </a:cubicBezTo>
                <a:cubicBezTo>
                  <a:pt x="120596" y="99391"/>
                  <a:pt x="115957" y="104030"/>
                  <a:pt x="115957" y="109745"/>
                </a:cubicBezTo>
                <a:cubicBezTo>
                  <a:pt x="115957" y="115459"/>
                  <a:pt x="120596" y="120098"/>
                  <a:pt x="126310" y="12009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2" name="Text 49"/>
          <p:cNvSpPr/>
          <p:nvPr/>
        </p:nvSpPr>
        <p:spPr>
          <a:xfrm>
            <a:off x="10474187" y="3874089"/>
            <a:ext cx="1275522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83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Vesicles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e47794493977e9709f794665bebef4452ab919c0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0" r="0" t="64" b="64"/>
          <a:stretch/>
        </p:blipFill>
        <p:spPr>
          <a:xfrm rot="-900000">
            <a:off x="-657678" y="-112226"/>
            <a:ext cx="2667000" cy="2486025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81000" y="4570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72916" y="514234"/>
            <a:ext cx="285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876300" y="381000"/>
            <a:ext cx="34861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spc="90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Cellular Components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76300" y="533284"/>
            <a:ext cx="3600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Specialized Organelles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1028584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  <a:lnTo>
                  <a:pt x="114300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88620" y="1236229"/>
            <a:ext cx="3663315" cy="4549140"/>
          </a:xfrm>
          <a:custGeom>
            <a:avLst/>
            <a:gdLst/>
            <a:ahLst/>
            <a:cxnLst/>
            <a:rect l="l" t="t" r="r" b="b"/>
            <a:pathLst>
              <a:path w="3663315" h="4549140">
                <a:moveTo>
                  <a:pt x="0" y="0"/>
                </a:moveTo>
                <a:lnTo>
                  <a:pt x="3663315" y="0"/>
                </a:lnTo>
                <a:lnTo>
                  <a:pt x="3663315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2D5A3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8640" y="139624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0" name="Shape 7"/>
          <p:cNvSpPr/>
          <p:nvPr/>
        </p:nvSpPr>
        <p:spPr>
          <a:xfrm>
            <a:off x="693896" y="152959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50862" y="2195"/>
                </a:moveTo>
                <a:cubicBezTo>
                  <a:pt x="52499" y="-2679"/>
                  <a:pt x="57038" y="-5953"/>
                  <a:pt x="62173" y="-5953"/>
                </a:cubicBezTo>
                <a:lnTo>
                  <a:pt x="104552" y="-5953"/>
                </a:lnTo>
                <a:cubicBezTo>
                  <a:pt x="109686" y="-5953"/>
                  <a:pt x="114226" y="-2679"/>
                  <a:pt x="115863" y="2195"/>
                </a:cubicBezTo>
                <a:lnTo>
                  <a:pt x="119063" y="11906"/>
                </a:lnTo>
                <a:lnTo>
                  <a:pt x="154781" y="11906"/>
                </a:lnTo>
                <a:cubicBezTo>
                  <a:pt x="161367" y="11906"/>
                  <a:pt x="166688" y="17227"/>
                  <a:pt x="166688" y="23812"/>
                </a:cubicBezTo>
                <a:cubicBezTo>
                  <a:pt x="166688" y="30398"/>
                  <a:pt x="161367" y="35719"/>
                  <a:pt x="154781" y="35719"/>
                </a:cubicBezTo>
                <a:lnTo>
                  <a:pt x="11906" y="35719"/>
                </a:lnTo>
                <a:cubicBezTo>
                  <a:pt x="5321" y="35719"/>
                  <a:pt x="0" y="30398"/>
                  <a:pt x="0" y="23812"/>
                </a:cubicBezTo>
                <a:cubicBezTo>
                  <a:pt x="0" y="17227"/>
                  <a:pt x="5321" y="11906"/>
                  <a:pt x="11906" y="11906"/>
                </a:cubicBezTo>
                <a:lnTo>
                  <a:pt x="47625" y="11906"/>
                </a:lnTo>
                <a:lnTo>
                  <a:pt x="50862" y="2195"/>
                </a:lnTo>
                <a:close/>
                <a:moveTo>
                  <a:pt x="11906" y="53578"/>
                </a:moveTo>
                <a:lnTo>
                  <a:pt x="154781" y="53578"/>
                </a:lnTo>
                <a:lnTo>
                  <a:pt x="154781" y="166688"/>
                </a:lnTo>
                <a:cubicBezTo>
                  <a:pt x="154781" y="179822"/>
                  <a:pt x="144103" y="190500"/>
                  <a:pt x="130969" y="190500"/>
                </a:cubicBezTo>
                <a:lnTo>
                  <a:pt x="35719" y="190500"/>
                </a:lnTo>
                <a:cubicBezTo>
                  <a:pt x="22585" y="190500"/>
                  <a:pt x="11906" y="179822"/>
                  <a:pt x="11906" y="166688"/>
                </a:cubicBezTo>
                <a:lnTo>
                  <a:pt x="11906" y="53578"/>
                </a:lnTo>
                <a:close/>
                <a:moveTo>
                  <a:pt x="44648" y="77391"/>
                </a:moveTo>
                <a:cubicBezTo>
                  <a:pt x="39700" y="77391"/>
                  <a:pt x="35719" y="81372"/>
                  <a:pt x="35719" y="86320"/>
                </a:cubicBezTo>
                <a:lnTo>
                  <a:pt x="35719" y="157758"/>
                </a:lnTo>
                <a:cubicBezTo>
                  <a:pt x="35719" y="162706"/>
                  <a:pt x="39700" y="166688"/>
                  <a:pt x="44648" y="166688"/>
                </a:cubicBezTo>
                <a:cubicBezTo>
                  <a:pt x="49597" y="166688"/>
                  <a:pt x="53578" y="162706"/>
                  <a:pt x="53578" y="157758"/>
                </a:cubicBezTo>
                <a:lnTo>
                  <a:pt x="53578" y="86320"/>
                </a:lnTo>
                <a:cubicBezTo>
                  <a:pt x="53578" y="81372"/>
                  <a:pt x="49597" y="77391"/>
                  <a:pt x="44648" y="77391"/>
                </a:cubicBezTo>
                <a:close/>
                <a:moveTo>
                  <a:pt x="83344" y="77391"/>
                </a:moveTo>
                <a:cubicBezTo>
                  <a:pt x="78395" y="77391"/>
                  <a:pt x="74414" y="81372"/>
                  <a:pt x="74414" y="86320"/>
                </a:cubicBezTo>
                <a:lnTo>
                  <a:pt x="74414" y="157758"/>
                </a:lnTo>
                <a:cubicBezTo>
                  <a:pt x="74414" y="162706"/>
                  <a:pt x="78395" y="166688"/>
                  <a:pt x="83344" y="166688"/>
                </a:cubicBezTo>
                <a:cubicBezTo>
                  <a:pt x="88292" y="166688"/>
                  <a:pt x="92273" y="162706"/>
                  <a:pt x="92273" y="157758"/>
                </a:cubicBezTo>
                <a:lnTo>
                  <a:pt x="92273" y="86320"/>
                </a:lnTo>
                <a:cubicBezTo>
                  <a:pt x="92273" y="81372"/>
                  <a:pt x="88292" y="77391"/>
                  <a:pt x="83344" y="77391"/>
                </a:cubicBezTo>
                <a:close/>
                <a:moveTo>
                  <a:pt x="122039" y="77391"/>
                </a:moveTo>
                <a:cubicBezTo>
                  <a:pt x="117091" y="77391"/>
                  <a:pt x="113109" y="81372"/>
                  <a:pt x="113109" y="86320"/>
                </a:cubicBezTo>
                <a:lnTo>
                  <a:pt x="113109" y="157758"/>
                </a:lnTo>
                <a:cubicBezTo>
                  <a:pt x="113109" y="162706"/>
                  <a:pt x="117091" y="166688"/>
                  <a:pt x="122039" y="166688"/>
                </a:cubicBezTo>
                <a:cubicBezTo>
                  <a:pt x="126988" y="166688"/>
                  <a:pt x="130969" y="162706"/>
                  <a:pt x="130969" y="157758"/>
                </a:cubicBezTo>
                <a:lnTo>
                  <a:pt x="130969" y="86320"/>
                </a:lnTo>
                <a:cubicBezTo>
                  <a:pt x="130969" y="81372"/>
                  <a:pt x="126988" y="77391"/>
                  <a:pt x="122039" y="7739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1120140" y="1491495"/>
            <a:ext cx="95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Lysosomes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48640" y="1967745"/>
            <a:ext cx="3409950" cy="2466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Membrane-bound organelles containing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hydrolytic enzymes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that break down cellular waste and foreign materials.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48640" y="4553546"/>
            <a:ext cx="3343275" cy="7620"/>
          </a:xfrm>
          <a:custGeom>
            <a:avLst/>
            <a:gdLst/>
            <a:ahLst/>
            <a:cxnLst/>
            <a:rect l="l" t="t" r="r" b="b"/>
            <a:pathLst>
              <a:path w="3343275" h="7620">
                <a:moveTo>
                  <a:pt x="0" y="0"/>
                </a:moveTo>
                <a:lnTo>
                  <a:pt x="3343275" y="0"/>
                </a:lnTo>
                <a:lnTo>
                  <a:pt x="334327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4" name="Text 11"/>
          <p:cNvSpPr/>
          <p:nvPr/>
        </p:nvSpPr>
        <p:spPr>
          <a:xfrm>
            <a:off x="548640" y="4664036"/>
            <a:ext cx="582335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Functions: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548640" y="4900138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Digest worn-out organelles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548640" y="5090517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Break down food particles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48640" y="5280901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Destroy invading pathogens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548640" y="5471280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Apoptosis (programmed cell death)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4262080" y="1236229"/>
            <a:ext cx="3663315" cy="4549140"/>
          </a:xfrm>
          <a:custGeom>
            <a:avLst/>
            <a:gdLst/>
            <a:ahLst/>
            <a:cxnLst/>
            <a:rect l="l" t="t" r="r" b="b"/>
            <a:pathLst>
              <a:path w="3663315" h="4549140">
                <a:moveTo>
                  <a:pt x="0" y="0"/>
                </a:moveTo>
                <a:lnTo>
                  <a:pt x="3663315" y="0"/>
                </a:lnTo>
                <a:lnTo>
                  <a:pt x="3663315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7D9A78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4422100" y="139624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21" name="Shape 18"/>
          <p:cNvSpPr/>
          <p:nvPr/>
        </p:nvSpPr>
        <p:spPr>
          <a:xfrm>
            <a:off x="4543544" y="152959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66303" y="-3758"/>
                </a:moveTo>
                <a:cubicBezTo>
                  <a:pt x="69056" y="-4911"/>
                  <a:pt x="72182" y="-4576"/>
                  <a:pt x="74675" y="-2939"/>
                </a:cubicBezTo>
                <a:lnTo>
                  <a:pt x="107342" y="18715"/>
                </a:lnTo>
                <a:lnTo>
                  <a:pt x="140010" y="-2939"/>
                </a:lnTo>
                <a:cubicBezTo>
                  <a:pt x="142503" y="-4576"/>
                  <a:pt x="145628" y="-4874"/>
                  <a:pt x="148382" y="-3758"/>
                </a:cubicBezTo>
                <a:cubicBezTo>
                  <a:pt x="151135" y="-2642"/>
                  <a:pt x="153070" y="-186"/>
                  <a:pt x="153665" y="2716"/>
                </a:cubicBezTo>
                <a:lnTo>
                  <a:pt x="161441" y="41114"/>
                </a:lnTo>
                <a:lnTo>
                  <a:pt x="199839" y="48890"/>
                </a:lnTo>
                <a:cubicBezTo>
                  <a:pt x="202741" y="49485"/>
                  <a:pt x="205197" y="51495"/>
                  <a:pt x="206313" y="54211"/>
                </a:cubicBezTo>
                <a:cubicBezTo>
                  <a:pt x="207429" y="56927"/>
                  <a:pt x="207132" y="60089"/>
                  <a:pt x="205494" y="62582"/>
                </a:cubicBezTo>
                <a:lnTo>
                  <a:pt x="183840" y="95250"/>
                </a:lnTo>
                <a:lnTo>
                  <a:pt x="205494" y="127918"/>
                </a:lnTo>
                <a:cubicBezTo>
                  <a:pt x="207132" y="130411"/>
                  <a:pt x="207429" y="133536"/>
                  <a:pt x="206313" y="136289"/>
                </a:cubicBezTo>
                <a:cubicBezTo>
                  <a:pt x="205197" y="139043"/>
                  <a:pt x="202741" y="141052"/>
                  <a:pt x="199839" y="141610"/>
                </a:cubicBezTo>
                <a:lnTo>
                  <a:pt x="161404" y="149349"/>
                </a:lnTo>
                <a:lnTo>
                  <a:pt x="153665" y="187784"/>
                </a:lnTo>
                <a:cubicBezTo>
                  <a:pt x="153070" y="190686"/>
                  <a:pt x="151061" y="193142"/>
                  <a:pt x="148344" y="194258"/>
                </a:cubicBezTo>
                <a:cubicBezTo>
                  <a:pt x="145628" y="195374"/>
                  <a:pt x="142466" y="195076"/>
                  <a:pt x="139973" y="193439"/>
                </a:cubicBezTo>
                <a:lnTo>
                  <a:pt x="107305" y="171785"/>
                </a:lnTo>
                <a:lnTo>
                  <a:pt x="74637" y="193439"/>
                </a:lnTo>
                <a:cubicBezTo>
                  <a:pt x="72144" y="195076"/>
                  <a:pt x="69019" y="195374"/>
                  <a:pt x="66266" y="194258"/>
                </a:cubicBezTo>
                <a:cubicBezTo>
                  <a:pt x="63512" y="193142"/>
                  <a:pt x="61503" y="190686"/>
                  <a:pt x="60945" y="187784"/>
                </a:cubicBezTo>
                <a:lnTo>
                  <a:pt x="53206" y="149349"/>
                </a:lnTo>
                <a:lnTo>
                  <a:pt x="14771" y="141573"/>
                </a:lnTo>
                <a:cubicBezTo>
                  <a:pt x="11869" y="140977"/>
                  <a:pt x="9413" y="138968"/>
                  <a:pt x="8297" y="136252"/>
                </a:cubicBezTo>
                <a:cubicBezTo>
                  <a:pt x="7181" y="133536"/>
                  <a:pt x="7479" y="130373"/>
                  <a:pt x="9116" y="127881"/>
                </a:cubicBezTo>
                <a:lnTo>
                  <a:pt x="30770" y="95250"/>
                </a:lnTo>
                <a:lnTo>
                  <a:pt x="9116" y="62582"/>
                </a:lnTo>
                <a:cubicBezTo>
                  <a:pt x="7479" y="60089"/>
                  <a:pt x="7181" y="56964"/>
                  <a:pt x="8297" y="54211"/>
                </a:cubicBezTo>
                <a:cubicBezTo>
                  <a:pt x="9413" y="51457"/>
                  <a:pt x="11869" y="49448"/>
                  <a:pt x="14771" y="48890"/>
                </a:cubicBezTo>
                <a:lnTo>
                  <a:pt x="53206" y="41151"/>
                </a:lnTo>
                <a:lnTo>
                  <a:pt x="60982" y="2716"/>
                </a:lnTo>
                <a:cubicBezTo>
                  <a:pt x="61578" y="-186"/>
                  <a:pt x="63587" y="-2642"/>
                  <a:pt x="66303" y="-3758"/>
                </a:cubicBezTo>
                <a:close/>
                <a:moveTo>
                  <a:pt x="77242" y="95250"/>
                </a:moveTo>
                <a:cubicBezTo>
                  <a:pt x="77242" y="84563"/>
                  <a:pt x="82943" y="74687"/>
                  <a:pt x="92199" y="69343"/>
                </a:cubicBezTo>
                <a:cubicBezTo>
                  <a:pt x="101455" y="64000"/>
                  <a:pt x="112858" y="64000"/>
                  <a:pt x="122113" y="69343"/>
                </a:cubicBezTo>
                <a:cubicBezTo>
                  <a:pt x="131369" y="74687"/>
                  <a:pt x="137071" y="84563"/>
                  <a:pt x="137071" y="95250"/>
                </a:cubicBezTo>
                <a:cubicBezTo>
                  <a:pt x="137071" y="111760"/>
                  <a:pt x="123666" y="125164"/>
                  <a:pt x="107156" y="125164"/>
                </a:cubicBezTo>
                <a:cubicBezTo>
                  <a:pt x="90646" y="125164"/>
                  <a:pt x="77242" y="111760"/>
                  <a:pt x="77242" y="95250"/>
                </a:cubicBezTo>
                <a:close/>
                <a:moveTo>
                  <a:pt x="154930" y="95250"/>
                </a:moveTo>
                <a:cubicBezTo>
                  <a:pt x="154930" y="68883"/>
                  <a:pt x="133523" y="47476"/>
                  <a:pt x="107156" y="47476"/>
                </a:cubicBezTo>
                <a:cubicBezTo>
                  <a:pt x="80789" y="47476"/>
                  <a:pt x="59382" y="68883"/>
                  <a:pt x="59382" y="95250"/>
                </a:cubicBezTo>
                <a:cubicBezTo>
                  <a:pt x="59382" y="112318"/>
                  <a:pt x="68488" y="128089"/>
                  <a:pt x="83269" y="136623"/>
                </a:cubicBezTo>
                <a:cubicBezTo>
                  <a:pt x="98051" y="145157"/>
                  <a:pt x="116262" y="145157"/>
                  <a:pt x="131043" y="136623"/>
                </a:cubicBezTo>
                <a:cubicBezTo>
                  <a:pt x="145824" y="128089"/>
                  <a:pt x="154930" y="112318"/>
                  <a:pt x="154930" y="952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Text 19"/>
          <p:cNvSpPr/>
          <p:nvPr/>
        </p:nvSpPr>
        <p:spPr>
          <a:xfrm>
            <a:off x="4993600" y="1491495"/>
            <a:ext cx="103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Chloroplasts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4422100" y="1967745"/>
            <a:ext cx="3409950" cy="2466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Plant-specific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organelles where photosynthesis converts light energy into chemical energy (glucose).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4422100" y="4553546"/>
            <a:ext cx="3343275" cy="7620"/>
          </a:xfrm>
          <a:custGeom>
            <a:avLst/>
            <a:gdLst/>
            <a:ahLst/>
            <a:cxnLst/>
            <a:rect l="l" t="t" r="r" b="b"/>
            <a:pathLst>
              <a:path w="3343275" h="7620">
                <a:moveTo>
                  <a:pt x="0" y="0"/>
                </a:moveTo>
                <a:lnTo>
                  <a:pt x="3343275" y="0"/>
                </a:lnTo>
                <a:lnTo>
                  <a:pt x="334327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2"/>
          <p:cNvSpPr/>
          <p:nvPr/>
        </p:nvSpPr>
        <p:spPr>
          <a:xfrm>
            <a:off x="4422100" y="4664036"/>
            <a:ext cx="738426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Features: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4422100" y="4900138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Double membrane structure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4422100" y="5090517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Internal thylakoid membranes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4422100" y="5280901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Chlorophyll pigments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4422100" y="5471280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Own DNA (endosymbiotic origin)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8135541" y="1236229"/>
            <a:ext cx="3663315" cy="4549140"/>
          </a:xfrm>
          <a:custGeom>
            <a:avLst/>
            <a:gdLst/>
            <a:ahLst/>
            <a:cxnLst/>
            <a:rect l="l" t="t" r="r" b="b"/>
            <a:pathLst>
              <a:path w="3663315" h="4549140">
                <a:moveTo>
                  <a:pt x="0" y="0"/>
                </a:moveTo>
                <a:lnTo>
                  <a:pt x="3663315" y="0"/>
                </a:lnTo>
                <a:lnTo>
                  <a:pt x="3663315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8B7355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8295561" y="139624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2" name="Shape 29"/>
          <p:cNvSpPr/>
          <p:nvPr/>
        </p:nvSpPr>
        <p:spPr>
          <a:xfrm>
            <a:off x="8428911" y="152959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29766"/>
                </a:moveTo>
                <a:cubicBezTo>
                  <a:pt x="0" y="19906"/>
                  <a:pt x="8000" y="11906"/>
                  <a:pt x="17859" y="11906"/>
                </a:cubicBezTo>
                <a:lnTo>
                  <a:pt x="53578" y="11906"/>
                </a:lnTo>
                <a:cubicBezTo>
                  <a:pt x="63438" y="11906"/>
                  <a:pt x="71438" y="19906"/>
                  <a:pt x="71438" y="29766"/>
                </a:cubicBezTo>
                <a:lnTo>
                  <a:pt x="71438" y="35719"/>
                </a:lnTo>
                <a:lnTo>
                  <a:pt x="119063" y="35719"/>
                </a:lnTo>
                <a:lnTo>
                  <a:pt x="119063" y="29766"/>
                </a:lnTo>
                <a:cubicBezTo>
                  <a:pt x="119063" y="19906"/>
                  <a:pt x="127062" y="11906"/>
                  <a:pt x="136922" y="11906"/>
                </a:cubicBezTo>
                <a:lnTo>
                  <a:pt x="172641" y="11906"/>
                </a:lnTo>
                <a:cubicBezTo>
                  <a:pt x="182500" y="11906"/>
                  <a:pt x="190500" y="19906"/>
                  <a:pt x="190500" y="29766"/>
                </a:cubicBezTo>
                <a:lnTo>
                  <a:pt x="190500" y="65484"/>
                </a:lnTo>
                <a:cubicBezTo>
                  <a:pt x="190500" y="75344"/>
                  <a:pt x="182500" y="83344"/>
                  <a:pt x="172641" y="83344"/>
                </a:cubicBezTo>
                <a:lnTo>
                  <a:pt x="136922" y="83344"/>
                </a:lnTo>
                <a:cubicBezTo>
                  <a:pt x="127062" y="83344"/>
                  <a:pt x="119063" y="75344"/>
                  <a:pt x="119063" y="65484"/>
                </a:cubicBezTo>
                <a:lnTo>
                  <a:pt x="119063" y="59531"/>
                </a:lnTo>
                <a:lnTo>
                  <a:pt x="71438" y="59531"/>
                </a:lnTo>
                <a:lnTo>
                  <a:pt x="71438" y="65484"/>
                </a:lnTo>
                <a:cubicBezTo>
                  <a:pt x="71438" y="68200"/>
                  <a:pt x="70805" y="70805"/>
                  <a:pt x="69726" y="73112"/>
                </a:cubicBezTo>
                <a:lnTo>
                  <a:pt x="95250" y="107156"/>
                </a:lnTo>
                <a:lnTo>
                  <a:pt x="125016" y="107156"/>
                </a:lnTo>
                <a:cubicBezTo>
                  <a:pt x="134875" y="107156"/>
                  <a:pt x="142875" y="115156"/>
                  <a:pt x="142875" y="125016"/>
                </a:cubicBezTo>
                <a:lnTo>
                  <a:pt x="142875" y="160734"/>
                </a:lnTo>
                <a:cubicBezTo>
                  <a:pt x="142875" y="170594"/>
                  <a:pt x="134875" y="178594"/>
                  <a:pt x="125016" y="178594"/>
                </a:cubicBezTo>
                <a:lnTo>
                  <a:pt x="89297" y="178594"/>
                </a:lnTo>
                <a:cubicBezTo>
                  <a:pt x="79437" y="178594"/>
                  <a:pt x="71438" y="170594"/>
                  <a:pt x="71438" y="160734"/>
                </a:cubicBezTo>
                <a:lnTo>
                  <a:pt x="71438" y="125016"/>
                </a:lnTo>
                <a:cubicBezTo>
                  <a:pt x="71438" y="122300"/>
                  <a:pt x="72070" y="119695"/>
                  <a:pt x="73149" y="117388"/>
                </a:cubicBezTo>
                <a:lnTo>
                  <a:pt x="47625" y="83344"/>
                </a:lnTo>
                <a:lnTo>
                  <a:pt x="17859" y="83344"/>
                </a:lnTo>
                <a:cubicBezTo>
                  <a:pt x="8000" y="83344"/>
                  <a:pt x="0" y="75344"/>
                  <a:pt x="0" y="65484"/>
                </a:cubicBezTo>
                <a:lnTo>
                  <a:pt x="0" y="2976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0"/>
          <p:cNvSpPr/>
          <p:nvPr/>
        </p:nvSpPr>
        <p:spPr>
          <a:xfrm>
            <a:off x="8867061" y="1491495"/>
            <a:ext cx="1085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Cytoskeleton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8295561" y="1967745"/>
            <a:ext cx="3409950" cy="2466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Network of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5"/>
                </a:solidFill>
                <a:highlight>
                  <a:srgbClr val="7D9A78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protein filaments 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providing structural support, enabling cell movement, and facilitating intracellular transport.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8295561" y="4553546"/>
            <a:ext cx="3343275" cy="7620"/>
          </a:xfrm>
          <a:custGeom>
            <a:avLst/>
            <a:gdLst/>
            <a:ahLst/>
            <a:cxnLst/>
            <a:rect l="l" t="t" r="r" b="b"/>
            <a:pathLst>
              <a:path w="3343275" h="7620">
                <a:moveTo>
                  <a:pt x="0" y="0"/>
                </a:moveTo>
                <a:lnTo>
                  <a:pt x="3343275" y="0"/>
                </a:lnTo>
                <a:lnTo>
                  <a:pt x="334327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6" name="Text 33"/>
          <p:cNvSpPr/>
          <p:nvPr/>
        </p:nvSpPr>
        <p:spPr>
          <a:xfrm>
            <a:off x="8295561" y="4664036"/>
            <a:ext cx="734258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Components: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8295561" y="4900138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Microfilaments: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Cell shape, movement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8295561" y="5090517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Intermediate filaments: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Structural support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8295561" y="5280901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Microtubules: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Organelle transport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8295561" y="5471280"/>
            <a:ext cx="3400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pPr>
              <a:lnSpc>
                <a:spcPct val="110000"/>
              </a:lnSpc>
            </a:pPr>
            <a:r>
              <a:rPr lang="en-US" sz="90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Flagella/Cilia: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Cell locomotion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400050" y="5943600"/>
            <a:ext cx="38100" cy="533400"/>
          </a:xfrm>
          <a:custGeom>
            <a:avLst/>
            <a:gdLst/>
            <a:ahLst/>
            <a:cxnLst/>
            <a:rect l="l" t="t" r="r" b="b"/>
            <a:pathLst>
              <a:path w="38100" h="533400">
                <a:moveTo>
                  <a:pt x="0" y="0"/>
                </a:moveTo>
                <a:lnTo>
                  <a:pt x="38100" y="0"/>
                </a:lnTo>
                <a:lnTo>
                  <a:pt x="381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2" name="Shape 39"/>
          <p:cNvSpPr/>
          <p:nvPr/>
        </p:nvSpPr>
        <p:spPr>
          <a:xfrm>
            <a:off x="607219" y="6050282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3" name="Text 40"/>
          <p:cNvSpPr/>
          <p:nvPr/>
        </p:nvSpPr>
        <p:spPr>
          <a:xfrm>
            <a:off x="800100" y="6019800"/>
            <a:ext cx="110775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Cellular Harmony: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These specialized organelles work in coordination—lysosomes recycle materials, chloroplasts (in plants) capture energy, and the cytoskeleton maintains structure and enables dynamic cellular processes.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enturylibrary.com/0510163d5c17ebf1b1183e566834d14d214a1b48.jpg">    </p:cNvPr>
          <p:cNvPicPr>
            <a:picLocks noChangeAspect="1"/>
          </p:cNvPicPr>
          <p:nvPr/>
        </p:nvPicPr>
        <p:blipFill>
          <a:blip r:embed="rId1">
            <a:alphaModFix amt="5000"/>
          </a:blip>
          <a:srcRect l="48" r="48" t="0" b="0"/>
          <a:stretch/>
        </p:blipFill>
        <p:spPr>
          <a:xfrm rot="-599999">
            <a:off x="-569336" y="5264890"/>
            <a:ext cx="2590368" cy="1813258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45382" y="414354"/>
            <a:ext cx="345382" cy="345382"/>
          </a:xfrm>
          <a:custGeom>
            <a:avLst/>
            <a:gdLst/>
            <a:ahLst/>
            <a:cxnLst/>
            <a:rect l="l" t="t" r="r" b="b"/>
            <a:pathLst>
              <a:path w="345382" h="345382">
                <a:moveTo>
                  <a:pt x="0" y="0"/>
                </a:moveTo>
                <a:lnTo>
                  <a:pt x="345382" y="0"/>
                </a:lnTo>
                <a:lnTo>
                  <a:pt x="345382" y="345382"/>
                </a:lnTo>
                <a:lnTo>
                  <a:pt x="0" y="345382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4" name="Text 1"/>
          <p:cNvSpPr/>
          <p:nvPr/>
        </p:nvSpPr>
        <p:spPr>
          <a:xfrm>
            <a:off x="420719" y="466161"/>
            <a:ext cx="276306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4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94380" y="345382"/>
            <a:ext cx="430001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6" spc="82" kern="0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Cellular Reproduction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94380" y="483430"/>
            <a:ext cx="4403626" cy="345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48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Cell Division: Mitosis &amp; Meiosis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45382" y="932427"/>
            <a:ext cx="11501235" cy="8635"/>
          </a:xfrm>
          <a:custGeom>
            <a:avLst/>
            <a:gdLst/>
            <a:ahLst/>
            <a:cxnLst/>
            <a:rect l="l" t="t" r="r" b="b"/>
            <a:pathLst>
              <a:path w="11501235" h="8635">
                <a:moveTo>
                  <a:pt x="0" y="0"/>
                </a:moveTo>
                <a:lnTo>
                  <a:pt x="11501235" y="0"/>
                </a:lnTo>
                <a:lnTo>
                  <a:pt x="11501235" y="8635"/>
                </a:lnTo>
                <a:lnTo>
                  <a:pt x="0" y="8635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352290" y="1120661"/>
            <a:ext cx="5634914" cy="2845951"/>
          </a:xfrm>
          <a:custGeom>
            <a:avLst/>
            <a:gdLst/>
            <a:ahLst/>
            <a:cxnLst/>
            <a:rect l="l" t="t" r="r" b="b"/>
            <a:pathLst>
              <a:path w="5634914" h="2845951">
                <a:moveTo>
                  <a:pt x="0" y="0"/>
                </a:moveTo>
                <a:lnTo>
                  <a:pt x="5634914" y="0"/>
                </a:lnTo>
                <a:lnTo>
                  <a:pt x="5634914" y="2845951"/>
                </a:lnTo>
                <a:lnTo>
                  <a:pt x="0" y="28459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2D5A3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97351" y="1265718"/>
            <a:ext cx="414459" cy="414459"/>
          </a:xfrm>
          <a:custGeom>
            <a:avLst/>
            <a:gdLst/>
            <a:ahLst/>
            <a:cxnLst/>
            <a:rect l="l" t="t" r="r" b="b"/>
            <a:pathLst>
              <a:path w="414459" h="414459">
                <a:moveTo>
                  <a:pt x="0" y="0"/>
                </a:moveTo>
                <a:lnTo>
                  <a:pt x="414459" y="0"/>
                </a:lnTo>
                <a:lnTo>
                  <a:pt x="414459" y="414459"/>
                </a:lnTo>
                <a:lnTo>
                  <a:pt x="0" y="414459"/>
                </a:lnTo>
                <a:lnTo>
                  <a:pt x="0" y="0"/>
                </a:lnTo>
                <a:close/>
              </a:path>
            </a:pathLst>
          </a:custGeom>
          <a:solidFill>
            <a:srgbClr val="2D5A3D"/>
          </a:solidFill>
          <a:ln/>
        </p:spPr>
      </p:sp>
      <p:sp>
        <p:nvSpPr>
          <p:cNvPr id="10" name="Shape 7"/>
          <p:cNvSpPr/>
          <p:nvPr/>
        </p:nvSpPr>
        <p:spPr>
          <a:xfrm>
            <a:off x="618235" y="1386602"/>
            <a:ext cx="172691" cy="172691"/>
          </a:xfrm>
          <a:custGeom>
            <a:avLst/>
            <a:gdLst/>
            <a:ahLst/>
            <a:cxnLst/>
            <a:rect l="l" t="t" r="r" b="b"/>
            <a:pathLst>
              <a:path w="172691" h="172691">
                <a:moveTo>
                  <a:pt x="97139" y="151105"/>
                </a:moveTo>
                <a:lnTo>
                  <a:pt x="21586" y="151105"/>
                </a:lnTo>
                <a:lnTo>
                  <a:pt x="21586" y="75552"/>
                </a:lnTo>
                <a:lnTo>
                  <a:pt x="37776" y="75552"/>
                </a:lnTo>
                <a:lnTo>
                  <a:pt x="37776" y="53966"/>
                </a:lnTo>
                <a:lnTo>
                  <a:pt x="21586" y="53966"/>
                </a:lnTo>
                <a:cubicBezTo>
                  <a:pt x="9680" y="53966"/>
                  <a:pt x="0" y="63646"/>
                  <a:pt x="0" y="75552"/>
                </a:cubicBezTo>
                <a:lnTo>
                  <a:pt x="0" y="151105"/>
                </a:lnTo>
                <a:cubicBezTo>
                  <a:pt x="0" y="163011"/>
                  <a:pt x="9680" y="172691"/>
                  <a:pt x="21586" y="172691"/>
                </a:cubicBezTo>
                <a:lnTo>
                  <a:pt x="97139" y="172691"/>
                </a:lnTo>
                <a:cubicBezTo>
                  <a:pt x="109045" y="172691"/>
                  <a:pt x="118725" y="163011"/>
                  <a:pt x="118725" y="151105"/>
                </a:cubicBezTo>
                <a:lnTo>
                  <a:pt x="118725" y="134915"/>
                </a:lnTo>
                <a:lnTo>
                  <a:pt x="97139" y="134915"/>
                </a:lnTo>
                <a:lnTo>
                  <a:pt x="97139" y="151105"/>
                </a:lnTo>
                <a:close/>
                <a:moveTo>
                  <a:pt x="75552" y="118725"/>
                </a:moveTo>
                <a:lnTo>
                  <a:pt x="151105" y="118725"/>
                </a:lnTo>
                <a:cubicBezTo>
                  <a:pt x="163011" y="118725"/>
                  <a:pt x="172691" y="109045"/>
                  <a:pt x="172691" y="97139"/>
                </a:cubicBezTo>
                <a:lnTo>
                  <a:pt x="172691" y="21586"/>
                </a:lnTo>
                <a:cubicBezTo>
                  <a:pt x="172691" y="9680"/>
                  <a:pt x="163011" y="0"/>
                  <a:pt x="151105" y="0"/>
                </a:cubicBezTo>
                <a:lnTo>
                  <a:pt x="75552" y="0"/>
                </a:lnTo>
                <a:cubicBezTo>
                  <a:pt x="63646" y="0"/>
                  <a:pt x="53966" y="9680"/>
                  <a:pt x="53966" y="21586"/>
                </a:cubicBezTo>
                <a:lnTo>
                  <a:pt x="53966" y="97139"/>
                </a:lnTo>
                <a:cubicBezTo>
                  <a:pt x="53966" y="109045"/>
                  <a:pt x="63646" y="118725"/>
                  <a:pt x="75552" y="11872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1015424" y="1265718"/>
            <a:ext cx="1182935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Mitosis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15424" y="1507486"/>
            <a:ext cx="1157031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Somatic (body) cells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14620" y="1809695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60442" y="120884"/>
                </a:moveTo>
                <a:cubicBezTo>
                  <a:pt x="93801" y="120884"/>
                  <a:pt x="120884" y="93801"/>
                  <a:pt x="120884" y="60442"/>
                </a:cubicBezTo>
                <a:cubicBezTo>
                  <a:pt x="120884" y="27083"/>
                  <a:pt x="93801" y="0"/>
                  <a:pt x="60442" y="0"/>
                </a:cubicBezTo>
                <a:cubicBezTo>
                  <a:pt x="27083" y="0"/>
                  <a:pt x="0" y="27083"/>
                  <a:pt x="0" y="60442"/>
                </a:cubicBezTo>
                <a:cubicBezTo>
                  <a:pt x="0" y="93801"/>
                  <a:pt x="27083" y="120884"/>
                  <a:pt x="60442" y="120884"/>
                </a:cubicBezTo>
                <a:close/>
                <a:moveTo>
                  <a:pt x="80369" y="50219"/>
                </a:moveTo>
                <a:lnTo>
                  <a:pt x="61481" y="80440"/>
                </a:lnTo>
                <a:cubicBezTo>
                  <a:pt x="60489" y="82022"/>
                  <a:pt x="58789" y="83013"/>
                  <a:pt x="56924" y="83108"/>
                </a:cubicBezTo>
                <a:cubicBezTo>
                  <a:pt x="55059" y="83202"/>
                  <a:pt x="53264" y="82352"/>
                  <a:pt x="52155" y="80841"/>
                </a:cubicBezTo>
                <a:lnTo>
                  <a:pt x="40822" y="65731"/>
                </a:lnTo>
                <a:cubicBezTo>
                  <a:pt x="38933" y="63228"/>
                  <a:pt x="39453" y="59686"/>
                  <a:pt x="41955" y="57798"/>
                </a:cubicBezTo>
                <a:cubicBezTo>
                  <a:pt x="44458" y="55909"/>
                  <a:pt x="47999" y="56428"/>
                  <a:pt x="49888" y="58931"/>
                </a:cubicBezTo>
                <a:lnTo>
                  <a:pt x="56263" y="67431"/>
                </a:lnTo>
                <a:lnTo>
                  <a:pt x="70760" y="44222"/>
                </a:lnTo>
                <a:cubicBezTo>
                  <a:pt x="72412" y="41577"/>
                  <a:pt x="75907" y="40751"/>
                  <a:pt x="78575" y="42427"/>
                </a:cubicBezTo>
                <a:cubicBezTo>
                  <a:pt x="81242" y="44104"/>
                  <a:pt x="82045" y="47574"/>
                  <a:pt x="80369" y="50242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4" name="Text 11"/>
          <p:cNvSpPr/>
          <p:nvPr/>
        </p:nvSpPr>
        <p:spPr>
          <a:xfrm>
            <a:off x="717532" y="1783792"/>
            <a:ext cx="1916873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Produces </a:t>
            </a:r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 identical</a:t>
            </a:r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daughter cells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514620" y="2051463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60442" y="120884"/>
                </a:moveTo>
                <a:cubicBezTo>
                  <a:pt x="93801" y="120884"/>
                  <a:pt x="120884" y="93801"/>
                  <a:pt x="120884" y="60442"/>
                </a:cubicBezTo>
                <a:cubicBezTo>
                  <a:pt x="120884" y="27083"/>
                  <a:pt x="93801" y="0"/>
                  <a:pt x="60442" y="0"/>
                </a:cubicBezTo>
                <a:cubicBezTo>
                  <a:pt x="27083" y="0"/>
                  <a:pt x="0" y="27083"/>
                  <a:pt x="0" y="60442"/>
                </a:cubicBezTo>
                <a:cubicBezTo>
                  <a:pt x="0" y="93801"/>
                  <a:pt x="27083" y="120884"/>
                  <a:pt x="60442" y="120884"/>
                </a:cubicBezTo>
                <a:close/>
                <a:moveTo>
                  <a:pt x="80369" y="50219"/>
                </a:moveTo>
                <a:lnTo>
                  <a:pt x="61481" y="80440"/>
                </a:lnTo>
                <a:cubicBezTo>
                  <a:pt x="60489" y="82022"/>
                  <a:pt x="58789" y="83013"/>
                  <a:pt x="56924" y="83108"/>
                </a:cubicBezTo>
                <a:cubicBezTo>
                  <a:pt x="55059" y="83202"/>
                  <a:pt x="53264" y="82352"/>
                  <a:pt x="52155" y="80841"/>
                </a:cubicBezTo>
                <a:lnTo>
                  <a:pt x="40822" y="65731"/>
                </a:lnTo>
                <a:cubicBezTo>
                  <a:pt x="38933" y="63228"/>
                  <a:pt x="39453" y="59686"/>
                  <a:pt x="41955" y="57798"/>
                </a:cubicBezTo>
                <a:cubicBezTo>
                  <a:pt x="44458" y="55909"/>
                  <a:pt x="47999" y="56428"/>
                  <a:pt x="49888" y="58931"/>
                </a:cubicBezTo>
                <a:lnTo>
                  <a:pt x="56263" y="67431"/>
                </a:lnTo>
                <a:lnTo>
                  <a:pt x="70760" y="44222"/>
                </a:lnTo>
                <a:cubicBezTo>
                  <a:pt x="72412" y="41577"/>
                  <a:pt x="75907" y="40751"/>
                  <a:pt x="78575" y="42427"/>
                </a:cubicBezTo>
                <a:cubicBezTo>
                  <a:pt x="81242" y="44104"/>
                  <a:pt x="82045" y="47574"/>
                  <a:pt x="80369" y="50242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6" name="Text 13"/>
          <p:cNvSpPr/>
          <p:nvPr/>
        </p:nvSpPr>
        <p:spPr>
          <a:xfrm>
            <a:off x="717532" y="2025559"/>
            <a:ext cx="2132737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Maintains </a:t>
            </a:r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diploid</a:t>
            </a:r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chromosome number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14620" y="2293231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60442" y="120884"/>
                </a:moveTo>
                <a:cubicBezTo>
                  <a:pt x="93801" y="120884"/>
                  <a:pt x="120884" y="93801"/>
                  <a:pt x="120884" y="60442"/>
                </a:cubicBezTo>
                <a:cubicBezTo>
                  <a:pt x="120884" y="27083"/>
                  <a:pt x="93801" y="0"/>
                  <a:pt x="60442" y="0"/>
                </a:cubicBezTo>
                <a:cubicBezTo>
                  <a:pt x="27083" y="0"/>
                  <a:pt x="0" y="27083"/>
                  <a:pt x="0" y="60442"/>
                </a:cubicBezTo>
                <a:cubicBezTo>
                  <a:pt x="0" y="93801"/>
                  <a:pt x="27083" y="120884"/>
                  <a:pt x="60442" y="120884"/>
                </a:cubicBezTo>
                <a:close/>
                <a:moveTo>
                  <a:pt x="80369" y="50219"/>
                </a:moveTo>
                <a:lnTo>
                  <a:pt x="61481" y="80440"/>
                </a:lnTo>
                <a:cubicBezTo>
                  <a:pt x="60489" y="82022"/>
                  <a:pt x="58789" y="83013"/>
                  <a:pt x="56924" y="83108"/>
                </a:cubicBezTo>
                <a:cubicBezTo>
                  <a:pt x="55059" y="83202"/>
                  <a:pt x="53264" y="82352"/>
                  <a:pt x="52155" y="80841"/>
                </a:cubicBezTo>
                <a:lnTo>
                  <a:pt x="40822" y="65731"/>
                </a:lnTo>
                <a:cubicBezTo>
                  <a:pt x="38933" y="63228"/>
                  <a:pt x="39453" y="59686"/>
                  <a:pt x="41955" y="57798"/>
                </a:cubicBezTo>
                <a:cubicBezTo>
                  <a:pt x="44458" y="55909"/>
                  <a:pt x="47999" y="56428"/>
                  <a:pt x="49888" y="58931"/>
                </a:cubicBezTo>
                <a:lnTo>
                  <a:pt x="56263" y="67431"/>
                </a:lnTo>
                <a:lnTo>
                  <a:pt x="70760" y="44222"/>
                </a:lnTo>
                <a:cubicBezTo>
                  <a:pt x="72412" y="41577"/>
                  <a:pt x="75907" y="40751"/>
                  <a:pt x="78575" y="42427"/>
                </a:cubicBezTo>
                <a:cubicBezTo>
                  <a:pt x="81242" y="44104"/>
                  <a:pt x="82045" y="47574"/>
                  <a:pt x="80369" y="50242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18" name="Text 15"/>
          <p:cNvSpPr/>
          <p:nvPr/>
        </p:nvSpPr>
        <p:spPr>
          <a:xfrm>
            <a:off x="717532" y="2267327"/>
            <a:ext cx="1675105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Enables </a:t>
            </a:r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growth &amp; tissue repair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497351" y="2547087"/>
            <a:ext cx="5344793" cy="6908"/>
          </a:xfrm>
          <a:custGeom>
            <a:avLst/>
            <a:gdLst/>
            <a:ahLst/>
            <a:cxnLst/>
            <a:rect l="l" t="t" r="r" b="b"/>
            <a:pathLst>
              <a:path w="5344793" h="6908">
                <a:moveTo>
                  <a:pt x="0" y="0"/>
                </a:moveTo>
                <a:lnTo>
                  <a:pt x="5344793" y="0"/>
                </a:lnTo>
                <a:lnTo>
                  <a:pt x="5344793" y="6908"/>
                </a:lnTo>
                <a:lnTo>
                  <a:pt x="0" y="6908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0" name="Text 17"/>
          <p:cNvSpPr/>
          <p:nvPr/>
        </p:nvSpPr>
        <p:spPr>
          <a:xfrm>
            <a:off x="497351" y="2654158"/>
            <a:ext cx="5405235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Four Phases: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500805" y="2899379"/>
            <a:ext cx="2631814" cy="421367"/>
          </a:xfrm>
          <a:custGeom>
            <a:avLst/>
            <a:gdLst/>
            <a:ahLst/>
            <a:cxnLst/>
            <a:rect l="l" t="t" r="r" b="b"/>
            <a:pathLst>
              <a:path w="2631814" h="421367">
                <a:moveTo>
                  <a:pt x="0" y="0"/>
                </a:moveTo>
                <a:lnTo>
                  <a:pt x="2631814" y="0"/>
                </a:lnTo>
                <a:lnTo>
                  <a:pt x="2631814" y="421367"/>
                </a:lnTo>
                <a:lnTo>
                  <a:pt x="0" y="4213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47431" y="2971908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Prophase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547431" y="3109956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Chromosome condensation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3205905" y="2899379"/>
            <a:ext cx="2631814" cy="421367"/>
          </a:xfrm>
          <a:custGeom>
            <a:avLst/>
            <a:gdLst/>
            <a:ahLst/>
            <a:cxnLst/>
            <a:rect l="l" t="t" r="r" b="b"/>
            <a:pathLst>
              <a:path w="2631814" h="421367">
                <a:moveTo>
                  <a:pt x="0" y="0"/>
                </a:moveTo>
                <a:lnTo>
                  <a:pt x="2631814" y="0"/>
                </a:lnTo>
                <a:lnTo>
                  <a:pt x="2631814" y="421367"/>
                </a:lnTo>
                <a:lnTo>
                  <a:pt x="0" y="4213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3252531" y="2971908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Metaphase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3252531" y="3109956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Chromosome alignment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500805" y="3396512"/>
            <a:ext cx="2631814" cy="421367"/>
          </a:xfrm>
          <a:custGeom>
            <a:avLst/>
            <a:gdLst/>
            <a:ahLst/>
            <a:cxnLst/>
            <a:rect l="l" t="t" r="r" b="b"/>
            <a:pathLst>
              <a:path w="2631814" h="421367">
                <a:moveTo>
                  <a:pt x="0" y="0"/>
                </a:moveTo>
                <a:lnTo>
                  <a:pt x="2631814" y="0"/>
                </a:lnTo>
                <a:lnTo>
                  <a:pt x="2631814" y="421367"/>
                </a:lnTo>
                <a:lnTo>
                  <a:pt x="0" y="4213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547431" y="3469044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Anaphase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547431" y="3607088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Chromosome separation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3205905" y="3396512"/>
            <a:ext cx="2631814" cy="421367"/>
          </a:xfrm>
          <a:custGeom>
            <a:avLst/>
            <a:gdLst/>
            <a:ahLst/>
            <a:cxnLst/>
            <a:rect l="l" t="t" r="r" b="b"/>
            <a:pathLst>
              <a:path w="2631814" h="421367">
                <a:moveTo>
                  <a:pt x="0" y="0"/>
                </a:moveTo>
                <a:lnTo>
                  <a:pt x="2631814" y="0"/>
                </a:lnTo>
                <a:lnTo>
                  <a:pt x="2631814" y="421367"/>
                </a:lnTo>
                <a:lnTo>
                  <a:pt x="0" y="4213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160">
            <a:solidFill>
              <a:srgbClr val="7D9A78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3252531" y="3469044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Telophase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3252531" y="3607088"/>
            <a:ext cx="2538561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Nuclear reformation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204580" y="1120661"/>
            <a:ext cx="5634914" cy="2612818"/>
          </a:xfrm>
          <a:custGeom>
            <a:avLst/>
            <a:gdLst/>
            <a:ahLst/>
            <a:cxnLst/>
            <a:rect l="l" t="t" r="r" b="b"/>
            <a:pathLst>
              <a:path w="5634914" h="2612818">
                <a:moveTo>
                  <a:pt x="0" y="0"/>
                </a:moveTo>
                <a:lnTo>
                  <a:pt x="5634914" y="0"/>
                </a:lnTo>
                <a:lnTo>
                  <a:pt x="5634914" y="2612818"/>
                </a:lnTo>
                <a:lnTo>
                  <a:pt x="0" y="26128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7D9A78"/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6349640" y="1265718"/>
            <a:ext cx="414459" cy="414459"/>
          </a:xfrm>
          <a:custGeom>
            <a:avLst/>
            <a:gdLst/>
            <a:ahLst/>
            <a:cxnLst/>
            <a:rect l="l" t="t" r="r" b="b"/>
            <a:pathLst>
              <a:path w="414459" h="414459">
                <a:moveTo>
                  <a:pt x="0" y="0"/>
                </a:moveTo>
                <a:lnTo>
                  <a:pt x="414459" y="0"/>
                </a:lnTo>
                <a:lnTo>
                  <a:pt x="414459" y="414459"/>
                </a:lnTo>
                <a:lnTo>
                  <a:pt x="0" y="414459"/>
                </a:lnTo>
                <a:lnTo>
                  <a:pt x="0" y="0"/>
                </a:ln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5" name="Shape 32"/>
          <p:cNvSpPr/>
          <p:nvPr/>
        </p:nvSpPr>
        <p:spPr>
          <a:xfrm>
            <a:off x="6470524" y="1386602"/>
            <a:ext cx="172691" cy="172691"/>
          </a:xfrm>
          <a:custGeom>
            <a:avLst/>
            <a:gdLst/>
            <a:ahLst/>
            <a:cxnLst/>
            <a:rect l="l" t="t" r="r" b="b"/>
            <a:pathLst>
              <a:path w="172691" h="172691">
                <a:moveTo>
                  <a:pt x="136197" y="11603"/>
                </a:moveTo>
                <a:cubicBezTo>
                  <a:pt x="140244" y="9916"/>
                  <a:pt x="144865" y="10861"/>
                  <a:pt x="147968" y="13930"/>
                </a:cubicBezTo>
                <a:lnTo>
                  <a:pt x="169554" y="35516"/>
                </a:lnTo>
                <a:cubicBezTo>
                  <a:pt x="171578" y="37540"/>
                  <a:pt x="172725" y="40272"/>
                  <a:pt x="172725" y="43139"/>
                </a:cubicBezTo>
                <a:cubicBezTo>
                  <a:pt x="172725" y="46006"/>
                  <a:pt x="171578" y="48738"/>
                  <a:pt x="169554" y="50762"/>
                </a:cubicBezTo>
                <a:lnTo>
                  <a:pt x="147968" y="72348"/>
                </a:lnTo>
                <a:cubicBezTo>
                  <a:pt x="144865" y="75451"/>
                  <a:pt x="140244" y="76362"/>
                  <a:pt x="136197" y="74675"/>
                </a:cubicBezTo>
                <a:cubicBezTo>
                  <a:pt x="132149" y="72989"/>
                  <a:pt x="129518" y="69110"/>
                  <a:pt x="129518" y="64759"/>
                </a:cubicBezTo>
                <a:lnTo>
                  <a:pt x="129518" y="53966"/>
                </a:lnTo>
                <a:lnTo>
                  <a:pt x="118725" y="53966"/>
                </a:lnTo>
                <a:cubicBezTo>
                  <a:pt x="115319" y="53966"/>
                  <a:pt x="112114" y="55551"/>
                  <a:pt x="110091" y="58283"/>
                </a:cubicBezTo>
                <a:lnTo>
                  <a:pt x="99163" y="72854"/>
                </a:lnTo>
                <a:lnTo>
                  <a:pt x="85671" y="54877"/>
                </a:lnTo>
                <a:lnTo>
                  <a:pt x="92822" y="45331"/>
                </a:lnTo>
                <a:cubicBezTo>
                  <a:pt x="98926" y="37169"/>
                  <a:pt x="108539" y="32380"/>
                  <a:pt x="118725" y="32380"/>
                </a:cubicBezTo>
                <a:lnTo>
                  <a:pt x="129518" y="32380"/>
                </a:lnTo>
                <a:lnTo>
                  <a:pt x="129518" y="21586"/>
                </a:lnTo>
                <a:cubicBezTo>
                  <a:pt x="129518" y="17235"/>
                  <a:pt x="132149" y="13289"/>
                  <a:pt x="136197" y="11603"/>
                </a:cubicBezTo>
                <a:close/>
                <a:moveTo>
                  <a:pt x="51942" y="99837"/>
                </a:moveTo>
                <a:lnTo>
                  <a:pt x="65434" y="117815"/>
                </a:lnTo>
                <a:lnTo>
                  <a:pt x="58283" y="127360"/>
                </a:lnTo>
                <a:cubicBezTo>
                  <a:pt x="52178" y="135522"/>
                  <a:pt x="42566" y="140312"/>
                  <a:pt x="32380" y="140312"/>
                </a:cubicBezTo>
                <a:lnTo>
                  <a:pt x="10793" y="140312"/>
                </a:lnTo>
                <a:cubicBezTo>
                  <a:pt x="4823" y="140312"/>
                  <a:pt x="0" y="135488"/>
                  <a:pt x="0" y="129518"/>
                </a:cubicBezTo>
                <a:cubicBezTo>
                  <a:pt x="0" y="123548"/>
                  <a:pt x="4823" y="118725"/>
                  <a:pt x="10793" y="118725"/>
                </a:cubicBezTo>
                <a:lnTo>
                  <a:pt x="32380" y="118725"/>
                </a:lnTo>
                <a:cubicBezTo>
                  <a:pt x="35786" y="118725"/>
                  <a:pt x="38990" y="117140"/>
                  <a:pt x="41014" y="114408"/>
                </a:cubicBezTo>
                <a:lnTo>
                  <a:pt x="51942" y="99837"/>
                </a:lnTo>
                <a:close/>
                <a:moveTo>
                  <a:pt x="147934" y="158728"/>
                </a:moveTo>
                <a:cubicBezTo>
                  <a:pt x="144831" y="161831"/>
                  <a:pt x="140210" y="162741"/>
                  <a:pt x="136163" y="161055"/>
                </a:cubicBezTo>
                <a:cubicBezTo>
                  <a:pt x="132116" y="159368"/>
                  <a:pt x="129518" y="155456"/>
                  <a:pt x="129518" y="151105"/>
                </a:cubicBezTo>
                <a:lnTo>
                  <a:pt x="129518" y="140312"/>
                </a:lnTo>
                <a:lnTo>
                  <a:pt x="118725" y="140312"/>
                </a:lnTo>
                <a:cubicBezTo>
                  <a:pt x="108539" y="140312"/>
                  <a:pt x="98926" y="135522"/>
                  <a:pt x="92822" y="127360"/>
                </a:cubicBezTo>
                <a:lnTo>
                  <a:pt x="41014" y="58283"/>
                </a:lnTo>
                <a:cubicBezTo>
                  <a:pt x="38990" y="55551"/>
                  <a:pt x="35786" y="53966"/>
                  <a:pt x="32380" y="53966"/>
                </a:cubicBezTo>
                <a:lnTo>
                  <a:pt x="10793" y="53966"/>
                </a:lnTo>
                <a:cubicBezTo>
                  <a:pt x="4823" y="53966"/>
                  <a:pt x="0" y="49143"/>
                  <a:pt x="0" y="43173"/>
                </a:cubicBezTo>
                <a:cubicBezTo>
                  <a:pt x="0" y="37203"/>
                  <a:pt x="4823" y="32380"/>
                  <a:pt x="10793" y="32380"/>
                </a:cubicBezTo>
                <a:lnTo>
                  <a:pt x="32380" y="32380"/>
                </a:lnTo>
                <a:cubicBezTo>
                  <a:pt x="42566" y="32380"/>
                  <a:pt x="52178" y="37169"/>
                  <a:pt x="58283" y="45331"/>
                </a:cubicBezTo>
                <a:lnTo>
                  <a:pt x="110091" y="114408"/>
                </a:lnTo>
                <a:cubicBezTo>
                  <a:pt x="112114" y="117140"/>
                  <a:pt x="115319" y="118725"/>
                  <a:pt x="118725" y="118725"/>
                </a:cubicBezTo>
                <a:lnTo>
                  <a:pt x="129518" y="118725"/>
                </a:lnTo>
                <a:lnTo>
                  <a:pt x="129518" y="107932"/>
                </a:lnTo>
                <a:cubicBezTo>
                  <a:pt x="129518" y="103581"/>
                  <a:pt x="132149" y="99635"/>
                  <a:pt x="136197" y="97948"/>
                </a:cubicBezTo>
                <a:cubicBezTo>
                  <a:pt x="140244" y="96262"/>
                  <a:pt x="144865" y="97206"/>
                  <a:pt x="147968" y="100276"/>
                </a:cubicBezTo>
                <a:lnTo>
                  <a:pt x="169554" y="121862"/>
                </a:lnTo>
                <a:cubicBezTo>
                  <a:pt x="171578" y="123886"/>
                  <a:pt x="172725" y="126618"/>
                  <a:pt x="172725" y="129485"/>
                </a:cubicBezTo>
                <a:cubicBezTo>
                  <a:pt x="172725" y="132352"/>
                  <a:pt x="171578" y="135084"/>
                  <a:pt x="169554" y="137107"/>
                </a:cubicBezTo>
                <a:lnTo>
                  <a:pt x="147968" y="15869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6" name="Text 33"/>
          <p:cNvSpPr/>
          <p:nvPr/>
        </p:nvSpPr>
        <p:spPr>
          <a:xfrm>
            <a:off x="6867714" y="1265718"/>
            <a:ext cx="949802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0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Meiosis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867714" y="1507486"/>
            <a:ext cx="923898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Germ (sex) cells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6366909" y="1809695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60442" y="120884"/>
                </a:moveTo>
                <a:cubicBezTo>
                  <a:pt x="93801" y="120884"/>
                  <a:pt x="120884" y="93801"/>
                  <a:pt x="120884" y="60442"/>
                </a:cubicBezTo>
                <a:cubicBezTo>
                  <a:pt x="120884" y="27083"/>
                  <a:pt x="93801" y="0"/>
                  <a:pt x="60442" y="0"/>
                </a:cubicBezTo>
                <a:cubicBezTo>
                  <a:pt x="27083" y="0"/>
                  <a:pt x="0" y="27083"/>
                  <a:pt x="0" y="60442"/>
                </a:cubicBezTo>
                <a:cubicBezTo>
                  <a:pt x="0" y="93801"/>
                  <a:pt x="27083" y="120884"/>
                  <a:pt x="60442" y="120884"/>
                </a:cubicBezTo>
                <a:close/>
                <a:moveTo>
                  <a:pt x="80369" y="50219"/>
                </a:moveTo>
                <a:lnTo>
                  <a:pt x="61481" y="80440"/>
                </a:lnTo>
                <a:cubicBezTo>
                  <a:pt x="60489" y="82022"/>
                  <a:pt x="58789" y="83013"/>
                  <a:pt x="56924" y="83108"/>
                </a:cubicBezTo>
                <a:cubicBezTo>
                  <a:pt x="55059" y="83202"/>
                  <a:pt x="53264" y="82352"/>
                  <a:pt x="52155" y="80841"/>
                </a:cubicBezTo>
                <a:lnTo>
                  <a:pt x="40822" y="65731"/>
                </a:lnTo>
                <a:cubicBezTo>
                  <a:pt x="38933" y="63228"/>
                  <a:pt x="39453" y="59686"/>
                  <a:pt x="41955" y="57798"/>
                </a:cubicBezTo>
                <a:cubicBezTo>
                  <a:pt x="44458" y="55909"/>
                  <a:pt x="47999" y="56428"/>
                  <a:pt x="49888" y="58931"/>
                </a:cubicBezTo>
                <a:lnTo>
                  <a:pt x="56263" y="67431"/>
                </a:lnTo>
                <a:lnTo>
                  <a:pt x="70760" y="44222"/>
                </a:lnTo>
                <a:cubicBezTo>
                  <a:pt x="72412" y="41577"/>
                  <a:pt x="75907" y="40751"/>
                  <a:pt x="78575" y="42427"/>
                </a:cubicBezTo>
                <a:cubicBezTo>
                  <a:pt x="81242" y="44104"/>
                  <a:pt x="82045" y="47574"/>
                  <a:pt x="80369" y="50242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39" name="Text 36"/>
          <p:cNvSpPr/>
          <p:nvPr/>
        </p:nvSpPr>
        <p:spPr>
          <a:xfrm>
            <a:off x="6569822" y="1783792"/>
            <a:ext cx="1657836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Produces </a:t>
            </a:r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 non-identical</a:t>
            </a:r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cells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6366909" y="2051463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60442" y="120884"/>
                </a:moveTo>
                <a:cubicBezTo>
                  <a:pt x="93801" y="120884"/>
                  <a:pt x="120884" y="93801"/>
                  <a:pt x="120884" y="60442"/>
                </a:cubicBezTo>
                <a:cubicBezTo>
                  <a:pt x="120884" y="27083"/>
                  <a:pt x="93801" y="0"/>
                  <a:pt x="60442" y="0"/>
                </a:cubicBezTo>
                <a:cubicBezTo>
                  <a:pt x="27083" y="0"/>
                  <a:pt x="0" y="27083"/>
                  <a:pt x="0" y="60442"/>
                </a:cubicBezTo>
                <a:cubicBezTo>
                  <a:pt x="0" y="93801"/>
                  <a:pt x="27083" y="120884"/>
                  <a:pt x="60442" y="120884"/>
                </a:cubicBezTo>
                <a:close/>
                <a:moveTo>
                  <a:pt x="80369" y="50219"/>
                </a:moveTo>
                <a:lnTo>
                  <a:pt x="61481" y="80440"/>
                </a:lnTo>
                <a:cubicBezTo>
                  <a:pt x="60489" y="82022"/>
                  <a:pt x="58789" y="83013"/>
                  <a:pt x="56924" y="83108"/>
                </a:cubicBezTo>
                <a:cubicBezTo>
                  <a:pt x="55059" y="83202"/>
                  <a:pt x="53264" y="82352"/>
                  <a:pt x="52155" y="80841"/>
                </a:cubicBezTo>
                <a:lnTo>
                  <a:pt x="40822" y="65731"/>
                </a:lnTo>
                <a:cubicBezTo>
                  <a:pt x="38933" y="63228"/>
                  <a:pt x="39453" y="59686"/>
                  <a:pt x="41955" y="57798"/>
                </a:cubicBezTo>
                <a:cubicBezTo>
                  <a:pt x="44458" y="55909"/>
                  <a:pt x="47999" y="56428"/>
                  <a:pt x="49888" y="58931"/>
                </a:cubicBezTo>
                <a:lnTo>
                  <a:pt x="56263" y="67431"/>
                </a:lnTo>
                <a:lnTo>
                  <a:pt x="70760" y="44222"/>
                </a:lnTo>
                <a:cubicBezTo>
                  <a:pt x="72412" y="41577"/>
                  <a:pt x="75907" y="40751"/>
                  <a:pt x="78575" y="42427"/>
                </a:cubicBezTo>
                <a:cubicBezTo>
                  <a:pt x="81242" y="44104"/>
                  <a:pt x="82045" y="47574"/>
                  <a:pt x="80369" y="50242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1" name="Text 38"/>
          <p:cNvSpPr/>
          <p:nvPr/>
        </p:nvSpPr>
        <p:spPr>
          <a:xfrm>
            <a:off x="6569822" y="2025559"/>
            <a:ext cx="2236351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Reduces to </a:t>
            </a:r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haploid</a:t>
            </a:r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chromosome number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6366909" y="2293231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60442" y="120884"/>
                </a:moveTo>
                <a:cubicBezTo>
                  <a:pt x="93801" y="120884"/>
                  <a:pt x="120884" y="93801"/>
                  <a:pt x="120884" y="60442"/>
                </a:cubicBezTo>
                <a:cubicBezTo>
                  <a:pt x="120884" y="27083"/>
                  <a:pt x="93801" y="0"/>
                  <a:pt x="60442" y="0"/>
                </a:cubicBezTo>
                <a:cubicBezTo>
                  <a:pt x="27083" y="0"/>
                  <a:pt x="0" y="27083"/>
                  <a:pt x="0" y="60442"/>
                </a:cubicBezTo>
                <a:cubicBezTo>
                  <a:pt x="0" y="93801"/>
                  <a:pt x="27083" y="120884"/>
                  <a:pt x="60442" y="120884"/>
                </a:cubicBezTo>
                <a:close/>
                <a:moveTo>
                  <a:pt x="80369" y="50219"/>
                </a:moveTo>
                <a:lnTo>
                  <a:pt x="61481" y="80440"/>
                </a:lnTo>
                <a:cubicBezTo>
                  <a:pt x="60489" y="82022"/>
                  <a:pt x="58789" y="83013"/>
                  <a:pt x="56924" y="83108"/>
                </a:cubicBezTo>
                <a:cubicBezTo>
                  <a:pt x="55059" y="83202"/>
                  <a:pt x="53264" y="82352"/>
                  <a:pt x="52155" y="80841"/>
                </a:cubicBezTo>
                <a:lnTo>
                  <a:pt x="40822" y="65731"/>
                </a:lnTo>
                <a:cubicBezTo>
                  <a:pt x="38933" y="63228"/>
                  <a:pt x="39453" y="59686"/>
                  <a:pt x="41955" y="57798"/>
                </a:cubicBezTo>
                <a:cubicBezTo>
                  <a:pt x="44458" y="55909"/>
                  <a:pt x="47999" y="56428"/>
                  <a:pt x="49888" y="58931"/>
                </a:cubicBezTo>
                <a:lnTo>
                  <a:pt x="56263" y="67431"/>
                </a:lnTo>
                <a:lnTo>
                  <a:pt x="70760" y="44222"/>
                </a:lnTo>
                <a:cubicBezTo>
                  <a:pt x="72412" y="41577"/>
                  <a:pt x="75907" y="40751"/>
                  <a:pt x="78575" y="42427"/>
                </a:cubicBezTo>
                <a:cubicBezTo>
                  <a:pt x="81242" y="44104"/>
                  <a:pt x="82045" y="47574"/>
                  <a:pt x="80369" y="50242"/>
                </a:cubicBezTo>
                <a:close/>
              </a:path>
            </a:pathLst>
          </a:custGeom>
          <a:solidFill>
            <a:srgbClr val="7D9A78"/>
          </a:solidFill>
          <a:ln/>
        </p:spPr>
      </p:sp>
      <p:sp>
        <p:nvSpPr>
          <p:cNvPr id="43" name="Text 40"/>
          <p:cNvSpPr/>
          <p:nvPr/>
        </p:nvSpPr>
        <p:spPr>
          <a:xfrm>
            <a:off x="6569822" y="2267327"/>
            <a:ext cx="1795989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Essential for </a:t>
            </a:r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sexual reproduction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6349640" y="2547087"/>
            <a:ext cx="5344793" cy="6908"/>
          </a:xfrm>
          <a:custGeom>
            <a:avLst/>
            <a:gdLst/>
            <a:ahLst/>
            <a:cxnLst/>
            <a:rect l="l" t="t" r="r" b="b"/>
            <a:pathLst>
              <a:path w="5344793" h="6908">
                <a:moveTo>
                  <a:pt x="0" y="0"/>
                </a:moveTo>
                <a:lnTo>
                  <a:pt x="5344793" y="0"/>
                </a:lnTo>
                <a:lnTo>
                  <a:pt x="5344793" y="6908"/>
                </a:lnTo>
                <a:lnTo>
                  <a:pt x="0" y="6908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5" name="Text 42"/>
          <p:cNvSpPr/>
          <p:nvPr/>
        </p:nvSpPr>
        <p:spPr>
          <a:xfrm>
            <a:off x="6349640" y="2654158"/>
            <a:ext cx="5405235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2D5A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Genetic Variation Sources: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6366909" y="2930464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118665" y="35557"/>
                </a:moveTo>
                <a:lnTo>
                  <a:pt x="95999" y="58223"/>
                </a:lnTo>
                <a:cubicBezTo>
                  <a:pt x="93827" y="60395"/>
                  <a:pt x="90592" y="61032"/>
                  <a:pt x="87759" y="59852"/>
                </a:cubicBezTo>
                <a:cubicBezTo>
                  <a:pt x="84926" y="58671"/>
                  <a:pt x="83108" y="55932"/>
                  <a:pt x="83108" y="52887"/>
                </a:cubicBezTo>
                <a:lnTo>
                  <a:pt x="83108" y="37776"/>
                </a:lnTo>
                <a:lnTo>
                  <a:pt x="7555" y="37776"/>
                </a:lnTo>
                <a:cubicBezTo>
                  <a:pt x="3376" y="37776"/>
                  <a:pt x="0" y="34400"/>
                  <a:pt x="0" y="30221"/>
                </a:cubicBezTo>
                <a:cubicBezTo>
                  <a:pt x="0" y="26042"/>
                  <a:pt x="3376" y="22666"/>
                  <a:pt x="7555" y="22666"/>
                </a:cubicBezTo>
                <a:lnTo>
                  <a:pt x="83108" y="22666"/>
                </a:lnTo>
                <a:lnTo>
                  <a:pt x="83108" y="7555"/>
                </a:lnTo>
                <a:cubicBezTo>
                  <a:pt x="83108" y="4510"/>
                  <a:pt x="84949" y="1747"/>
                  <a:pt x="87782" y="567"/>
                </a:cubicBezTo>
                <a:cubicBezTo>
                  <a:pt x="90616" y="-614"/>
                  <a:pt x="93850" y="47"/>
                  <a:pt x="96022" y="2196"/>
                </a:cubicBezTo>
                <a:lnTo>
                  <a:pt x="118688" y="24861"/>
                </a:lnTo>
                <a:cubicBezTo>
                  <a:pt x="121639" y="27813"/>
                  <a:pt x="121639" y="32606"/>
                  <a:pt x="118688" y="35557"/>
                </a:cubicBezTo>
                <a:close/>
                <a:moveTo>
                  <a:pt x="24861" y="118665"/>
                </a:moveTo>
                <a:lnTo>
                  <a:pt x="2196" y="95999"/>
                </a:lnTo>
                <a:cubicBezTo>
                  <a:pt x="-756" y="93048"/>
                  <a:pt x="-756" y="88255"/>
                  <a:pt x="2196" y="85303"/>
                </a:cubicBezTo>
                <a:lnTo>
                  <a:pt x="24861" y="62638"/>
                </a:lnTo>
                <a:cubicBezTo>
                  <a:pt x="27034" y="60466"/>
                  <a:pt x="30268" y="59828"/>
                  <a:pt x="33101" y="61009"/>
                </a:cubicBezTo>
                <a:cubicBezTo>
                  <a:pt x="35935" y="62189"/>
                  <a:pt x="37776" y="64951"/>
                  <a:pt x="37776" y="67997"/>
                </a:cubicBezTo>
                <a:lnTo>
                  <a:pt x="37776" y="83108"/>
                </a:lnTo>
                <a:lnTo>
                  <a:pt x="113329" y="83108"/>
                </a:lnTo>
                <a:cubicBezTo>
                  <a:pt x="117508" y="83108"/>
                  <a:pt x="120884" y="86484"/>
                  <a:pt x="120884" y="90663"/>
                </a:cubicBezTo>
                <a:cubicBezTo>
                  <a:pt x="120884" y="94842"/>
                  <a:pt x="117508" y="98218"/>
                  <a:pt x="113329" y="98218"/>
                </a:cubicBezTo>
                <a:lnTo>
                  <a:pt x="37776" y="98218"/>
                </a:lnTo>
                <a:lnTo>
                  <a:pt x="37776" y="113329"/>
                </a:lnTo>
                <a:cubicBezTo>
                  <a:pt x="37776" y="116374"/>
                  <a:pt x="35935" y="119137"/>
                  <a:pt x="33101" y="120317"/>
                </a:cubicBezTo>
                <a:cubicBezTo>
                  <a:pt x="30268" y="121498"/>
                  <a:pt x="27034" y="120837"/>
                  <a:pt x="24861" y="118688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7" name="Text 44"/>
          <p:cNvSpPr/>
          <p:nvPr/>
        </p:nvSpPr>
        <p:spPr>
          <a:xfrm>
            <a:off x="6569822" y="2895925"/>
            <a:ext cx="3056635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Crossing Over</a:t>
            </a:r>
            <a:endParaRPr lang="en-US" sz="1600" dirty="0"/>
          </a:p>
        </p:txBody>
      </p:sp>
      <p:sp>
        <p:nvSpPr>
          <p:cNvPr id="48" name="Text 45"/>
          <p:cNvSpPr/>
          <p:nvPr/>
        </p:nvSpPr>
        <p:spPr>
          <a:xfrm>
            <a:off x="6569822" y="3068617"/>
            <a:ext cx="3048000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Exchange of genetic material between homologous chromosomes</a:t>
            </a:r>
            <a:endParaRPr lang="en-US" sz="1600" dirty="0"/>
          </a:p>
        </p:txBody>
      </p:sp>
      <p:sp>
        <p:nvSpPr>
          <p:cNvPr id="49" name="Shape 46"/>
          <p:cNvSpPr/>
          <p:nvPr/>
        </p:nvSpPr>
        <p:spPr>
          <a:xfrm>
            <a:off x="6366909" y="3310275"/>
            <a:ext cx="120884" cy="120884"/>
          </a:xfrm>
          <a:custGeom>
            <a:avLst/>
            <a:gdLst/>
            <a:ahLst/>
            <a:cxnLst/>
            <a:rect l="l" t="t" r="r" b="b"/>
            <a:pathLst>
              <a:path w="120884" h="120884">
                <a:moveTo>
                  <a:pt x="95338" y="8122"/>
                </a:moveTo>
                <a:cubicBezTo>
                  <a:pt x="98171" y="6941"/>
                  <a:pt x="101405" y="7602"/>
                  <a:pt x="103578" y="9751"/>
                </a:cubicBezTo>
                <a:lnTo>
                  <a:pt x="118688" y="24861"/>
                </a:lnTo>
                <a:cubicBezTo>
                  <a:pt x="120105" y="26278"/>
                  <a:pt x="120907" y="28190"/>
                  <a:pt x="120907" y="30197"/>
                </a:cubicBezTo>
                <a:cubicBezTo>
                  <a:pt x="120907" y="32204"/>
                  <a:pt x="120105" y="34117"/>
                  <a:pt x="118688" y="35533"/>
                </a:cubicBezTo>
                <a:lnTo>
                  <a:pt x="103578" y="50644"/>
                </a:lnTo>
                <a:cubicBezTo>
                  <a:pt x="101405" y="52816"/>
                  <a:pt x="98171" y="53453"/>
                  <a:pt x="95338" y="52273"/>
                </a:cubicBezTo>
                <a:cubicBezTo>
                  <a:pt x="92504" y="51092"/>
                  <a:pt x="90663" y="48377"/>
                  <a:pt x="90663" y="45331"/>
                </a:cubicBezTo>
                <a:lnTo>
                  <a:pt x="90663" y="37776"/>
                </a:lnTo>
                <a:lnTo>
                  <a:pt x="83108" y="37776"/>
                </a:lnTo>
                <a:cubicBezTo>
                  <a:pt x="80723" y="37776"/>
                  <a:pt x="78480" y="38886"/>
                  <a:pt x="77063" y="40798"/>
                </a:cubicBezTo>
                <a:lnTo>
                  <a:pt x="69414" y="50998"/>
                </a:lnTo>
                <a:lnTo>
                  <a:pt x="59970" y="38414"/>
                </a:lnTo>
                <a:lnTo>
                  <a:pt x="64975" y="31732"/>
                </a:lnTo>
                <a:cubicBezTo>
                  <a:pt x="69249" y="26018"/>
                  <a:pt x="75977" y="22666"/>
                  <a:pt x="83108" y="22666"/>
                </a:cubicBezTo>
                <a:lnTo>
                  <a:pt x="90663" y="22666"/>
                </a:lnTo>
                <a:lnTo>
                  <a:pt x="90663" y="15110"/>
                </a:lnTo>
                <a:cubicBezTo>
                  <a:pt x="90663" y="12065"/>
                  <a:pt x="92504" y="9302"/>
                  <a:pt x="95338" y="8122"/>
                </a:cubicBezTo>
                <a:close/>
                <a:moveTo>
                  <a:pt x="36360" y="69886"/>
                </a:moveTo>
                <a:lnTo>
                  <a:pt x="45804" y="82470"/>
                </a:lnTo>
                <a:lnTo>
                  <a:pt x="40798" y="89152"/>
                </a:lnTo>
                <a:cubicBezTo>
                  <a:pt x="36525" y="94865"/>
                  <a:pt x="29796" y="98218"/>
                  <a:pt x="22666" y="98218"/>
                </a:cubicBezTo>
                <a:lnTo>
                  <a:pt x="7555" y="98218"/>
                </a:lnTo>
                <a:cubicBezTo>
                  <a:pt x="3376" y="98218"/>
                  <a:pt x="0" y="94842"/>
                  <a:pt x="0" y="90663"/>
                </a:cubicBezTo>
                <a:cubicBezTo>
                  <a:pt x="0" y="86484"/>
                  <a:pt x="3376" y="83108"/>
                  <a:pt x="7555" y="83108"/>
                </a:cubicBezTo>
                <a:lnTo>
                  <a:pt x="22666" y="83108"/>
                </a:lnTo>
                <a:cubicBezTo>
                  <a:pt x="25050" y="83108"/>
                  <a:pt x="27293" y="81998"/>
                  <a:pt x="28710" y="80086"/>
                </a:cubicBezTo>
                <a:lnTo>
                  <a:pt x="36360" y="69886"/>
                </a:lnTo>
                <a:close/>
                <a:moveTo>
                  <a:pt x="103554" y="111109"/>
                </a:moveTo>
                <a:cubicBezTo>
                  <a:pt x="101382" y="113281"/>
                  <a:pt x="98147" y="113919"/>
                  <a:pt x="95314" y="112738"/>
                </a:cubicBezTo>
                <a:cubicBezTo>
                  <a:pt x="92481" y="111558"/>
                  <a:pt x="90663" y="108819"/>
                  <a:pt x="90663" y="105773"/>
                </a:cubicBezTo>
                <a:lnTo>
                  <a:pt x="90663" y="98218"/>
                </a:lnTo>
                <a:lnTo>
                  <a:pt x="83108" y="98218"/>
                </a:lnTo>
                <a:cubicBezTo>
                  <a:pt x="75977" y="98218"/>
                  <a:pt x="69249" y="94865"/>
                  <a:pt x="64975" y="89152"/>
                </a:cubicBezTo>
                <a:lnTo>
                  <a:pt x="28710" y="40798"/>
                </a:lnTo>
                <a:cubicBezTo>
                  <a:pt x="27293" y="38886"/>
                  <a:pt x="25050" y="37776"/>
                  <a:pt x="22666" y="37776"/>
                </a:cubicBezTo>
                <a:lnTo>
                  <a:pt x="7555" y="37776"/>
                </a:lnTo>
                <a:cubicBezTo>
                  <a:pt x="3376" y="37776"/>
                  <a:pt x="0" y="34400"/>
                  <a:pt x="0" y="30221"/>
                </a:cubicBezTo>
                <a:cubicBezTo>
                  <a:pt x="0" y="26042"/>
                  <a:pt x="3376" y="22666"/>
                  <a:pt x="7555" y="22666"/>
                </a:cubicBezTo>
                <a:lnTo>
                  <a:pt x="22666" y="22666"/>
                </a:lnTo>
                <a:cubicBezTo>
                  <a:pt x="29796" y="22666"/>
                  <a:pt x="36525" y="26018"/>
                  <a:pt x="40798" y="31732"/>
                </a:cubicBezTo>
                <a:lnTo>
                  <a:pt x="77063" y="80086"/>
                </a:lnTo>
                <a:cubicBezTo>
                  <a:pt x="78480" y="81998"/>
                  <a:pt x="80723" y="83108"/>
                  <a:pt x="83108" y="83108"/>
                </a:cubicBezTo>
                <a:lnTo>
                  <a:pt x="90663" y="83108"/>
                </a:lnTo>
                <a:lnTo>
                  <a:pt x="90663" y="75552"/>
                </a:lnTo>
                <a:cubicBezTo>
                  <a:pt x="90663" y="72507"/>
                  <a:pt x="92504" y="69744"/>
                  <a:pt x="95338" y="68564"/>
                </a:cubicBezTo>
                <a:cubicBezTo>
                  <a:pt x="98171" y="67383"/>
                  <a:pt x="101405" y="68044"/>
                  <a:pt x="103578" y="70193"/>
                </a:cubicBezTo>
                <a:lnTo>
                  <a:pt x="118688" y="85303"/>
                </a:lnTo>
                <a:cubicBezTo>
                  <a:pt x="120105" y="86720"/>
                  <a:pt x="120907" y="88632"/>
                  <a:pt x="120907" y="90639"/>
                </a:cubicBezTo>
                <a:cubicBezTo>
                  <a:pt x="120907" y="92646"/>
                  <a:pt x="120105" y="94559"/>
                  <a:pt x="118688" y="95975"/>
                </a:cubicBezTo>
                <a:lnTo>
                  <a:pt x="103578" y="111086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50" name="Text 47"/>
          <p:cNvSpPr/>
          <p:nvPr/>
        </p:nvSpPr>
        <p:spPr>
          <a:xfrm>
            <a:off x="6569822" y="3275737"/>
            <a:ext cx="2599003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Independent Assortment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6569822" y="3448428"/>
            <a:ext cx="2590368" cy="138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6" dirty="0">
                <a:solidFill>
                  <a:srgbClr val="7A756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Random distribution of maternal/paternal chromosomes</a:t>
            </a:r>
            <a:endParaRPr lang="en-US" sz="1600" dirty="0"/>
          </a:p>
        </p:txBody>
      </p:sp>
      <p:sp>
        <p:nvSpPr>
          <p:cNvPr id="52" name="Shape 49"/>
          <p:cNvSpPr/>
          <p:nvPr/>
        </p:nvSpPr>
        <p:spPr>
          <a:xfrm>
            <a:off x="362652" y="6199615"/>
            <a:ext cx="34538" cy="310844"/>
          </a:xfrm>
          <a:custGeom>
            <a:avLst/>
            <a:gdLst/>
            <a:ahLst/>
            <a:cxnLst/>
            <a:rect l="l" t="t" r="r" b="b"/>
            <a:pathLst>
              <a:path w="34538" h="310844">
                <a:moveTo>
                  <a:pt x="0" y="0"/>
                </a:moveTo>
                <a:lnTo>
                  <a:pt x="34538" y="0"/>
                </a:lnTo>
                <a:lnTo>
                  <a:pt x="34538" y="310844"/>
                </a:lnTo>
                <a:lnTo>
                  <a:pt x="0" y="310844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53" name="Shape 50"/>
          <p:cNvSpPr/>
          <p:nvPr/>
        </p:nvSpPr>
        <p:spPr>
          <a:xfrm>
            <a:off x="550453" y="6296323"/>
            <a:ext cx="90663" cy="120884"/>
          </a:xfrm>
          <a:custGeom>
            <a:avLst/>
            <a:gdLst/>
            <a:ahLst/>
            <a:cxnLst/>
            <a:rect l="l" t="t" r="r" b="b"/>
            <a:pathLst>
              <a:path w="90663" h="120884">
                <a:moveTo>
                  <a:pt x="83108" y="0"/>
                </a:moveTo>
                <a:cubicBezTo>
                  <a:pt x="87287" y="0"/>
                  <a:pt x="90663" y="3376"/>
                  <a:pt x="90663" y="7555"/>
                </a:cubicBezTo>
                <a:cubicBezTo>
                  <a:pt x="90663" y="21202"/>
                  <a:pt x="84902" y="32299"/>
                  <a:pt x="77111" y="41672"/>
                </a:cubicBezTo>
                <a:cubicBezTo>
                  <a:pt x="71421" y="48495"/>
                  <a:pt x="64408" y="54681"/>
                  <a:pt x="57373" y="60442"/>
                </a:cubicBezTo>
                <a:cubicBezTo>
                  <a:pt x="64408" y="66226"/>
                  <a:pt x="71421" y="72389"/>
                  <a:pt x="77111" y="79212"/>
                </a:cubicBezTo>
                <a:cubicBezTo>
                  <a:pt x="84902" y="88562"/>
                  <a:pt x="90663" y="99682"/>
                  <a:pt x="90663" y="113329"/>
                </a:cubicBezTo>
                <a:cubicBezTo>
                  <a:pt x="90663" y="117508"/>
                  <a:pt x="87287" y="120884"/>
                  <a:pt x="83108" y="120884"/>
                </a:cubicBezTo>
                <a:cubicBezTo>
                  <a:pt x="78929" y="120884"/>
                  <a:pt x="75552" y="117508"/>
                  <a:pt x="75552" y="113329"/>
                </a:cubicBezTo>
                <a:lnTo>
                  <a:pt x="15110" y="113329"/>
                </a:lnTo>
                <a:cubicBezTo>
                  <a:pt x="15110" y="117508"/>
                  <a:pt x="11734" y="120884"/>
                  <a:pt x="7555" y="120884"/>
                </a:cubicBezTo>
                <a:cubicBezTo>
                  <a:pt x="3376" y="120884"/>
                  <a:pt x="0" y="117508"/>
                  <a:pt x="0" y="113329"/>
                </a:cubicBezTo>
                <a:cubicBezTo>
                  <a:pt x="0" y="99682"/>
                  <a:pt x="5761" y="88585"/>
                  <a:pt x="13552" y="79212"/>
                </a:cubicBezTo>
                <a:cubicBezTo>
                  <a:pt x="19242" y="72389"/>
                  <a:pt x="26254" y="66226"/>
                  <a:pt x="33290" y="60442"/>
                </a:cubicBezTo>
                <a:cubicBezTo>
                  <a:pt x="26254" y="54657"/>
                  <a:pt x="19242" y="48495"/>
                  <a:pt x="13552" y="41672"/>
                </a:cubicBezTo>
                <a:cubicBezTo>
                  <a:pt x="5761" y="32299"/>
                  <a:pt x="0" y="21202"/>
                  <a:pt x="0" y="7555"/>
                </a:cubicBezTo>
                <a:cubicBezTo>
                  <a:pt x="0" y="3376"/>
                  <a:pt x="3376" y="0"/>
                  <a:pt x="7555" y="0"/>
                </a:cubicBezTo>
                <a:cubicBezTo>
                  <a:pt x="11734" y="0"/>
                  <a:pt x="15110" y="3376"/>
                  <a:pt x="15110" y="7555"/>
                </a:cubicBezTo>
                <a:lnTo>
                  <a:pt x="75552" y="7555"/>
                </a:lnTo>
                <a:cubicBezTo>
                  <a:pt x="75552" y="3376"/>
                  <a:pt x="78929" y="0"/>
                  <a:pt x="83108" y="0"/>
                </a:cubicBezTo>
                <a:close/>
                <a:moveTo>
                  <a:pt x="66935" y="90663"/>
                </a:moveTo>
                <a:lnTo>
                  <a:pt x="23752" y="90663"/>
                </a:lnTo>
                <a:cubicBezTo>
                  <a:pt x="21816" y="93142"/>
                  <a:pt x="20187" y="95645"/>
                  <a:pt x="18888" y="98218"/>
                </a:cubicBezTo>
                <a:lnTo>
                  <a:pt x="71822" y="98218"/>
                </a:lnTo>
                <a:cubicBezTo>
                  <a:pt x="70500" y="95645"/>
                  <a:pt x="68871" y="93142"/>
                  <a:pt x="66958" y="90663"/>
                </a:cubicBezTo>
                <a:close/>
                <a:moveTo>
                  <a:pt x="56192" y="79330"/>
                </a:moveTo>
                <a:cubicBezTo>
                  <a:pt x="52816" y="76261"/>
                  <a:pt x="49156" y="73239"/>
                  <a:pt x="45331" y="70122"/>
                </a:cubicBezTo>
                <a:cubicBezTo>
                  <a:pt x="41507" y="73215"/>
                  <a:pt x="37847" y="76261"/>
                  <a:pt x="34471" y="79330"/>
                </a:cubicBezTo>
                <a:lnTo>
                  <a:pt x="56192" y="79330"/>
                </a:lnTo>
                <a:close/>
                <a:moveTo>
                  <a:pt x="23728" y="30221"/>
                </a:moveTo>
                <a:lnTo>
                  <a:pt x="66911" y="30221"/>
                </a:lnTo>
                <a:cubicBezTo>
                  <a:pt x="68847" y="27742"/>
                  <a:pt x="70476" y="25239"/>
                  <a:pt x="71775" y="22666"/>
                </a:cubicBezTo>
                <a:lnTo>
                  <a:pt x="18864" y="22666"/>
                </a:lnTo>
                <a:cubicBezTo>
                  <a:pt x="20187" y="25239"/>
                  <a:pt x="21816" y="27742"/>
                  <a:pt x="23728" y="30221"/>
                </a:cubicBezTo>
                <a:close/>
                <a:moveTo>
                  <a:pt x="34471" y="41554"/>
                </a:moveTo>
                <a:cubicBezTo>
                  <a:pt x="37847" y="44623"/>
                  <a:pt x="41507" y="47645"/>
                  <a:pt x="45331" y="50762"/>
                </a:cubicBezTo>
                <a:cubicBezTo>
                  <a:pt x="49156" y="47669"/>
                  <a:pt x="52816" y="44623"/>
                  <a:pt x="56192" y="41554"/>
                </a:cubicBezTo>
                <a:lnTo>
                  <a:pt x="34471" y="41554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54" name="Text 51"/>
          <p:cNvSpPr/>
          <p:nvPr/>
        </p:nvSpPr>
        <p:spPr>
          <a:xfrm>
            <a:off x="720460" y="6268691"/>
            <a:ext cx="11186600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Comparison:</a:t>
            </a:r>
            <a:pPr>
              <a:lnSpc>
                <a:spcPct val="120000"/>
              </a:lnSpc>
            </a:pPr>
            <a:r>
              <a:rPr lang="en-US" sz="952" dirty="0">
                <a:solidFill>
                  <a:srgbClr val="3D3A3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Mitosis creates identical copies for growth, while meiosis generates genetic diversity essential for evolution and species adaptation.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subject>Cell Structure and Function</dc:subject>
  <dc:creator>Kimi</dc:creator>
  <cp:lastModifiedBy>Kimi</cp:lastModifiedBy>
  <cp:revision>1</cp:revision>
  <dcterms:created xsi:type="dcterms:W3CDTF">2026-03-13T08:13:00Z</dcterms:created>
  <dcterms:modified xsi:type="dcterms:W3CDTF">2026-03-13T08:13:00Z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{"Label":"Cell Structure and Function","ContentProducer":"001191110108MACG2KBH8F10000","ProduceID":"19ce63b4-10a2-8241-8000-0000b0d22902","ReservedCode1":"","ContentPropagator":"001191110108MACG2KBH8F20000","PropagateID":"19ce63b4-10a2-8241-8000-0000b0d22902","ReservedCode2":""}</vt:lpwstr>
  </property>
</Properties>
</file>