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2192000" cy="6858000"/>
  <p:notesSz cx="6858000" cy="12192000"/>
  <p:embeddedFontLst>
    <p:embeddedFont>
      <p:font typeface="Sorts Mill Goudy" charset="-122" pitchFamily="34"/>
      <p:regular r:id="rId19"/>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openxmlformats.org/officeDocument/2006/relationships/font" Target="fonts/font1.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FFFFFF"/>
              </a:gs>
              <a:gs pos="50000">
                <a:srgbClr val="F9FAFB"/>
              </a:gs>
              <a:gs pos="100000">
                <a:srgbClr val="F3F4F6"/>
              </a:gs>
            </a:gsLst>
            <a:lin ang="2700000" scaled="1"/>
          </a:gradFill>
          <a:ln/>
        </p:spPr>
      </p:sp>
      <p:sp>
        <p:nvSpPr>
          <p:cNvPr id="3" name="Shape 1"/>
          <p:cNvSpPr/>
          <p:nvPr/>
        </p:nvSpPr>
        <p:spPr>
          <a:xfrm>
            <a:off x="381000" y="381000"/>
            <a:ext cx="1743075" cy="342900"/>
          </a:xfrm>
          <a:custGeom>
            <a:avLst/>
            <a:gdLst/>
            <a:ahLst/>
            <a:cxnLst/>
            <a:rect l="l" t="t" r="r" b="b"/>
            <a:pathLst>
              <a:path w="1743075" h="342900">
                <a:moveTo>
                  <a:pt x="0" y="0"/>
                </a:moveTo>
                <a:lnTo>
                  <a:pt x="1743075" y="0"/>
                </a:lnTo>
                <a:lnTo>
                  <a:pt x="1743075" y="342900"/>
                </a:lnTo>
                <a:lnTo>
                  <a:pt x="0" y="342900"/>
                </a:lnTo>
                <a:lnTo>
                  <a:pt x="0" y="0"/>
                </a:lnTo>
                <a:close/>
              </a:path>
            </a:pathLst>
          </a:custGeom>
          <a:solidFill>
            <a:srgbClr val="8B0000"/>
          </a:solidFill>
          <a:ln/>
        </p:spPr>
      </p:sp>
      <p:sp>
        <p:nvSpPr>
          <p:cNvPr id="4" name="Text 2"/>
          <p:cNvSpPr/>
          <p:nvPr/>
        </p:nvSpPr>
        <p:spPr>
          <a:xfrm>
            <a:off x="381000" y="381000"/>
            <a:ext cx="1809750" cy="342900"/>
          </a:xfrm>
          <a:prstGeom prst="rect">
            <a:avLst/>
          </a:prstGeom>
          <a:noFill/>
          <a:ln/>
        </p:spPr>
        <p:txBody>
          <a:bodyPr wrap="square" lIns="152400" tIns="76200" rIns="152400" bIns="76200" rtlCol="0" anchor="ctr"/>
          <a:lstStyle/>
          <a:p>
            <a:pPr>
              <a:lnSpc>
                <a:spcPct val="120000"/>
              </a:lnSpc>
            </a:pPr>
            <a:r>
              <a:rPr lang="en-US" sz="1050" b="1" spc="53" kern="0" dirty="0">
                <a:solidFill>
                  <a:srgbClr val="FFFFFF"/>
                </a:solidFill>
                <a:latin typeface="Sorts Mill Goudy" pitchFamily="34" charset="0"/>
                <a:ea typeface="Sorts Mill Goudy" pitchFamily="34" charset="-122"/>
                <a:cs typeface="Sorts Mill Goudy" pitchFamily="34" charset="-120"/>
              </a:rPr>
              <a:t>RESEARCH REPORT</a:t>
            </a:r>
            <a:endParaRPr lang="en-US" sz="1600" dirty="0"/>
          </a:p>
        </p:txBody>
      </p:sp>
      <p:sp>
        <p:nvSpPr>
          <p:cNvPr id="5" name="Text 3"/>
          <p:cNvSpPr/>
          <p:nvPr/>
        </p:nvSpPr>
        <p:spPr>
          <a:xfrm>
            <a:off x="381000" y="952500"/>
            <a:ext cx="11715750" cy="1428750"/>
          </a:xfrm>
          <a:prstGeom prst="rect">
            <a:avLst/>
          </a:prstGeom>
          <a:noFill/>
          <a:ln/>
        </p:spPr>
        <p:txBody>
          <a:bodyPr wrap="square" lIns="0" tIns="0" rIns="0" bIns="0" rtlCol="0" anchor="ctr"/>
          <a:lstStyle/>
          <a:p>
            <a:pPr>
              <a:lnSpc>
                <a:spcPct val="100000"/>
              </a:lnSpc>
            </a:pPr>
            <a:r>
              <a:rPr lang="en-US" sz="4500" b="1" dirty="0">
                <a:solidFill>
                  <a:srgbClr val="1F2937"/>
                </a:solidFill>
                <a:latin typeface="Sorts Mill Goudy" pitchFamily="34" charset="0"/>
                <a:ea typeface="Sorts Mill Goudy" pitchFamily="34" charset="-122"/>
                <a:cs typeface="Sorts Mill Goudy" pitchFamily="34" charset="-120"/>
              </a:rPr>
              <a:t>Artificial Intelligence</a:t>
            </a:r>
            <a:endParaRPr lang="en-US" sz="1600" dirty="0"/>
          </a:p>
          <a:p>
            <a:pPr>
              <a:lnSpc>
                <a:spcPct val="100000"/>
              </a:lnSpc>
            </a:pPr>
            <a:r>
              <a:rPr lang="en-US" sz="4500" b="1" dirty="0">
                <a:solidFill>
                  <a:srgbClr val="1F2937"/>
                </a:solidFill>
                <a:latin typeface="Sorts Mill Goudy" pitchFamily="34" charset="0"/>
                <a:ea typeface="Sorts Mill Goudy" pitchFamily="34" charset="-122"/>
                <a:cs typeface="Sorts Mill Goudy" pitchFamily="34" charset="-120"/>
              </a:rPr>
              <a:t>Adoption Across Industries</a:t>
            </a:r>
            <a:endParaRPr lang="en-US" sz="1600" dirty="0"/>
          </a:p>
        </p:txBody>
      </p:sp>
      <p:sp>
        <p:nvSpPr>
          <p:cNvPr id="6" name="Shape 4"/>
          <p:cNvSpPr/>
          <p:nvPr/>
        </p:nvSpPr>
        <p:spPr>
          <a:xfrm>
            <a:off x="381000" y="2609850"/>
            <a:ext cx="1219200" cy="38100"/>
          </a:xfrm>
          <a:custGeom>
            <a:avLst/>
            <a:gdLst/>
            <a:ahLst/>
            <a:cxnLst/>
            <a:rect l="l" t="t" r="r" b="b"/>
            <a:pathLst>
              <a:path w="1219200" h="38100">
                <a:moveTo>
                  <a:pt x="0" y="0"/>
                </a:moveTo>
                <a:lnTo>
                  <a:pt x="1219200" y="0"/>
                </a:lnTo>
                <a:lnTo>
                  <a:pt x="1219200" y="38100"/>
                </a:lnTo>
                <a:lnTo>
                  <a:pt x="0" y="38100"/>
                </a:lnTo>
                <a:lnTo>
                  <a:pt x="0" y="0"/>
                </a:lnTo>
                <a:close/>
              </a:path>
            </a:pathLst>
          </a:custGeom>
          <a:solidFill>
            <a:srgbClr val="8B0000"/>
          </a:solidFill>
          <a:ln/>
        </p:spPr>
      </p:sp>
      <p:sp>
        <p:nvSpPr>
          <p:cNvPr id="7" name="Text 5"/>
          <p:cNvSpPr/>
          <p:nvPr/>
        </p:nvSpPr>
        <p:spPr>
          <a:xfrm>
            <a:off x="381000" y="2876550"/>
            <a:ext cx="7429500" cy="304800"/>
          </a:xfrm>
          <a:prstGeom prst="rect">
            <a:avLst/>
          </a:prstGeom>
          <a:noFill/>
          <a:ln/>
        </p:spPr>
        <p:txBody>
          <a:bodyPr wrap="square" lIns="0" tIns="0" rIns="0" bIns="0" rtlCol="0" anchor="ctr"/>
          <a:lstStyle/>
          <a:p>
            <a:pPr>
              <a:lnSpc>
                <a:spcPct val="110000"/>
              </a:lnSpc>
            </a:pPr>
            <a:r>
              <a:rPr lang="en-US" sz="1800" dirty="0">
                <a:solidFill>
                  <a:srgbClr val="6B7280"/>
                </a:solidFill>
                <a:latin typeface="Sorts Mill Goudy" pitchFamily="34" charset="0"/>
                <a:ea typeface="Sorts Mill Goudy" pitchFamily="34" charset="-122"/>
                <a:cs typeface="Sorts Mill Goudy" pitchFamily="34" charset="-120"/>
              </a:rPr>
              <a:t>Challenges, Opportunities, and the Path Forward</a:t>
            </a:r>
            <a:endParaRPr lang="en-US" sz="1600" dirty="0"/>
          </a:p>
        </p:txBody>
      </p:sp>
      <p:sp>
        <p:nvSpPr>
          <p:cNvPr id="8" name="Shape 6"/>
          <p:cNvSpPr/>
          <p:nvPr/>
        </p:nvSpPr>
        <p:spPr>
          <a:xfrm>
            <a:off x="381000" y="5558790"/>
            <a:ext cx="11430000" cy="7620"/>
          </a:xfrm>
          <a:custGeom>
            <a:avLst/>
            <a:gdLst/>
            <a:ahLst/>
            <a:cxnLst/>
            <a:rect l="l" t="t" r="r" b="b"/>
            <a:pathLst>
              <a:path w="11430000" h="7620">
                <a:moveTo>
                  <a:pt x="0" y="0"/>
                </a:moveTo>
                <a:lnTo>
                  <a:pt x="11430000" y="0"/>
                </a:lnTo>
                <a:lnTo>
                  <a:pt x="11430000" y="7620"/>
                </a:lnTo>
                <a:lnTo>
                  <a:pt x="0" y="7620"/>
                </a:lnTo>
                <a:lnTo>
                  <a:pt x="0" y="0"/>
                </a:lnTo>
                <a:close/>
              </a:path>
            </a:pathLst>
          </a:custGeom>
          <a:solidFill>
            <a:srgbClr val="E5E7EB"/>
          </a:solidFill>
          <a:ln/>
        </p:spPr>
      </p:sp>
      <p:sp>
        <p:nvSpPr>
          <p:cNvPr id="9" name="Text 7"/>
          <p:cNvSpPr/>
          <p:nvPr/>
        </p:nvSpPr>
        <p:spPr>
          <a:xfrm>
            <a:off x="381000" y="5867400"/>
            <a:ext cx="11515725" cy="266700"/>
          </a:xfrm>
          <a:prstGeom prst="rect">
            <a:avLst/>
          </a:prstGeom>
          <a:noFill/>
          <a:ln/>
        </p:spPr>
        <p:txBody>
          <a:bodyPr wrap="square" lIns="0" tIns="0" rIns="0" bIns="0" rtlCol="0" anchor="ctr"/>
          <a:lstStyle/>
          <a:p>
            <a:pPr>
              <a:lnSpc>
                <a:spcPct val="130000"/>
              </a:lnSpc>
            </a:pPr>
            <a:r>
              <a:rPr lang="en-US" sz="1350" dirty="0">
                <a:solidFill>
                  <a:srgbClr val="6B7280"/>
                </a:solidFill>
                <a:latin typeface="Sorts Mill Goudy" pitchFamily="34" charset="0"/>
                <a:ea typeface="Sorts Mill Goudy" pitchFamily="34" charset="-122"/>
                <a:cs typeface="Sorts Mill Goudy" pitchFamily="34" charset="-120"/>
              </a:rPr>
              <a:t>A Comprehensive Analysis of AI Transformation in Healthcare, Finance, and Education</a:t>
            </a:r>
            <a:endParaRPr lang="en-US" sz="1600" dirty="0"/>
          </a:p>
        </p:txBody>
      </p:sp>
      <p:sp>
        <p:nvSpPr>
          <p:cNvPr id="10" name="Text 8"/>
          <p:cNvSpPr/>
          <p:nvPr/>
        </p:nvSpPr>
        <p:spPr>
          <a:xfrm>
            <a:off x="381000" y="6286500"/>
            <a:ext cx="323850" cy="190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2026</a:t>
            </a:r>
            <a:endParaRPr lang="en-US" sz="1600" dirty="0"/>
          </a:p>
        </p:txBody>
      </p:sp>
      <p:sp>
        <p:nvSpPr>
          <p:cNvPr id="11" name="Text 9"/>
          <p:cNvSpPr/>
          <p:nvPr/>
        </p:nvSpPr>
        <p:spPr>
          <a:xfrm>
            <a:off x="947499" y="6286500"/>
            <a:ext cx="123825" cy="190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a:t>
            </a:r>
            <a:endParaRPr lang="en-US" sz="1600" dirty="0"/>
          </a:p>
        </p:txBody>
      </p:sp>
      <p:sp>
        <p:nvSpPr>
          <p:cNvPr id="12" name="Text 10"/>
          <p:cNvSpPr/>
          <p:nvPr/>
        </p:nvSpPr>
        <p:spPr>
          <a:xfrm>
            <a:off x="1308259" y="6286500"/>
            <a:ext cx="1095375" cy="190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Strategic Analysis</a:t>
            </a:r>
            <a:endParaRPr lang="en-US" sz="1600" dirty="0"/>
          </a:p>
        </p:txBody>
      </p:sp>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8.1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The Future of AI: Emerging Technologies and Collaboration</a:t>
            </a:r>
            <a:endParaRPr lang="en-US" sz="1600" dirty="0"/>
          </a:p>
        </p:txBody>
      </p:sp>
      <p:sp>
        <p:nvSpPr>
          <p:cNvPr id="4" name="Shape 2"/>
          <p:cNvSpPr/>
          <p:nvPr/>
        </p:nvSpPr>
        <p:spPr>
          <a:xfrm>
            <a:off x="400050" y="1181100"/>
            <a:ext cx="6610350" cy="3162300"/>
          </a:xfrm>
          <a:custGeom>
            <a:avLst/>
            <a:gdLst/>
            <a:ahLst/>
            <a:cxnLst/>
            <a:rect l="l" t="t" r="r" b="b"/>
            <a:pathLst>
              <a:path w="6610350" h="3162300">
                <a:moveTo>
                  <a:pt x="0" y="0"/>
                </a:moveTo>
                <a:lnTo>
                  <a:pt x="6610350" y="0"/>
                </a:lnTo>
                <a:lnTo>
                  <a:pt x="6610350" y="3162300"/>
                </a:lnTo>
                <a:lnTo>
                  <a:pt x="0" y="3162300"/>
                </a:lnTo>
                <a:lnTo>
                  <a:pt x="0" y="0"/>
                </a:lnTo>
                <a:close/>
              </a:path>
            </a:pathLst>
          </a:custGeom>
          <a:solidFill>
            <a:srgbClr val="F9FAFB"/>
          </a:solidFill>
          <a:ln/>
        </p:spPr>
      </p:sp>
      <p:sp>
        <p:nvSpPr>
          <p:cNvPr id="5" name="Shape 3"/>
          <p:cNvSpPr/>
          <p:nvPr/>
        </p:nvSpPr>
        <p:spPr>
          <a:xfrm>
            <a:off x="400050" y="1181100"/>
            <a:ext cx="38100" cy="3162300"/>
          </a:xfrm>
          <a:custGeom>
            <a:avLst/>
            <a:gdLst/>
            <a:ahLst/>
            <a:cxnLst/>
            <a:rect l="l" t="t" r="r" b="b"/>
            <a:pathLst>
              <a:path w="38100" h="3162300">
                <a:moveTo>
                  <a:pt x="0" y="0"/>
                </a:moveTo>
                <a:lnTo>
                  <a:pt x="38100" y="0"/>
                </a:lnTo>
                <a:lnTo>
                  <a:pt x="38100" y="3162300"/>
                </a:lnTo>
                <a:lnTo>
                  <a:pt x="0" y="3162300"/>
                </a:lnTo>
                <a:lnTo>
                  <a:pt x="0" y="0"/>
                </a:lnTo>
                <a:close/>
              </a:path>
            </a:pathLst>
          </a:custGeom>
          <a:solidFill>
            <a:srgbClr val="8B0000"/>
          </a:solidFill>
          <a:ln/>
        </p:spPr>
      </p:sp>
      <p:sp>
        <p:nvSpPr>
          <p:cNvPr id="6" name="Text 4"/>
          <p:cNvSpPr/>
          <p:nvPr/>
        </p:nvSpPr>
        <p:spPr>
          <a:xfrm>
            <a:off x="609600" y="1371600"/>
            <a:ext cx="6305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8.1.1 Emerging Technology Frontiers</a:t>
            </a:r>
            <a:endParaRPr lang="en-US" sz="1600" dirty="0"/>
          </a:p>
        </p:txBody>
      </p:sp>
      <p:sp>
        <p:nvSpPr>
          <p:cNvPr id="7" name="Shape 5"/>
          <p:cNvSpPr/>
          <p:nvPr/>
        </p:nvSpPr>
        <p:spPr>
          <a:xfrm>
            <a:off x="609600" y="1752600"/>
            <a:ext cx="457200" cy="457200"/>
          </a:xfrm>
          <a:custGeom>
            <a:avLst/>
            <a:gdLst/>
            <a:ahLst/>
            <a:cxnLst/>
            <a:rect l="l" t="t" r="r" b="b"/>
            <a:pathLst>
              <a:path w="457200" h="457200">
                <a:moveTo>
                  <a:pt x="0" y="0"/>
                </a:moveTo>
                <a:lnTo>
                  <a:pt x="457200" y="0"/>
                </a:lnTo>
                <a:lnTo>
                  <a:pt x="457200" y="457200"/>
                </a:lnTo>
                <a:lnTo>
                  <a:pt x="0" y="457200"/>
                </a:lnTo>
                <a:lnTo>
                  <a:pt x="0" y="0"/>
                </a:lnTo>
                <a:close/>
              </a:path>
            </a:pathLst>
          </a:custGeom>
          <a:solidFill>
            <a:srgbClr val="8B0000"/>
          </a:solidFill>
          <a:ln/>
        </p:spPr>
      </p:sp>
      <p:sp>
        <p:nvSpPr>
          <p:cNvPr id="8" name="Text 6"/>
          <p:cNvSpPr/>
          <p:nvPr/>
        </p:nvSpPr>
        <p:spPr>
          <a:xfrm>
            <a:off x="561975" y="1752600"/>
            <a:ext cx="552450" cy="457200"/>
          </a:xfrm>
          <a:prstGeom prst="rect">
            <a:avLst/>
          </a:prstGeom>
          <a:noFill/>
          <a:ln/>
        </p:spPr>
        <p:txBody>
          <a:bodyPr wrap="square" lIns="0" tIns="0" rIns="0" bIns="0" rtlCol="0" anchor="ctr"/>
          <a:lstStyle/>
          <a:p>
            <a:pPr algn="ctr">
              <a:lnSpc>
                <a:spcPct val="120000"/>
              </a:lnSpc>
            </a:pPr>
            <a:r>
              <a:rPr lang="en-US" sz="1500" b="1" dirty="0">
                <a:solidFill>
                  <a:srgbClr val="FFFFFF"/>
                </a:solidFill>
                <a:latin typeface="Sorts Mill Goudy" pitchFamily="34" charset="0"/>
                <a:ea typeface="Sorts Mill Goudy" pitchFamily="34" charset="-122"/>
                <a:cs typeface="Sorts Mill Goudy" pitchFamily="34" charset="-120"/>
              </a:rPr>
              <a:t>01</a:t>
            </a:r>
            <a:endParaRPr lang="en-US" sz="1600" dirty="0"/>
          </a:p>
        </p:txBody>
      </p:sp>
      <p:sp>
        <p:nvSpPr>
          <p:cNvPr id="9" name="Text 7"/>
          <p:cNvSpPr/>
          <p:nvPr/>
        </p:nvSpPr>
        <p:spPr>
          <a:xfrm>
            <a:off x="1219200" y="1752600"/>
            <a:ext cx="5686425" cy="266700"/>
          </a:xfrm>
          <a:prstGeom prst="rect">
            <a:avLst/>
          </a:prstGeom>
          <a:noFill/>
          <a:ln/>
        </p:spPr>
        <p:txBody>
          <a:bodyPr wrap="square" lIns="0" tIns="0" rIns="0" bIns="0" rtlCol="0" anchor="ctr"/>
          <a:lstStyle/>
          <a:p>
            <a:pP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Generative AI</a:t>
            </a:r>
            <a:endParaRPr lang="en-US" sz="1600" dirty="0"/>
          </a:p>
        </p:txBody>
      </p:sp>
      <p:sp>
        <p:nvSpPr>
          <p:cNvPr id="10" name="Text 8"/>
          <p:cNvSpPr/>
          <p:nvPr/>
        </p:nvSpPr>
        <p:spPr>
          <a:xfrm>
            <a:off x="1219200" y="2019300"/>
            <a:ext cx="5676900" cy="4572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Large language models, image synthesis, and creative content generation transforming content production, design, and knowledge work</a:t>
            </a:r>
            <a:endParaRPr lang="en-US" sz="1600" dirty="0"/>
          </a:p>
        </p:txBody>
      </p:sp>
      <p:sp>
        <p:nvSpPr>
          <p:cNvPr id="11" name="Shape 9"/>
          <p:cNvSpPr/>
          <p:nvPr/>
        </p:nvSpPr>
        <p:spPr>
          <a:xfrm>
            <a:off x="609600" y="2590800"/>
            <a:ext cx="457200" cy="457200"/>
          </a:xfrm>
          <a:custGeom>
            <a:avLst/>
            <a:gdLst/>
            <a:ahLst/>
            <a:cxnLst/>
            <a:rect l="l" t="t" r="r" b="b"/>
            <a:pathLst>
              <a:path w="457200" h="457200">
                <a:moveTo>
                  <a:pt x="0" y="0"/>
                </a:moveTo>
                <a:lnTo>
                  <a:pt x="457200" y="0"/>
                </a:lnTo>
                <a:lnTo>
                  <a:pt x="457200" y="457200"/>
                </a:lnTo>
                <a:lnTo>
                  <a:pt x="0" y="457200"/>
                </a:lnTo>
                <a:lnTo>
                  <a:pt x="0" y="0"/>
                </a:lnTo>
                <a:close/>
              </a:path>
            </a:pathLst>
          </a:custGeom>
          <a:solidFill>
            <a:srgbClr val="8B0000"/>
          </a:solidFill>
          <a:ln/>
        </p:spPr>
      </p:sp>
      <p:sp>
        <p:nvSpPr>
          <p:cNvPr id="12" name="Text 10"/>
          <p:cNvSpPr/>
          <p:nvPr/>
        </p:nvSpPr>
        <p:spPr>
          <a:xfrm>
            <a:off x="561975" y="2590800"/>
            <a:ext cx="552450" cy="457200"/>
          </a:xfrm>
          <a:prstGeom prst="rect">
            <a:avLst/>
          </a:prstGeom>
          <a:noFill/>
          <a:ln/>
        </p:spPr>
        <p:txBody>
          <a:bodyPr wrap="square" lIns="0" tIns="0" rIns="0" bIns="0" rtlCol="0" anchor="ctr"/>
          <a:lstStyle/>
          <a:p>
            <a:pPr algn="ctr">
              <a:lnSpc>
                <a:spcPct val="120000"/>
              </a:lnSpc>
            </a:pPr>
            <a:r>
              <a:rPr lang="en-US" sz="1500" b="1" dirty="0">
                <a:solidFill>
                  <a:srgbClr val="FFFFFF"/>
                </a:solidFill>
                <a:latin typeface="Sorts Mill Goudy" pitchFamily="34" charset="0"/>
                <a:ea typeface="Sorts Mill Goudy" pitchFamily="34" charset="-122"/>
                <a:cs typeface="Sorts Mill Goudy" pitchFamily="34" charset="-120"/>
              </a:rPr>
              <a:t>02</a:t>
            </a:r>
            <a:endParaRPr lang="en-US" sz="1600" dirty="0"/>
          </a:p>
        </p:txBody>
      </p:sp>
      <p:sp>
        <p:nvSpPr>
          <p:cNvPr id="13" name="Text 11"/>
          <p:cNvSpPr/>
          <p:nvPr/>
        </p:nvSpPr>
        <p:spPr>
          <a:xfrm>
            <a:off x="1219200" y="2590800"/>
            <a:ext cx="5686425" cy="266700"/>
          </a:xfrm>
          <a:prstGeom prst="rect">
            <a:avLst/>
          </a:prstGeom>
          <a:noFill/>
          <a:ln/>
        </p:spPr>
        <p:txBody>
          <a:bodyPr wrap="square" lIns="0" tIns="0" rIns="0" bIns="0" rtlCol="0" anchor="ctr"/>
          <a:lstStyle/>
          <a:p>
            <a:pP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Autonomous Systems</a:t>
            </a:r>
            <a:endParaRPr lang="en-US" sz="1600" dirty="0"/>
          </a:p>
        </p:txBody>
      </p:sp>
      <p:sp>
        <p:nvSpPr>
          <p:cNvPr id="14" name="Text 12"/>
          <p:cNvSpPr/>
          <p:nvPr/>
        </p:nvSpPr>
        <p:spPr>
          <a:xfrm>
            <a:off x="1219200" y="2857500"/>
            <a:ext cx="5676900" cy="4572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Self-driving vehicles, robotic process automation, and autonomous decision-making systems reducing human intervention</a:t>
            </a:r>
            <a:endParaRPr lang="en-US" sz="1600" dirty="0"/>
          </a:p>
        </p:txBody>
      </p:sp>
      <p:sp>
        <p:nvSpPr>
          <p:cNvPr id="15" name="Shape 13"/>
          <p:cNvSpPr/>
          <p:nvPr/>
        </p:nvSpPr>
        <p:spPr>
          <a:xfrm>
            <a:off x="609600" y="3429000"/>
            <a:ext cx="457200" cy="457200"/>
          </a:xfrm>
          <a:custGeom>
            <a:avLst/>
            <a:gdLst/>
            <a:ahLst/>
            <a:cxnLst/>
            <a:rect l="l" t="t" r="r" b="b"/>
            <a:pathLst>
              <a:path w="457200" h="457200">
                <a:moveTo>
                  <a:pt x="0" y="0"/>
                </a:moveTo>
                <a:lnTo>
                  <a:pt x="457200" y="0"/>
                </a:lnTo>
                <a:lnTo>
                  <a:pt x="457200" y="457200"/>
                </a:lnTo>
                <a:lnTo>
                  <a:pt x="0" y="457200"/>
                </a:lnTo>
                <a:lnTo>
                  <a:pt x="0" y="0"/>
                </a:lnTo>
                <a:close/>
              </a:path>
            </a:pathLst>
          </a:custGeom>
          <a:solidFill>
            <a:srgbClr val="8B0000"/>
          </a:solidFill>
          <a:ln/>
        </p:spPr>
      </p:sp>
      <p:sp>
        <p:nvSpPr>
          <p:cNvPr id="16" name="Text 14"/>
          <p:cNvSpPr/>
          <p:nvPr/>
        </p:nvSpPr>
        <p:spPr>
          <a:xfrm>
            <a:off x="561975" y="3429000"/>
            <a:ext cx="552450" cy="457200"/>
          </a:xfrm>
          <a:prstGeom prst="rect">
            <a:avLst/>
          </a:prstGeom>
          <a:noFill/>
          <a:ln/>
        </p:spPr>
        <p:txBody>
          <a:bodyPr wrap="square" lIns="0" tIns="0" rIns="0" bIns="0" rtlCol="0" anchor="ctr"/>
          <a:lstStyle/>
          <a:p>
            <a:pPr algn="ctr">
              <a:lnSpc>
                <a:spcPct val="120000"/>
              </a:lnSpc>
            </a:pPr>
            <a:r>
              <a:rPr lang="en-US" sz="1500" b="1" dirty="0">
                <a:solidFill>
                  <a:srgbClr val="FFFFFF"/>
                </a:solidFill>
                <a:latin typeface="Sorts Mill Goudy" pitchFamily="34" charset="0"/>
                <a:ea typeface="Sorts Mill Goudy" pitchFamily="34" charset="-122"/>
                <a:cs typeface="Sorts Mill Goudy" pitchFamily="34" charset="-120"/>
              </a:rPr>
              <a:t>03</a:t>
            </a:r>
            <a:endParaRPr lang="en-US" sz="1600" dirty="0"/>
          </a:p>
        </p:txBody>
      </p:sp>
      <p:sp>
        <p:nvSpPr>
          <p:cNvPr id="17" name="Text 15"/>
          <p:cNvSpPr/>
          <p:nvPr/>
        </p:nvSpPr>
        <p:spPr>
          <a:xfrm>
            <a:off x="1219200" y="3429000"/>
            <a:ext cx="5686425" cy="266700"/>
          </a:xfrm>
          <a:prstGeom prst="rect">
            <a:avLst/>
          </a:prstGeom>
          <a:noFill/>
          <a:ln/>
        </p:spPr>
        <p:txBody>
          <a:bodyPr wrap="square" lIns="0" tIns="0" rIns="0" bIns="0" rtlCol="0" anchor="ctr"/>
          <a:lstStyle/>
          <a:p>
            <a:pP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Human-AI Collaboration</a:t>
            </a:r>
            <a:endParaRPr lang="en-US" sz="1600" dirty="0"/>
          </a:p>
        </p:txBody>
      </p:sp>
      <p:sp>
        <p:nvSpPr>
          <p:cNvPr id="18" name="Text 16"/>
          <p:cNvSpPr/>
          <p:nvPr/>
        </p:nvSpPr>
        <p:spPr>
          <a:xfrm>
            <a:off x="1219200" y="3695700"/>
            <a:ext cx="5676900" cy="4572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Augmented intelligence systems enhancing human capabilities rather than replacing them, enabling new forms of creative partnership</a:t>
            </a:r>
            <a:endParaRPr lang="en-US" sz="1600" dirty="0"/>
          </a:p>
        </p:txBody>
      </p:sp>
      <p:sp>
        <p:nvSpPr>
          <p:cNvPr id="19" name="Shape 17"/>
          <p:cNvSpPr/>
          <p:nvPr/>
        </p:nvSpPr>
        <p:spPr>
          <a:xfrm>
            <a:off x="400050" y="4495800"/>
            <a:ext cx="6610350" cy="2057400"/>
          </a:xfrm>
          <a:custGeom>
            <a:avLst/>
            <a:gdLst/>
            <a:ahLst/>
            <a:cxnLst/>
            <a:rect l="l" t="t" r="r" b="b"/>
            <a:pathLst>
              <a:path w="6610350" h="2057400">
                <a:moveTo>
                  <a:pt x="0" y="0"/>
                </a:moveTo>
                <a:lnTo>
                  <a:pt x="6610350" y="0"/>
                </a:lnTo>
                <a:lnTo>
                  <a:pt x="6610350" y="2057400"/>
                </a:lnTo>
                <a:lnTo>
                  <a:pt x="0" y="2057400"/>
                </a:lnTo>
                <a:lnTo>
                  <a:pt x="0" y="0"/>
                </a:lnTo>
                <a:close/>
              </a:path>
            </a:pathLst>
          </a:custGeom>
          <a:solidFill>
            <a:srgbClr val="F9FAFB"/>
          </a:solidFill>
          <a:ln/>
        </p:spPr>
      </p:sp>
      <p:sp>
        <p:nvSpPr>
          <p:cNvPr id="20" name="Shape 18"/>
          <p:cNvSpPr/>
          <p:nvPr/>
        </p:nvSpPr>
        <p:spPr>
          <a:xfrm>
            <a:off x="400050" y="4495800"/>
            <a:ext cx="38100" cy="2057400"/>
          </a:xfrm>
          <a:custGeom>
            <a:avLst/>
            <a:gdLst/>
            <a:ahLst/>
            <a:cxnLst/>
            <a:rect l="l" t="t" r="r" b="b"/>
            <a:pathLst>
              <a:path w="38100" h="2057400">
                <a:moveTo>
                  <a:pt x="0" y="0"/>
                </a:moveTo>
                <a:lnTo>
                  <a:pt x="38100" y="0"/>
                </a:lnTo>
                <a:lnTo>
                  <a:pt x="38100" y="2057400"/>
                </a:lnTo>
                <a:lnTo>
                  <a:pt x="0" y="2057400"/>
                </a:lnTo>
                <a:lnTo>
                  <a:pt x="0" y="0"/>
                </a:lnTo>
                <a:close/>
              </a:path>
            </a:pathLst>
          </a:custGeom>
          <a:solidFill>
            <a:srgbClr val="6B7280"/>
          </a:solidFill>
          <a:ln/>
        </p:spPr>
      </p:sp>
      <p:sp>
        <p:nvSpPr>
          <p:cNvPr id="21" name="Text 19"/>
          <p:cNvSpPr/>
          <p:nvPr/>
        </p:nvSpPr>
        <p:spPr>
          <a:xfrm>
            <a:off x="609600" y="4686300"/>
            <a:ext cx="6305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8.1.2 Balancing Innovation with Responsibility</a:t>
            </a:r>
            <a:endParaRPr lang="en-US" sz="1600" dirty="0"/>
          </a:p>
        </p:txBody>
      </p:sp>
      <p:sp>
        <p:nvSpPr>
          <p:cNvPr id="22" name="Text 20"/>
          <p:cNvSpPr/>
          <p:nvPr/>
        </p:nvSpPr>
        <p:spPr>
          <a:xfrm>
            <a:off x="609600" y="5067300"/>
            <a:ext cx="6286500" cy="4572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Opportunity:</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Immense potential for solving complex global challenges in healthcare, climate, and education</a:t>
            </a:r>
            <a:endParaRPr lang="en-US" sz="1600" dirty="0"/>
          </a:p>
        </p:txBody>
      </p:sp>
      <p:sp>
        <p:nvSpPr>
          <p:cNvPr id="23" name="Text 21"/>
          <p:cNvSpPr/>
          <p:nvPr/>
        </p:nvSpPr>
        <p:spPr>
          <a:xfrm>
            <a:off x="609600" y="56007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Responsibility:</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Ensuring AI benefits society as a whole rather than creating further disparities</a:t>
            </a:r>
            <a:endParaRPr lang="en-US" sz="1600" dirty="0"/>
          </a:p>
        </p:txBody>
      </p:sp>
      <p:sp>
        <p:nvSpPr>
          <p:cNvPr id="24" name="Text 22"/>
          <p:cNvSpPr/>
          <p:nvPr/>
        </p:nvSpPr>
        <p:spPr>
          <a:xfrm>
            <a:off x="609600" y="5905500"/>
            <a:ext cx="6286500" cy="4572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Imperative:</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Proactive governance, inclusive development, and equitable distribution of AI benefits</a:t>
            </a:r>
            <a:endParaRPr lang="en-US" sz="1600" dirty="0"/>
          </a:p>
        </p:txBody>
      </p:sp>
      <p:sp>
        <p:nvSpPr>
          <p:cNvPr id="25" name="Shape 23"/>
          <p:cNvSpPr/>
          <p:nvPr/>
        </p:nvSpPr>
        <p:spPr>
          <a:xfrm>
            <a:off x="7242810" y="1184910"/>
            <a:ext cx="4560570" cy="4160520"/>
          </a:xfrm>
          <a:custGeom>
            <a:avLst/>
            <a:gdLst/>
            <a:ahLst/>
            <a:cxnLst/>
            <a:rect l="l" t="t" r="r" b="b"/>
            <a:pathLst>
              <a:path w="4560570" h="4160520">
                <a:moveTo>
                  <a:pt x="0" y="0"/>
                </a:moveTo>
                <a:lnTo>
                  <a:pt x="4560570" y="0"/>
                </a:lnTo>
                <a:lnTo>
                  <a:pt x="4560570" y="4160520"/>
                </a:lnTo>
                <a:lnTo>
                  <a:pt x="0" y="4160520"/>
                </a:lnTo>
                <a:lnTo>
                  <a:pt x="0" y="0"/>
                </a:lnTo>
                <a:close/>
              </a:path>
            </a:pathLst>
          </a:custGeom>
          <a:solidFill>
            <a:srgbClr val="FFFFFF"/>
          </a:solidFill>
          <a:ln w="10160">
            <a:solidFill>
              <a:srgbClr val="E5E7EB"/>
            </a:solidFill>
            <a:prstDash val="solid"/>
          </a:ln>
        </p:spPr>
      </p:sp>
      <p:sp>
        <p:nvSpPr>
          <p:cNvPr id="26" name="Text 24"/>
          <p:cNvSpPr/>
          <p:nvPr/>
        </p:nvSpPr>
        <p:spPr>
          <a:xfrm>
            <a:off x="7356157" y="1341123"/>
            <a:ext cx="4333875" cy="266700"/>
          </a:xfrm>
          <a:prstGeom prst="rect">
            <a:avLst/>
          </a:prstGeom>
          <a:noFill/>
          <a:ln/>
        </p:spPr>
        <p:txBody>
          <a:bodyPr wrap="square" lIns="0" tIns="0" rIns="0" bIns="0" rtlCol="0" anchor="ctr"/>
          <a:lstStyle/>
          <a:p>
            <a:pPr algn="ct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Figure 8: AI Technology Evolution Timeline</a:t>
            </a:r>
            <a:endParaRPr lang="en-US" sz="1600" dirty="0"/>
          </a:p>
        </p:txBody>
      </p:sp>
      <p:pic>
        <p:nvPicPr>
          <p:cNvPr id="27" name="Image 0" descr="https://kimi-img.moonshot.cn/pub/slides/26-03-31-19:46:40-d75r887ftae3hapt5osg.png">    </p:cNvPr>
          <p:cNvPicPr>
            <a:picLocks noChangeAspect="1"/>
          </p:cNvPicPr>
          <p:nvPr/>
        </p:nvPicPr>
        <p:blipFill>
          <a:blip r:embed="rId1"/>
          <a:srcRect l="0" r="0" t="45" b="45"/>
          <a:stretch/>
        </p:blipFill>
        <p:spPr>
          <a:xfrm>
            <a:off x="7399020" y="1684023"/>
            <a:ext cx="4248150" cy="2667000"/>
          </a:xfrm>
          <a:prstGeom prst="roundRect">
            <a:avLst>
              <a:gd name="adj" fmla="val 0"/>
            </a:avLst>
          </a:prstGeom>
        </p:spPr>
      </p:pic>
      <p:sp>
        <p:nvSpPr>
          <p:cNvPr id="28" name="Text 25"/>
          <p:cNvSpPr/>
          <p:nvPr/>
        </p:nvSpPr>
        <p:spPr>
          <a:xfrm>
            <a:off x="7365682" y="4427223"/>
            <a:ext cx="431482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Source: Technology roadmap analysis, 2026</a:t>
            </a:r>
            <a:endParaRPr lang="en-US" sz="1600" dirty="0"/>
          </a:p>
        </p:txBody>
      </p:sp>
      <p:sp>
        <p:nvSpPr>
          <p:cNvPr id="29" name="Shape 26"/>
          <p:cNvSpPr/>
          <p:nvPr/>
        </p:nvSpPr>
        <p:spPr>
          <a:xfrm>
            <a:off x="7239000" y="5505450"/>
            <a:ext cx="4572000" cy="1047750"/>
          </a:xfrm>
          <a:custGeom>
            <a:avLst/>
            <a:gdLst/>
            <a:ahLst/>
            <a:cxnLst/>
            <a:rect l="l" t="t" r="r" b="b"/>
            <a:pathLst>
              <a:path w="4572000" h="1047750">
                <a:moveTo>
                  <a:pt x="0" y="0"/>
                </a:moveTo>
                <a:lnTo>
                  <a:pt x="4572000" y="0"/>
                </a:lnTo>
                <a:lnTo>
                  <a:pt x="4572000" y="1047750"/>
                </a:lnTo>
                <a:lnTo>
                  <a:pt x="0" y="1047750"/>
                </a:lnTo>
                <a:lnTo>
                  <a:pt x="0" y="0"/>
                </a:lnTo>
                <a:close/>
              </a:path>
            </a:pathLst>
          </a:custGeom>
          <a:solidFill>
            <a:srgbClr val="8B0000"/>
          </a:solidFill>
          <a:ln/>
        </p:spPr>
      </p:sp>
      <p:sp>
        <p:nvSpPr>
          <p:cNvPr id="30" name="Text 27"/>
          <p:cNvSpPr/>
          <p:nvPr/>
        </p:nvSpPr>
        <p:spPr>
          <a:xfrm>
            <a:off x="7391400" y="5657850"/>
            <a:ext cx="4343400" cy="742950"/>
          </a:xfrm>
          <a:prstGeom prst="rect">
            <a:avLst/>
          </a:prstGeom>
          <a:noFill/>
          <a:ln/>
        </p:spPr>
        <p:txBody>
          <a:bodyPr wrap="square" lIns="0" tIns="0" rIns="0" bIns="0" rtlCol="0" anchor="ctr"/>
          <a:lstStyle/>
          <a:p>
            <a:pPr>
              <a:lnSpc>
                <a:spcPct val="140000"/>
              </a:lnSpc>
            </a:pPr>
            <a:r>
              <a:rPr lang="en-US" sz="1200" b="1" dirty="0">
                <a:solidFill>
                  <a:srgbClr val="FFFFFF"/>
                </a:solidFill>
                <a:latin typeface="Sorts Mill Goudy" pitchFamily="34" charset="0"/>
                <a:ea typeface="Sorts Mill Goudy" pitchFamily="34" charset="-122"/>
                <a:cs typeface="Sorts Mill Goudy" pitchFamily="34" charset="-120"/>
              </a:rPr>
              <a:t>Strategic Imperative:</a:t>
            </a:r>
            <a:pPr>
              <a:lnSpc>
                <a:spcPct val="140000"/>
              </a:lnSpc>
            </a:pPr>
            <a:r>
              <a:rPr lang="en-US" sz="1200" dirty="0">
                <a:solidFill>
                  <a:srgbClr val="FFFFFF"/>
                </a:solidFill>
                <a:latin typeface="Sorts Mill Goudy" pitchFamily="34" charset="0"/>
                <a:ea typeface="Sorts Mill Goudy" pitchFamily="34" charset="-122"/>
                <a:cs typeface="Sorts Mill Goudy" pitchFamily="34" charset="-120"/>
              </a:rPr>
              <a:t> Organizations must prepare for rapid technological evolution while maintaining ethical standards and societal responsibility.</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9.1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Conclusion: Navigating the Societal Transformation</a:t>
            </a:r>
            <a:endParaRPr lang="en-US" sz="1600" dirty="0"/>
          </a:p>
        </p:txBody>
      </p:sp>
      <p:sp>
        <p:nvSpPr>
          <p:cNvPr id="4" name="Shape 2"/>
          <p:cNvSpPr/>
          <p:nvPr/>
        </p:nvSpPr>
        <p:spPr>
          <a:xfrm>
            <a:off x="400050" y="1181100"/>
            <a:ext cx="7372350" cy="1866900"/>
          </a:xfrm>
          <a:custGeom>
            <a:avLst/>
            <a:gdLst/>
            <a:ahLst/>
            <a:cxnLst/>
            <a:rect l="l" t="t" r="r" b="b"/>
            <a:pathLst>
              <a:path w="7372350" h="1866900">
                <a:moveTo>
                  <a:pt x="0" y="0"/>
                </a:moveTo>
                <a:lnTo>
                  <a:pt x="7372350" y="0"/>
                </a:lnTo>
                <a:lnTo>
                  <a:pt x="7372350" y="1866900"/>
                </a:lnTo>
                <a:lnTo>
                  <a:pt x="0" y="1866900"/>
                </a:lnTo>
                <a:lnTo>
                  <a:pt x="0" y="0"/>
                </a:lnTo>
                <a:close/>
              </a:path>
            </a:pathLst>
          </a:custGeom>
          <a:solidFill>
            <a:srgbClr val="F9FAFB"/>
          </a:solidFill>
          <a:ln/>
        </p:spPr>
      </p:sp>
      <p:sp>
        <p:nvSpPr>
          <p:cNvPr id="5" name="Shape 3"/>
          <p:cNvSpPr/>
          <p:nvPr/>
        </p:nvSpPr>
        <p:spPr>
          <a:xfrm>
            <a:off x="400050" y="1181100"/>
            <a:ext cx="38100" cy="1866900"/>
          </a:xfrm>
          <a:custGeom>
            <a:avLst/>
            <a:gdLst/>
            <a:ahLst/>
            <a:cxnLst/>
            <a:rect l="l" t="t" r="r" b="b"/>
            <a:pathLst>
              <a:path w="38100" h="1866900">
                <a:moveTo>
                  <a:pt x="0" y="0"/>
                </a:moveTo>
                <a:lnTo>
                  <a:pt x="38100" y="0"/>
                </a:lnTo>
                <a:lnTo>
                  <a:pt x="38100" y="1866900"/>
                </a:lnTo>
                <a:lnTo>
                  <a:pt x="0" y="1866900"/>
                </a:lnTo>
                <a:lnTo>
                  <a:pt x="0" y="0"/>
                </a:lnTo>
                <a:close/>
              </a:path>
            </a:pathLst>
          </a:custGeom>
          <a:solidFill>
            <a:srgbClr val="8B0000"/>
          </a:solidFill>
          <a:ln/>
        </p:spPr>
      </p:sp>
      <p:sp>
        <p:nvSpPr>
          <p:cNvPr id="6" name="Text 4"/>
          <p:cNvSpPr/>
          <p:nvPr/>
        </p:nvSpPr>
        <p:spPr>
          <a:xfrm>
            <a:off x="609600" y="1371600"/>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9.1.1 Key Synthesis</a:t>
            </a:r>
            <a:endParaRPr lang="en-US" sz="1600" dirty="0"/>
          </a:p>
        </p:txBody>
      </p:sp>
      <p:sp>
        <p:nvSpPr>
          <p:cNvPr id="7" name="Text 5"/>
          <p:cNvSpPr/>
          <p:nvPr/>
        </p:nvSpPr>
        <p:spPr>
          <a:xfrm>
            <a:off x="609600" y="1752600"/>
            <a:ext cx="7048500" cy="990600"/>
          </a:xfrm>
          <a:prstGeom prst="rect">
            <a:avLst/>
          </a:prstGeom>
          <a:noFill/>
          <a:ln/>
        </p:spPr>
        <p:txBody>
          <a:bodyPr wrap="square" lIns="0" tIns="0" rIns="0" bIns="0" rtlCol="0" anchor="ctr"/>
          <a:lstStyle/>
          <a:p>
            <a:pPr>
              <a:lnSpc>
                <a:spcPct val="140000"/>
              </a:lnSpc>
            </a:pPr>
            <a:r>
              <a:rPr lang="en-US" sz="1200" dirty="0">
                <a:solidFill>
                  <a:srgbClr val="1F2937"/>
                </a:solidFill>
                <a:latin typeface="Sorts Mill Goudy" pitchFamily="34" charset="0"/>
                <a:ea typeface="Sorts Mill Goudy" pitchFamily="34" charset="-122"/>
                <a:cs typeface="Sorts Mill Goudy" pitchFamily="34" charset="-120"/>
              </a:rPr>
              <a:t>AI represents not merely a technological shift but a </a:t>
            </a:r>
            <a:pPr>
              <a:lnSpc>
                <a:spcPct val="140000"/>
              </a:lnSpc>
            </a:pPr>
            <a:r>
              <a:rPr lang="en-US" sz="1200" b="1" dirty="0">
                <a:solidFill>
                  <a:srgbClr val="1F2937"/>
                </a:solidFill>
                <a:latin typeface="Sorts Mill Goudy" pitchFamily="34" charset="0"/>
                <a:ea typeface="Sorts Mill Goudy" pitchFamily="34" charset="-122"/>
                <a:cs typeface="Sorts Mill Goudy" pitchFamily="34" charset="-120"/>
              </a:rPr>
              <a:t>profound societal transformation</a:t>
            </a:r>
            <a:pPr>
              <a:lnSpc>
                <a:spcPct val="140000"/>
              </a:lnSpc>
            </a:pPr>
            <a:r>
              <a:rPr lang="en-US" sz="1200" dirty="0">
                <a:solidFill>
                  <a:srgbClr val="1F2937"/>
                </a:solidFill>
                <a:latin typeface="Sorts Mill Goudy" pitchFamily="34" charset="0"/>
                <a:ea typeface="Sorts Mill Goudy" pitchFamily="34" charset="-122"/>
                <a:cs typeface="Sorts Mill Goudy" pitchFamily="34" charset="-120"/>
              </a:rPr>
              <a:t> that will reshape how we work, learn, receive healthcare, and interact with institutions. The success of this transformation depends on our collective ability to address fundamental challenges while harnessing AI's transformative potential.</a:t>
            </a:r>
            <a:endParaRPr lang="en-US" sz="1600" dirty="0"/>
          </a:p>
        </p:txBody>
      </p:sp>
      <p:sp>
        <p:nvSpPr>
          <p:cNvPr id="8" name="Shape 6"/>
          <p:cNvSpPr/>
          <p:nvPr/>
        </p:nvSpPr>
        <p:spPr>
          <a:xfrm>
            <a:off x="400050" y="3200400"/>
            <a:ext cx="7372350" cy="2695575"/>
          </a:xfrm>
          <a:custGeom>
            <a:avLst/>
            <a:gdLst/>
            <a:ahLst/>
            <a:cxnLst/>
            <a:rect l="l" t="t" r="r" b="b"/>
            <a:pathLst>
              <a:path w="7372350" h="2695575">
                <a:moveTo>
                  <a:pt x="0" y="0"/>
                </a:moveTo>
                <a:lnTo>
                  <a:pt x="7372350" y="0"/>
                </a:lnTo>
                <a:lnTo>
                  <a:pt x="7372350" y="2695575"/>
                </a:lnTo>
                <a:lnTo>
                  <a:pt x="0" y="2695575"/>
                </a:lnTo>
                <a:lnTo>
                  <a:pt x="0" y="0"/>
                </a:lnTo>
                <a:close/>
              </a:path>
            </a:pathLst>
          </a:custGeom>
          <a:solidFill>
            <a:srgbClr val="F9FAFB"/>
          </a:solidFill>
          <a:ln/>
        </p:spPr>
      </p:sp>
      <p:sp>
        <p:nvSpPr>
          <p:cNvPr id="9" name="Shape 7"/>
          <p:cNvSpPr/>
          <p:nvPr/>
        </p:nvSpPr>
        <p:spPr>
          <a:xfrm>
            <a:off x="400050" y="3200400"/>
            <a:ext cx="38100" cy="2695575"/>
          </a:xfrm>
          <a:custGeom>
            <a:avLst/>
            <a:gdLst/>
            <a:ahLst/>
            <a:cxnLst/>
            <a:rect l="l" t="t" r="r" b="b"/>
            <a:pathLst>
              <a:path w="38100" h="2695575">
                <a:moveTo>
                  <a:pt x="0" y="0"/>
                </a:moveTo>
                <a:lnTo>
                  <a:pt x="38100" y="0"/>
                </a:lnTo>
                <a:lnTo>
                  <a:pt x="38100" y="2695575"/>
                </a:lnTo>
                <a:lnTo>
                  <a:pt x="0" y="2695575"/>
                </a:lnTo>
                <a:lnTo>
                  <a:pt x="0" y="0"/>
                </a:lnTo>
                <a:close/>
              </a:path>
            </a:pathLst>
          </a:custGeom>
          <a:solidFill>
            <a:srgbClr val="6B7280"/>
          </a:solidFill>
          <a:ln/>
        </p:spPr>
      </p:sp>
      <p:sp>
        <p:nvSpPr>
          <p:cNvPr id="10" name="Text 8"/>
          <p:cNvSpPr/>
          <p:nvPr/>
        </p:nvSpPr>
        <p:spPr>
          <a:xfrm>
            <a:off x="609600" y="3390900"/>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9.1.2 Critical Success Factors</a:t>
            </a:r>
            <a:endParaRPr lang="en-US" sz="1600" dirty="0"/>
          </a:p>
        </p:txBody>
      </p:sp>
      <p:sp>
        <p:nvSpPr>
          <p:cNvPr id="11" name="Shape 9"/>
          <p:cNvSpPr/>
          <p:nvPr/>
        </p:nvSpPr>
        <p:spPr>
          <a:xfrm>
            <a:off x="613410" y="3775710"/>
            <a:ext cx="3417570" cy="998220"/>
          </a:xfrm>
          <a:custGeom>
            <a:avLst/>
            <a:gdLst/>
            <a:ahLst/>
            <a:cxnLst/>
            <a:rect l="l" t="t" r="r" b="b"/>
            <a:pathLst>
              <a:path w="3417570" h="998220">
                <a:moveTo>
                  <a:pt x="0" y="0"/>
                </a:moveTo>
                <a:lnTo>
                  <a:pt x="3417570" y="0"/>
                </a:lnTo>
                <a:lnTo>
                  <a:pt x="3417570" y="998220"/>
                </a:lnTo>
                <a:lnTo>
                  <a:pt x="0" y="998220"/>
                </a:lnTo>
                <a:lnTo>
                  <a:pt x="0" y="0"/>
                </a:lnTo>
                <a:close/>
              </a:path>
            </a:pathLst>
          </a:custGeom>
          <a:solidFill>
            <a:srgbClr val="FFFFFF"/>
          </a:solidFill>
          <a:ln w="10160">
            <a:solidFill>
              <a:srgbClr val="E5E7EB"/>
            </a:solidFill>
            <a:prstDash val="solid"/>
          </a:ln>
        </p:spPr>
      </p:sp>
      <p:sp>
        <p:nvSpPr>
          <p:cNvPr id="12" name="Shape 10"/>
          <p:cNvSpPr/>
          <p:nvPr/>
        </p:nvSpPr>
        <p:spPr>
          <a:xfrm>
            <a:off x="788670" y="3970023"/>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8B0000"/>
          </a:solidFill>
          <a:ln/>
        </p:spPr>
      </p:sp>
      <p:sp>
        <p:nvSpPr>
          <p:cNvPr id="13" name="Text 11"/>
          <p:cNvSpPr/>
          <p:nvPr/>
        </p:nvSpPr>
        <p:spPr>
          <a:xfrm>
            <a:off x="1036320" y="3931923"/>
            <a:ext cx="159067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Addressing Challenges</a:t>
            </a:r>
            <a:endParaRPr lang="en-US" sz="1600" dirty="0"/>
          </a:p>
        </p:txBody>
      </p:sp>
      <p:sp>
        <p:nvSpPr>
          <p:cNvPr id="14" name="Text 12"/>
          <p:cNvSpPr/>
          <p:nvPr/>
        </p:nvSpPr>
        <p:spPr>
          <a:xfrm>
            <a:off x="769620" y="4236723"/>
            <a:ext cx="3171825" cy="3810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Proactively tackling bias, privacy, and security concerns</a:t>
            </a:r>
            <a:endParaRPr lang="en-US" sz="1600" dirty="0"/>
          </a:p>
        </p:txBody>
      </p:sp>
      <p:sp>
        <p:nvSpPr>
          <p:cNvPr id="15" name="Shape 13"/>
          <p:cNvSpPr/>
          <p:nvPr/>
        </p:nvSpPr>
        <p:spPr>
          <a:xfrm>
            <a:off x="4156710" y="3775710"/>
            <a:ext cx="3417570" cy="998220"/>
          </a:xfrm>
          <a:custGeom>
            <a:avLst/>
            <a:gdLst/>
            <a:ahLst/>
            <a:cxnLst/>
            <a:rect l="l" t="t" r="r" b="b"/>
            <a:pathLst>
              <a:path w="3417570" h="998220">
                <a:moveTo>
                  <a:pt x="0" y="0"/>
                </a:moveTo>
                <a:lnTo>
                  <a:pt x="3417570" y="0"/>
                </a:lnTo>
                <a:lnTo>
                  <a:pt x="3417570" y="998220"/>
                </a:lnTo>
                <a:lnTo>
                  <a:pt x="0" y="998220"/>
                </a:lnTo>
                <a:lnTo>
                  <a:pt x="0" y="0"/>
                </a:lnTo>
                <a:close/>
              </a:path>
            </a:pathLst>
          </a:custGeom>
          <a:solidFill>
            <a:srgbClr val="FFFFFF"/>
          </a:solidFill>
          <a:ln w="10160">
            <a:solidFill>
              <a:srgbClr val="E5E7EB"/>
            </a:solidFill>
            <a:prstDash val="solid"/>
          </a:ln>
        </p:spPr>
      </p:sp>
      <p:sp>
        <p:nvSpPr>
          <p:cNvPr id="16" name="Shape 14"/>
          <p:cNvSpPr/>
          <p:nvPr/>
        </p:nvSpPr>
        <p:spPr>
          <a:xfrm>
            <a:off x="4331970" y="3970023"/>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8B0000"/>
          </a:solidFill>
          <a:ln/>
        </p:spPr>
      </p:sp>
      <p:sp>
        <p:nvSpPr>
          <p:cNvPr id="17" name="Text 15"/>
          <p:cNvSpPr/>
          <p:nvPr/>
        </p:nvSpPr>
        <p:spPr>
          <a:xfrm>
            <a:off x="4579620" y="3931923"/>
            <a:ext cx="181927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Ensuring Equitable Access</a:t>
            </a:r>
            <a:endParaRPr lang="en-US" sz="1600" dirty="0"/>
          </a:p>
        </p:txBody>
      </p:sp>
      <p:sp>
        <p:nvSpPr>
          <p:cNvPr id="18" name="Text 16"/>
          <p:cNvSpPr/>
          <p:nvPr/>
        </p:nvSpPr>
        <p:spPr>
          <a:xfrm>
            <a:off x="4312920" y="4236723"/>
            <a:ext cx="3171825" cy="190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Bridging the digital divide for inclusive AI benefits</a:t>
            </a:r>
            <a:endParaRPr lang="en-US" sz="1600" dirty="0"/>
          </a:p>
        </p:txBody>
      </p:sp>
      <p:sp>
        <p:nvSpPr>
          <p:cNvPr id="19" name="Shape 17"/>
          <p:cNvSpPr/>
          <p:nvPr/>
        </p:nvSpPr>
        <p:spPr>
          <a:xfrm>
            <a:off x="613410" y="4895851"/>
            <a:ext cx="3417570" cy="807720"/>
          </a:xfrm>
          <a:custGeom>
            <a:avLst/>
            <a:gdLst/>
            <a:ahLst/>
            <a:cxnLst/>
            <a:rect l="l" t="t" r="r" b="b"/>
            <a:pathLst>
              <a:path w="3417570" h="807720">
                <a:moveTo>
                  <a:pt x="0" y="0"/>
                </a:moveTo>
                <a:lnTo>
                  <a:pt x="3417570" y="0"/>
                </a:lnTo>
                <a:lnTo>
                  <a:pt x="3417570" y="807720"/>
                </a:lnTo>
                <a:lnTo>
                  <a:pt x="0" y="807720"/>
                </a:lnTo>
                <a:lnTo>
                  <a:pt x="0" y="0"/>
                </a:lnTo>
                <a:close/>
              </a:path>
            </a:pathLst>
          </a:custGeom>
          <a:solidFill>
            <a:srgbClr val="FFFFFF"/>
          </a:solidFill>
          <a:ln w="10160">
            <a:solidFill>
              <a:srgbClr val="E5E7EB"/>
            </a:solidFill>
            <a:prstDash val="solid"/>
          </a:ln>
        </p:spPr>
      </p:sp>
      <p:sp>
        <p:nvSpPr>
          <p:cNvPr id="20" name="Shape 18"/>
          <p:cNvSpPr/>
          <p:nvPr/>
        </p:nvSpPr>
        <p:spPr>
          <a:xfrm>
            <a:off x="788670" y="5090164"/>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8B0000"/>
          </a:solidFill>
          <a:ln/>
        </p:spPr>
      </p:sp>
      <p:sp>
        <p:nvSpPr>
          <p:cNvPr id="21" name="Text 19"/>
          <p:cNvSpPr/>
          <p:nvPr/>
        </p:nvSpPr>
        <p:spPr>
          <a:xfrm>
            <a:off x="1036320" y="5052064"/>
            <a:ext cx="206692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Maintaining Ethical Standards</a:t>
            </a:r>
            <a:endParaRPr lang="en-US" sz="1600" dirty="0"/>
          </a:p>
        </p:txBody>
      </p:sp>
      <p:sp>
        <p:nvSpPr>
          <p:cNvPr id="22" name="Text 20"/>
          <p:cNvSpPr/>
          <p:nvPr/>
        </p:nvSpPr>
        <p:spPr>
          <a:xfrm>
            <a:off x="769620" y="5356864"/>
            <a:ext cx="3171825" cy="190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Upholding transparency, fairness, and accountability</a:t>
            </a:r>
            <a:endParaRPr lang="en-US" sz="1600" dirty="0"/>
          </a:p>
        </p:txBody>
      </p:sp>
      <p:sp>
        <p:nvSpPr>
          <p:cNvPr id="23" name="Shape 21"/>
          <p:cNvSpPr/>
          <p:nvPr/>
        </p:nvSpPr>
        <p:spPr>
          <a:xfrm>
            <a:off x="4156710" y="4895851"/>
            <a:ext cx="3417570" cy="807720"/>
          </a:xfrm>
          <a:custGeom>
            <a:avLst/>
            <a:gdLst/>
            <a:ahLst/>
            <a:cxnLst/>
            <a:rect l="l" t="t" r="r" b="b"/>
            <a:pathLst>
              <a:path w="3417570" h="807720">
                <a:moveTo>
                  <a:pt x="0" y="0"/>
                </a:moveTo>
                <a:lnTo>
                  <a:pt x="3417570" y="0"/>
                </a:lnTo>
                <a:lnTo>
                  <a:pt x="3417570" y="807720"/>
                </a:lnTo>
                <a:lnTo>
                  <a:pt x="0" y="807720"/>
                </a:lnTo>
                <a:lnTo>
                  <a:pt x="0" y="0"/>
                </a:lnTo>
                <a:close/>
              </a:path>
            </a:pathLst>
          </a:custGeom>
          <a:solidFill>
            <a:srgbClr val="FFFFFF"/>
          </a:solidFill>
          <a:ln w="10160">
            <a:solidFill>
              <a:srgbClr val="E5E7EB"/>
            </a:solidFill>
            <a:prstDash val="solid"/>
          </a:ln>
        </p:spPr>
      </p:sp>
      <p:sp>
        <p:nvSpPr>
          <p:cNvPr id="24" name="Shape 22"/>
          <p:cNvSpPr/>
          <p:nvPr/>
        </p:nvSpPr>
        <p:spPr>
          <a:xfrm>
            <a:off x="4331970" y="5090164"/>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101322" y="63311"/>
                </a:moveTo>
                <a:lnTo>
                  <a:pt x="77510" y="101411"/>
                </a:lnTo>
                <a:cubicBezTo>
                  <a:pt x="76260" y="103406"/>
                  <a:pt x="74116" y="104656"/>
                  <a:pt x="71765" y="104775"/>
                </a:cubicBezTo>
                <a:cubicBezTo>
                  <a:pt x="69413" y="104894"/>
                  <a:pt x="67151" y="103823"/>
                  <a:pt x="65752" y="101918"/>
                </a:cubicBezTo>
                <a:lnTo>
                  <a:pt x="51465" y="82867"/>
                </a:lnTo>
                <a:cubicBezTo>
                  <a:pt x="49084" y="79712"/>
                  <a:pt x="49738" y="75248"/>
                  <a:pt x="52894" y="72866"/>
                </a:cubicBezTo>
                <a:cubicBezTo>
                  <a:pt x="56049" y="70485"/>
                  <a:pt x="60514" y="71140"/>
                  <a:pt x="62895" y="74295"/>
                </a:cubicBezTo>
                <a:lnTo>
                  <a:pt x="70931" y="85011"/>
                </a:lnTo>
                <a:lnTo>
                  <a:pt x="89208" y="55751"/>
                </a:lnTo>
                <a:cubicBezTo>
                  <a:pt x="91291" y="52417"/>
                  <a:pt x="95696" y="51375"/>
                  <a:pt x="99060" y="53489"/>
                </a:cubicBezTo>
                <a:cubicBezTo>
                  <a:pt x="102424" y="55602"/>
                  <a:pt x="103436" y="59978"/>
                  <a:pt x="101322" y="63341"/>
                </a:cubicBezTo>
                <a:close/>
              </a:path>
            </a:pathLst>
          </a:custGeom>
          <a:solidFill>
            <a:srgbClr val="8B0000"/>
          </a:solidFill>
          <a:ln/>
        </p:spPr>
      </p:sp>
      <p:sp>
        <p:nvSpPr>
          <p:cNvPr id="25" name="Text 23"/>
          <p:cNvSpPr/>
          <p:nvPr/>
        </p:nvSpPr>
        <p:spPr>
          <a:xfrm>
            <a:off x="4579620" y="5052064"/>
            <a:ext cx="164782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Fostering Collaboration</a:t>
            </a:r>
            <a:endParaRPr lang="en-US" sz="1600" dirty="0"/>
          </a:p>
        </p:txBody>
      </p:sp>
      <p:sp>
        <p:nvSpPr>
          <p:cNvPr id="26" name="Text 24"/>
          <p:cNvSpPr/>
          <p:nvPr/>
        </p:nvSpPr>
        <p:spPr>
          <a:xfrm>
            <a:off x="4312920" y="5356864"/>
            <a:ext cx="3171825" cy="190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Human-AI partnership for collective benefit</a:t>
            </a:r>
            <a:endParaRPr lang="en-US" sz="1600" dirty="0"/>
          </a:p>
        </p:txBody>
      </p:sp>
      <p:sp>
        <p:nvSpPr>
          <p:cNvPr id="27" name="Shape 25"/>
          <p:cNvSpPr/>
          <p:nvPr/>
        </p:nvSpPr>
        <p:spPr>
          <a:xfrm>
            <a:off x="381000" y="6050282"/>
            <a:ext cx="7391400" cy="800100"/>
          </a:xfrm>
          <a:custGeom>
            <a:avLst/>
            <a:gdLst/>
            <a:ahLst/>
            <a:cxnLst/>
            <a:rect l="l" t="t" r="r" b="b"/>
            <a:pathLst>
              <a:path w="7391400" h="800100">
                <a:moveTo>
                  <a:pt x="0" y="0"/>
                </a:moveTo>
                <a:lnTo>
                  <a:pt x="7391400" y="0"/>
                </a:lnTo>
                <a:lnTo>
                  <a:pt x="7391400" y="800100"/>
                </a:lnTo>
                <a:lnTo>
                  <a:pt x="0" y="800100"/>
                </a:lnTo>
                <a:lnTo>
                  <a:pt x="0" y="0"/>
                </a:lnTo>
                <a:close/>
              </a:path>
            </a:pathLst>
          </a:custGeom>
          <a:solidFill>
            <a:srgbClr val="8B0000"/>
          </a:solidFill>
          <a:ln/>
        </p:spPr>
      </p:sp>
      <p:sp>
        <p:nvSpPr>
          <p:cNvPr id="28" name="Text 26"/>
          <p:cNvSpPr/>
          <p:nvPr/>
        </p:nvSpPr>
        <p:spPr>
          <a:xfrm>
            <a:off x="533400" y="6202682"/>
            <a:ext cx="7162800" cy="495300"/>
          </a:xfrm>
          <a:prstGeom prst="rect">
            <a:avLst/>
          </a:prstGeom>
          <a:noFill/>
          <a:ln/>
        </p:spPr>
        <p:txBody>
          <a:bodyPr wrap="square" lIns="0" tIns="0" rIns="0" bIns="0" rtlCol="0" anchor="ctr"/>
          <a:lstStyle/>
          <a:p>
            <a:pPr>
              <a:lnSpc>
                <a:spcPct val="140000"/>
              </a:lnSpc>
            </a:pPr>
            <a:r>
              <a:rPr lang="en-US" sz="1200" b="1" dirty="0">
                <a:solidFill>
                  <a:srgbClr val="FFFFFF"/>
                </a:solidFill>
                <a:latin typeface="Sorts Mill Goudy" pitchFamily="34" charset="0"/>
                <a:ea typeface="Sorts Mill Goudy" pitchFamily="34" charset="-122"/>
                <a:cs typeface="Sorts Mill Goudy" pitchFamily="34" charset="-120"/>
              </a:rPr>
              <a:t>Fundamental Truth:</a:t>
            </a:r>
            <a:pPr>
              <a:lnSpc>
                <a:spcPct val="140000"/>
              </a:lnSpc>
            </a:pPr>
            <a:r>
              <a:rPr lang="en-US" sz="1200" dirty="0">
                <a:solidFill>
                  <a:srgbClr val="FFFFFF"/>
                </a:solidFill>
                <a:latin typeface="Sorts Mill Goudy" pitchFamily="34" charset="0"/>
                <a:ea typeface="Sorts Mill Goudy" pitchFamily="34" charset="-122"/>
                <a:cs typeface="Sorts Mill Goudy" pitchFamily="34" charset="-120"/>
              </a:rPr>
              <a:t> Technology alone cannot create positive change. The path forward requires intentional design, inclusive development, and unwavering commitment to human welfare.</a:t>
            </a:r>
            <a:endParaRPr lang="en-US" sz="1600" dirty="0"/>
          </a:p>
        </p:txBody>
      </p:sp>
      <p:sp>
        <p:nvSpPr>
          <p:cNvPr id="29" name="Shape 27"/>
          <p:cNvSpPr/>
          <p:nvPr/>
        </p:nvSpPr>
        <p:spPr>
          <a:xfrm>
            <a:off x="8004810" y="1184910"/>
            <a:ext cx="3798570" cy="4465320"/>
          </a:xfrm>
          <a:custGeom>
            <a:avLst/>
            <a:gdLst/>
            <a:ahLst/>
            <a:cxnLst/>
            <a:rect l="l" t="t" r="r" b="b"/>
            <a:pathLst>
              <a:path w="3798570" h="4465320">
                <a:moveTo>
                  <a:pt x="0" y="0"/>
                </a:moveTo>
                <a:lnTo>
                  <a:pt x="3798570" y="0"/>
                </a:lnTo>
                <a:lnTo>
                  <a:pt x="3798570" y="4465320"/>
                </a:lnTo>
                <a:lnTo>
                  <a:pt x="0" y="4465320"/>
                </a:lnTo>
                <a:lnTo>
                  <a:pt x="0" y="0"/>
                </a:lnTo>
                <a:close/>
              </a:path>
            </a:pathLst>
          </a:custGeom>
          <a:solidFill>
            <a:srgbClr val="FFFFFF"/>
          </a:solidFill>
          <a:ln w="10160">
            <a:solidFill>
              <a:srgbClr val="E5E7EB"/>
            </a:solidFill>
            <a:prstDash val="solid"/>
          </a:ln>
        </p:spPr>
      </p:sp>
      <p:sp>
        <p:nvSpPr>
          <p:cNvPr id="30" name="Text 28"/>
          <p:cNvSpPr/>
          <p:nvPr/>
        </p:nvSpPr>
        <p:spPr>
          <a:xfrm>
            <a:off x="8156257" y="1379223"/>
            <a:ext cx="3495675" cy="266700"/>
          </a:xfrm>
          <a:prstGeom prst="rect">
            <a:avLst/>
          </a:prstGeom>
          <a:noFill/>
          <a:ln/>
        </p:spPr>
        <p:txBody>
          <a:bodyPr wrap="square" lIns="0" tIns="0" rIns="0" bIns="0" rtlCol="0" anchor="ctr"/>
          <a:lstStyle/>
          <a:p>
            <a:pPr algn="ct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Figure 9: Success Factor Framework</a:t>
            </a:r>
            <a:endParaRPr lang="en-US" sz="1600" dirty="0"/>
          </a:p>
        </p:txBody>
      </p:sp>
      <p:sp>
        <p:nvSpPr>
          <p:cNvPr id="31" name="Text 29"/>
          <p:cNvSpPr/>
          <p:nvPr/>
        </p:nvSpPr>
        <p:spPr>
          <a:xfrm>
            <a:off x="8199120" y="1760223"/>
            <a:ext cx="1552575" cy="190500"/>
          </a:xfrm>
          <a:prstGeom prst="rect">
            <a:avLst/>
          </a:prstGeom>
          <a:noFill/>
          <a:ln/>
        </p:spPr>
        <p:txBody>
          <a:bodyPr wrap="square" lIns="0" tIns="0" rIns="0" bIns="0" rtlCol="0" anchor="ctr"/>
          <a:lstStyle/>
          <a:p>
            <a:pPr>
              <a:lnSpc>
                <a:spcPct val="120000"/>
              </a:lnSpc>
            </a:pPr>
            <a:r>
              <a:rPr lang="en-US" sz="1050" dirty="0">
                <a:solidFill>
                  <a:srgbClr val="1F2937"/>
                </a:solidFill>
                <a:latin typeface="Sorts Mill Goudy" pitchFamily="34" charset="0"/>
                <a:ea typeface="Sorts Mill Goudy" pitchFamily="34" charset="-122"/>
                <a:cs typeface="Sorts Mill Goudy" pitchFamily="34" charset="-120"/>
              </a:rPr>
              <a:t>Technological Innovation</a:t>
            </a:r>
            <a:endParaRPr lang="en-US" sz="1600" dirty="0"/>
          </a:p>
        </p:txBody>
      </p:sp>
      <p:sp>
        <p:nvSpPr>
          <p:cNvPr id="32" name="Text 30"/>
          <p:cNvSpPr/>
          <p:nvPr/>
        </p:nvSpPr>
        <p:spPr>
          <a:xfrm>
            <a:off x="11385590" y="1760223"/>
            <a:ext cx="295275" cy="190500"/>
          </a:xfrm>
          <a:prstGeom prst="rect">
            <a:avLst/>
          </a:prstGeom>
          <a:noFill/>
          <a:ln/>
        </p:spPr>
        <p:txBody>
          <a:bodyPr wrap="square" lIns="0" tIns="0" rIns="0" bIns="0" rtlCol="0" anchor="ctr"/>
          <a:lstStyle/>
          <a:p>
            <a:pPr>
              <a:lnSpc>
                <a:spcPct val="120000"/>
              </a:lnSpc>
            </a:pPr>
            <a:r>
              <a:rPr lang="en-US" sz="1050" b="1" dirty="0">
                <a:solidFill>
                  <a:srgbClr val="8B0000"/>
                </a:solidFill>
                <a:latin typeface="Sorts Mill Goudy" pitchFamily="34" charset="0"/>
                <a:ea typeface="Sorts Mill Goudy" pitchFamily="34" charset="-122"/>
                <a:cs typeface="Sorts Mill Goudy" pitchFamily="34" charset="-120"/>
              </a:rPr>
              <a:t>30%</a:t>
            </a:r>
            <a:endParaRPr lang="en-US" sz="1600" dirty="0"/>
          </a:p>
        </p:txBody>
      </p:sp>
      <p:sp>
        <p:nvSpPr>
          <p:cNvPr id="33" name="Shape 31"/>
          <p:cNvSpPr/>
          <p:nvPr/>
        </p:nvSpPr>
        <p:spPr>
          <a:xfrm>
            <a:off x="8199120" y="1988823"/>
            <a:ext cx="3409950" cy="76200"/>
          </a:xfrm>
          <a:custGeom>
            <a:avLst/>
            <a:gdLst/>
            <a:ahLst/>
            <a:cxnLst/>
            <a:rect l="l" t="t" r="r" b="b"/>
            <a:pathLst>
              <a:path w="3409950" h="76200">
                <a:moveTo>
                  <a:pt x="0" y="0"/>
                </a:moveTo>
                <a:lnTo>
                  <a:pt x="3409950" y="0"/>
                </a:lnTo>
                <a:lnTo>
                  <a:pt x="3409950" y="76200"/>
                </a:lnTo>
                <a:lnTo>
                  <a:pt x="0" y="76200"/>
                </a:lnTo>
                <a:lnTo>
                  <a:pt x="0" y="0"/>
                </a:lnTo>
                <a:close/>
              </a:path>
            </a:pathLst>
          </a:custGeom>
          <a:solidFill>
            <a:srgbClr val="E5E7EB"/>
          </a:solidFill>
          <a:ln/>
        </p:spPr>
      </p:sp>
      <p:sp>
        <p:nvSpPr>
          <p:cNvPr id="34" name="Shape 32"/>
          <p:cNvSpPr/>
          <p:nvPr/>
        </p:nvSpPr>
        <p:spPr>
          <a:xfrm>
            <a:off x="8199120" y="1988823"/>
            <a:ext cx="1028700" cy="76200"/>
          </a:xfrm>
          <a:custGeom>
            <a:avLst/>
            <a:gdLst/>
            <a:ahLst/>
            <a:cxnLst/>
            <a:rect l="l" t="t" r="r" b="b"/>
            <a:pathLst>
              <a:path w="1028700" h="76200">
                <a:moveTo>
                  <a:pt x="0" y="0"/>
                </a:moveTo>
                <a:lnTo>
                  <a:pt x="1028700" y="0"/>
                </a:lnTo>
                <a:lnTo>
                  <a:pt x="1028700" y="76200"/>
                </a:lnTo>
                <a:lnTo>
                  <a:pt x="0" y="76200"/>
                </a:lnTo>
                <a:lnTo>
                  <a:pt x="0" y="0"/>
                </a:lnTo>
                <a:close/>
              </a:path>
            </a:pathLst>
          </a:custGeom>
          <a:solidFill>
            <a:srgbClr val="8B0000"/>
          </a:solidFill>
          <a:ln/>
        </p:spPr>
      </p:sp>
      <p:sp>
        <p:nvSpPr>
          <p:cNvPr id="35" name="Text 33"/>
          <p:cNvSpPr/>
          <p:nvPr/>
        </p:nvSpPr>
        <p:spPr>
          <a:xfrm>
            <a:off x="8199120" y="2179323"/>
            <a:ext cx="1200150" cy="190500"/>
          </a:xfrm>
          <a:prstGeom prst="rect">
            <a:avLst/>
          </a:prstGeom>
          <a:noFill/>
          <a:ln/>
        </p:spPr>
        <p:txBody>
          <a:bodyPr wrap="square" lIns="0" tIns="0" rIns="0" bIns="0" rtlCol="0" anchor="ctr"/>
          <a:lstStyle/>
          <a:p>
            <a:pPr>
              <a:lnSpc>
                <a:spcPct val="120000"/>
              </a:lnSpc>
            </a:pPr>
            <a:r>
              <a:rPr lang="en-US" sz="1050" dirty="0">
                <a:solidFill>
                  <a:srgbClr val="1F2937"/>
                </a:solidFill>
                <a:latin typeface="Sorts Mill Goudy" pitchFamily="34" charset="0"/>
                <a:ea typeface="Sorts Mill Goudy" pitchFamily="34" charset="-122"/>
                <a:cs typeface="Sorts Mill Goudy" pitchFamily="34" charset="-120"/>
              </a:rPr>
              <a:t>Ethical Governance</a:t>
            </a:r>
            <a:endParaRPr lang="en-US" sz="1600" dirty="0"/>
          </a:p>
        </p:txBody>
      </p:sp>
      <p:sp>
        <p:nvSpPr>
          <p:cNvPr id="36" name="Text 34"/>
          <p:cNvSpPr/>
          <p:nvPr/>
        </p:nvSpPr>
        <p:spPr>
          <a:xfrm>
            <a:off x="11402020" y="2179323"/>
            <a:ext cx="276225" cy="190500"/>
          </a:xfrm>
          <a:prstGeom prst="rect">
            <a:avLst/>
          </a:prstGeom>
          <a:noFill/>
          <a:ln/>
        </p:spPr>
        <p:txBody>
          <a:bodyPr wrap="square" lIns="0" tIns="0" rIns="0" bIns="0" rtlCol="0" anchor="ctr"/>
          <a:lstStyle/>
          <a:p>
            <a:pPr>
              <a:lnSpc>
                <a:spcPct val="120000"/>
              </a:lnSpc>
            </a:pPr>
            <a:r>
              <a:rPr lang="en-US" sz="1050" b="1" dirty="0">
                <a:solidFill>
                  <a:srgbClr val="8B0000"/>
                </a:solidFill>
                <a:latin typeface="Sorts Mill Goudy" pitchFamily="34" charset="0"/>
                <a:ea typeface="Sorts Mill Goudy" pitchFamily="34" charset="-122"/>
                <a:cs typeface="Sorts Mill Goudy" pitchFamily="34" charset="-120"/>
              </a:rPr>
              <a:t>25%</a:t>
            </a:r>
            <a:endParaRPr lang="en-US" sz="1600" dirty="0"/>
          </a:p>
        </p:txBody>
      </p:sp>
      <p:sp>
        <p:nvSpPr>
          <p:cNvPr id="37" name="Shape 35"/>
          <p:cNvSpPr/>
          <p:nvPr/>
        </p:nvSpPr>
        <p:spPr>
          <a:xfrm>
            <a:off x="8199120" y="2407923"/>
            <a:ext cx="3409950" cy="76200"/>
          </a:xfrm>
          <a:custGeom>
            <a:avLst/>
            <a:gdLst/>
            <a:ahLst/>
            <a:cxnLst/>
            <a:rect l="l" t="t" r="r" b="b"/>
            <a:pathLst>
              <a:path w="3409950" h="76200">
                <a:moveTo>
                  <a:pt x="0" y="0"/>
                </a:moveTo>
                <a:lnTo>
                  <a:pt x="3409950" y="0"/>
                </a:lnTo>
                <a:lnTo>
                  <a:pt x="3409950" y="76200"/>
                </a:lnTo>
                <a:lnTo>
                  <a:pt x="0" y="76200"/>
                </a:lnTo>
                <a:lnTo>
                  <a:pt x="0" y="0"/>
                </a:lnTo>
                <a:close/>
              </a:path>
            </a:pathLst>
          </a:custGeom>
          <a:solidFill>
            <a:srgbClr val="E5E7EB"/>
          </a:solidFill>
          <a:ln/>
        </p:spPr>
      </p:sp>
      <p:sp>
        <p:nvSpPr>
          <p:cNvPr id="38" name="Shape 36"/>
          <p:cNvSpPr/>
          <p:nvPr/>
        </p:nvSpPr>
        <p:spPr>
          <a:xfrm>
            <a:off x="8199120" y="2407923"/>
            <a:ext cx="857250" cy="76200"/>
          </a:xfrm>
          <a:custGeom>
            <a:avLst/>
            <a:gdLst/>
            <a:ahLst/>
            <a:cxnLst/>
            <a:rect l="l" t="t" r="r" b="b"/>
            <a:pathLst>
              <a:path w="857250" h="76200">
                <a:moveTo>
                  <a:pt x="0" y="0"/>
                </a:moveTo>
                <a:lnTo>
                  <a:pt x="857250" y="0"/>
                </a:lnTo>
                <a:lnTo>
                  <a:pt x="857250" y="76200"/>
                </a:lnTo>
                <a:lnTo>
                  <a:pt x="0" y="76200"/>
                </a:lnTo>
                <a:lnTo>
                  <a:pt x="0" y="0"/>
                </a:lnTo>
                <a:close/>
              </a:path>
            </a:pathLst>
          </a:custGeom>
          <a:solidFill>
            <a:srgbClr val="8B0000"/>
          </a:solidFill>
          <a:ln/>
        </p:spPr>
      </p:sp>
      <p:sp>
        <p:nvSpPr>
          <p:cNvPr id="39" name="Text 37"/>
          <p:cNvSpPr/>
          <p:nvPr/>
        </p:nvSpPr>
        <p:spPr>
          <a:xfrm>
            <a:off x="8199120" y="2598423"/>
            <a:ext cx="1038225" cy="190500"/>
          </a:xfrm>
          <a:prstGeom prst="rect">
            <a:avLst/>
          </a:prstGeom>
          <a:noFill/>
          <a:ln/>
        </p:spPr>
        <p:txBody>
          <a:bodyPr wrap="square" lIns="0" tIns="0" rIns="0" bIns="0" rtlCol="0" anchor="ctr"/>
          <a:lstStyle/>
          <a:p>
            <a:pPr>
              <a:lnSpc>
                <a:spcPct val="120000"/>
              </a:lnSpc>
            </a:pPr>
            <a:r>
              <a:rPr lang="en-US" sz="1050" dirty="0">
                <a:solidFill>
                  <a:srgbClr val="1F2937"/>
                </a:solidFill>
                <a:latin typeface="Sorts Mill Goudy" pitchFamily="34" charset="0"/>
                <a:ea typeface="Sorts Mill Goudy" pitchFamily="34" charset="-122"/>
                <a:cs typeface="Sorts Mill Goudy" pitchFamily="34" charset="-120"/>
              </a:rPr>
              <a:t>Equitable Access</a:t>
            </a:r>
            <a:endParaRPr lang="en-US" sz="1600" dirty="0"/>
          </a:p>
        </p:txBody>
      </p:sp>
      <p:sp>
        <p:nvSpPr>
          <p:cNvPr id="40" name="Text 38"/>
          <p:cNvSpPr/>
          <p:nvPr/>
        </p:nvSpPr>
        <p:spPr>
          <a:xfrm>
            <a:off x="11402020" y="2598423"/>
            <a:ext cx="276225" cy="190500"/>
          </a:xfrm>
          <a:prstGeom prst="rect">
            <a:avLst/>
          </a:prstGeom>
          <a:noFill/>
          <a:ln/>
        </p:spPr>
        <p:txBody>
          <a:bodyPr wrap="square" lIns="0" tIns="0" rIns="0" bIns="0" rtlCol="0" anchor="ctr"/>
          <a:lstStyle/>
          <a:p>
            <a:pPr>
              <a:lnSpc>
                <a:spcPct val="120000"/>
              </a:lnSpc>
            </a:pPr>
            <a:r>
              <a:rPr lang="en-US" sz="1050" b="1" dirty="0">
                <a:solidFill>
                  <a:srgbClr val="8B0000"/>
                </a:solidFill>
                <a:latin typeface="Sorts Mill Goudy" pitchFamily="34" charset="0"/>
                <a:ea typeface="Sorts Mill Goudy" pitchFamily="34" charset="-122"/>
                <a:cs typeface="Sorts Mill Goudy" pitchFamily="34" charset="-120"/>
              </a:rPr>
              <a:t>25%</a:t>
            </a:r>
            <a:endParaRPr lang="en-US" sz="1600" dirty="0"/>
          </a:p>
        </p:txBody>
      </p:sp>
      <p:sp>
        <p:nvSpPr>
          <p:cNvPr id="41" name="Shape 39"/>
          <p:cNvSpPr/>
          <p:nvPr/>
        </p:nvSpPr>
        <p:spPr>
          <a:xfrm>
            <a:off x="8199120" y="2827023"/>
            <a:ext cx="3409950" cy="76200"/>
          </a:xfrm>
          <a:custGeom>
            <a:avLst/>
            <a:gdLst/>
            <a:ahLst/>
            <a:cxnLst/>
            <a:rect l="l" t="t" r="r" b="b"/>
            <a:pathLst>
              <a:path w="3409950" h="76200">
                <a:moveTo>
                  <a:pt x="0" y="0"/>
                </a:moveTo>
                <a:lnTo>
                  <a:pt x="3409950" y="0"/>
                </a:lnTo>
                <a:lnTo>
                  <a:pt x="3409950" y="76200"/>
                </a:lnTo>
                <a:lnTo>
                  <a:pt x="0" y="76200"/>
                </a:lnTo>
                <a:lnTo>
                  <a:pt x="0" y="0"/>
                </a:lnTo>
                <a:close/>
              </a:path>
            </a:pathLst>
          </a:custGeom>
          <a:solidFill>
            <a:srgbClr val="E5E7EB"/>
          </a:solidFill>
          <a:ln/>
        </p:spPr>
      </p:sp>
      <p:sp>
        <p:nvSpPr>
          <p:cNvPr id="42" name="Shape 40"/>
          <p:cNvSpPr/>
          <p:nvPr/>
        </p:nvSpPr>
        <p:spPr>
          <a:xfrm>
            <a:off x="8199120" y="2827023"/>
            <a:ext cx="857250" cy="76200"/>
          </a:xfrm>
          <a:custGeom>
            <a:avLst/>
            <a:gdLst/>
            <a:ahLst/>
            <a:cxnLst/>
            <a:rect l="l" t="t" r="r" b="b"/>
            <a:pathLst>
              <a:path w="857250" h="76200">
                <a:moveTo>
                  <a:pt x="0" y="0"/>
                </a:moveTo>
                <a:lnTo>
                  <a:pt x="857250" y="0"/>
                </a:lnTo>
                <a:lnTo>
                  <a:pt x="857250" y="76200"/>
                </a:lnTo>
                <a:lnTo>
                  <a:pt x="0" y="76200"/>
                </a:lnTo>
                <a:lnTo>
                  <a:pt x="0" y="0"/>
                </a:lnTo>
                <a:close/>
              </a:path>
            </a:pathLst>
          </a:custGeom>
          <a:solidFill>
            <a:srgbClr val="8B0000"/>
          </a:solidFill>
          <a:ln/>
        </p:spPr>
      </p:sp>
      <p:sp>
        <p:nvSpPr>
          <p:cNvPr id="43" name="Text 41"/>
          <p:cNvSpPr/>
          <p:nvPr/>
        </p:nvSpPr>
        <p:spPr>
          <a:xfrm>
            <a:off x="8199120" y="3017523"/>
            <a:ext cx="1333500" cy="190500"/>
          </a:xfrm>
          <a:prstGeom prst="rect">
            <a:avLst/>
          </a:prstGeom>
          <a:noFill/>
          <a:ln/>
        </p:spPr>
        <p:txBody>
          <a:bodyPr wrap="square" lIns="0" tIns="0" rIns="0" bIns="0" rtlCol="0" anchor="ctr"/>
          <a:lstStyle/>
          <a:p>
            <a:pPr>
              <a:lnSpc>
                <a:spcPct val="120000"/>
              </a:lnSpc>
            </a:pPr>
            <a:r>
              <a:rPr lang="en-US" sz="1050" dirty="0">
                <a:solidFill>
                  <a:srgbClr val="1F2937"/>
                </a:solidFill>
                <a:latin typeface="Sorts Mill Goudy" pitchFamily="34" charset="0"/>
                <a:ea typeface="Sorts Mill Goudy" pitchFamily="34" charset="-122"/>
                <a:cs typeface="Sorts Mill Goudy" pitchFamily="34" charset="-120"/>
              </a:rPr>
              <a:t>Human Collaboration</a:t>
            </a:r>
            <a:endParaRPr lang="en-US" sz="1600" dirty="0"/>
          </a:p>
        </p:txBody>
      </p:sp>
      <p:sp>
        <p:nvSpPr>
          <p:cNvPr id="44" name="Text 42"/>
          <p:cNvSpPr/>
          <p:nvPr/>
        </p:nvSpPr>
        <p:spPr>
          <a:xfrm>
            <a:off x="11377017" y="3017523"/>
            <a:ext cx="304800" cy="190500"/>
          </a:xfrm>
          <a:prstGeom prst="rect">
            <a:avLst/>
          </a:prstGeom>
          <a:noFill/>
          <a:ln/>
        </p:spPr>
        <p:txBody>
          <a:bodyPr wrap="square" lIns="0" tIns="0" rIns="0" bIns="0" rtlCol="0" anchor="ctr"/>
          <a:lstStyle/>
          <a:p>
            <a:pPr>
              <a:lnSpc>
                <a:spcPct val="120000"/>
              </a:lnSpc>
            </a:pPr>
            <a:r>
              <a:rPr lang="en-US" sz="1050" b="1" dirty="0">
                <a:solidFill>
                  <a:srgbClr val="8B0000"/>
                </a:solidFill>
                <a:latin typeface="Sorts Mill Goudy" pitchFamily="34" charset="0"/>
                <a:ea typeface="Sorts Mill Goudy" pitchFamily="34" charset="-122"/>
                <a:cs typeface="Sorts Mill Goudy" pitchFamily="34" charset="-120"/>
              </a:rPr>
              <a:t>20%</a:t>
            </a:r>
            <a:endParaRPr lang="en-US" sz="1600" dirty="0"/>
          </a:p>
        </p:txBody>
      </p:sp>
      <p:sp>
        <p:nvSpPr>
          <p:cNvPr id="45" name="Shape 43"/>
          <p:cNvSpPr/>
          <p:nvPr/>
        </p:nvSpPr>
        <p:spPr>
          <a:xfrm>
            <a:off x="8199120" y="3246123"/>
            <a:ext cx="3409950" cy="76200"/>
          </a:xfrm>
          <a:custGeom>
            <a:avLst/>
            <a:gdLst/>
            <a:ahLst/>
            <a:cxnLst/>
            <a:rect l="l" t="t" r="r" b="b"/>
            <a:pathLst>
              <a:path w="3409950" h="76200">
                <a:moveTo>
                  <a:pt x="0" y="0"/>
                </a:moveTo>
                <a:lnTo>
                  <a:pt x="3409950" y="0"/>
                </a:lnTo>
                <a:lnTo>
                  <a:pt x="3409950" y="76200"/>
                </a:lnTo>
                <a:lnTo>
                  <a:pt x="0" y="76200"/>
                </a:lnTo>
                <a:lnTo>
                  <a:pt x="0" y="0"/>
                </a:lnTo>
                <a:close/>
              </a:path>
            </a:pathLst>
          </a:custGeom>
          <a:solidFill>
            <a:srgbClr val="E5E7EB"/>
          </a:solidFill>
          <a:ln/>
        </p:spPr>
      </p:sp>
      <p:sp>
        <p:nvSpPr>
          <p:cNvPr id="46" name="Shape 44"/>
          <p:cNvSpPr/>
          <p:nvPr/>
        </p:nvSpPr>
        <p:spPr>
          <a:xfrm>
            <a:off x="8199120" y="3246123"/>
            <a:ext cx="685800" cy="76200"/>
          </a:xfrm>
          <a:custGeom>
            <a:avLst/>
            <a:gdLst/>
            <a:ahLst/>
            <a:cxnLst/>
            <a:rect l="l" t="t" r="r" b="b"/>
            <a:pathLst>
              <a:path w="685800" h="76200">
                <a:moveTo>
                  <a:pt x="0" y="0"/>
                </a:moveTo>
                <a:lnTo>
                  <a:pt x="685800" y="0"/>
                </a:lnTo>
                <a:lnTo>
                  <a:pt x="685800" y="76200"/>
                </a:lnTo>
                <a:lnTo>
                  <a:pt x="0" y="76200"/>
                </a:lnTo>
                <a:lnTo>
                  <a:pt x="0" y="0"/>
                </a:lnTo>
                <a:close/>
              </a:path>
            </a:pathLst>
          </a:custGeom>
          <a:solidFill>
            <a:srgbClr val="8B0000"/>
          </a:solidFill>
          <a:ln/>
        </p:spPr>
      </p:sp>
      <p:sp>
        <p:nvSpPr>
          <p:cNvPr id="47" name="Text 45"/>
          <p:cNvSpPr/>
          <p:nvPr/>
        </p:nvSpPr>
        <p:spPr>
          <a:xfrm>
            <a:off x="8165782" y="3436623"/>
            <a:ext cx="347662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Figure 9: Critical success factor weighting</a:t>
            </a:r>
            <a:endParaRPr lang="en-US" sz="1600" dirty="0"/>
          </a:p>
        </p:txBody>
      </p:sp>
      <p:sp>
        <p:nvSpPr>
          <p:cNvPr id="48" name="Shape 46"/>
          <p:cNvSpPr/>
          <p:nvPr/>
        </p:nvSpPr>
        <p:spPr>
          <a:xfrm>
            <a:off x="8020050" y="5802632"/>
            <a:ext cx="3790950" cy="1047750"/>
          </a:xfrm>
          <a:custGeom>
            <a:avLst/>
            <a:gdLst/>
            <a:ahLst/>
            <a:cxnLst/>
            <a:rect l="l" t="t" r="r" b="b"/>
            <a:pathLst>
              <a:path w="3790950" h="1047750">
                <a:moveTo>
                  <a:pt x="0" y="0"/>
                </a:moveTo>
                <a:lnTo>
                  <a:pt x="3790950" y="0"/>
                </a:lnTo>
                <a:lnTo>
                  <a:pt x="3790950" y="1047750"/>
                </a:lnTo>
                <a:lnTo>
                  <a:pt x="0" y="1047750"/>
                </a:lnTo>
                <a:lnTo>
                  <a:pt x="0" y="0"/>
                </a:lnTo>
                <a:close/>
              </a:path>
            </a:pathLst>
          </a:custGeom>
          <a:solidFill>
            <a:srgbClr val="F9FAFB"/>
          </a:solidFill>
          <a:ln/>
        </p:spPr>
      </p:sp>
      <p:sp>
        <p:nvSpPr>
          <p:cNvPr id="49" name="Shape 47"/>
          <p:cNvSpPr/>
          <p:nvPr/>
        </p:nvSpPr>
        <p:spPr>
          <a:xfrm>
            <a:off x="8020050" y="5802632"/>
            <a:ext cx="38100" cy="1047750"/>
          </a:xfrm>
          <a:custGeom>
            <a:avLst/>
            <a:gdLst/>
            <a:ahLst/>
            <a:cxnLst/>
            <a:rect l="l" t="t" r="r" b="b"/>
            <a:pathLst>
              <a:path w="38100" h="1047750">
                <a:moveTo>
                  <a:pt x="0" y="0"/>
                </a:moveTo>
                <a:lnTo>
                  <a:pt x="38100" y="0"/>
                </a:lnTo>
                <a:lnTo>
                  <a:pt x="38100" y="1047750"/>
                </a:lnTo>
                <a:lnTo>
                  <a:pt x="0" y="1047750"/>
                </a:lnTo>
                <a:lnTo>
                  <a:pt x="0" y="0"/>
                </a:lnTo>
                <a:close/>
              </a:path>
            </a:pathLst>
          </a:custGeom>
          <a:solidFill>
            <a:srgbClr val="8B0000"/>
          </a:solidFill>
          <a:ln/>
        </p:spPr>
      </p:sp>
      <p:sp>
        <p:nvSpPr>
          <p:cNvPr id="50" name="Text 48"/>
          <p:cNvSpPr/>
          <p:nvPr/>
        </p:nvSpPr>
        <p:spPr>
          <a:xfrm>
            <a:off x="8191500" y="5955032"/>
            <a:ext cx="3543300" cy="742950"/>
          </a:xfrm>
          <a:prstGeom prst="rect">
            <a:avLst/>
          </a:prstGeom>
          <a:noFill/>
          <a:ln/>
        </p:spPr>
        <p:txBody>
          <a:bodyPr wrap="square" lIns="0" tIns="0" rIns="0" bIns="0" rtlCol="0" anchor="ctr"/>
          <a:lstStyle/>
          <a:p>
            <a:pPr>
              <a:lnSpc>
                <a:spcPct val="140000"/>
              </a:lnSpc>
            </a:pPr>
            <a:r>
              <a:rPr lang="en-US" sz="1200" dirty="0">
                <a:solidFill>
                  <a:srgbClr val="1F2937"/>
                </a:solidFill>
                <a:latin typeface="Sorts Mill Goudy" pitchFamily="34" charset="0"/>
                <a:ea typeface="Sorts Mill Goudy" pitchFamily="34" charset="-122"/>
                <a:cs typeface="Sorts Mill Goudy" pitchFamily="34" charset="-120"/>
              </a:rPr>
              <a:t>"The measure of AI's success will not be its technical sophistication, but its contribution to human flourishing."</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gradFill rotWithShape="1" flip="none">
            <a:gsLst>
              <a:gs pos="0">
                <a:srgbClr val="8B0000"/>
              </a:gs>
              <a:gs pos="100000">
                <a:srgbClr val="5C0000"/>
              </a:gs>
            </a:gsLst>
            <a:lin ang="2700000" scaled="1"/>
          </a:gradFill>
          <a:ln/>
        </p:spPr>
      </p:sp>
      <p:sp>
        <p:nvSpPr>
          <p:cNvPr id="3" name="Shape 1"/>
          <p:cNvSpPr/>
          <p:nvPr/>
        </p:nvSpPr>
        <p:spPr>
          <a:xfrm>
            <a:off x="5881568" y="381000"/>
            <a:ext cx="428625" cy="571500"/>
          </a:xfrm>
          <a:custGeom>
            <a:avLst/>
            <a:gdLst/>
            <a:ahLst/>
            <a:cxnLst/>
            <a:rect l="l" t="t" r="r" b="b"/>
            <a:pathLst>
              <a:path w="428625" h="571500">
                <a:moveTo>
                  <a:pt x="326938" y="428625"/>
                </a:moveTo>
                <a:cubicBezTo>
                  <a:pt x="335087" y="403733"/>
                  <a:pt x="351383" y="381186"/>
                  <a:pt x="369801" y="361764"/>
                </a:cubicBezTo>
                <a:cubicBezTo>
                  <a:pt x="406301" y="323366"/>
                  <a:pt x="428625" y="271463"/>
                  <a:pt x="428625" y="214313"/>
                </a:cubicBezTo>
                <a:cubicBezTo>
                  <a:pt x="428625" y="95994"/>
                  <a:pt x="332631" y="0"/>
                  <a:pt x="214312" y="0"/>
                </a:cubicBezTo>
                <a:cubicBezTo>
                  <a:pt x="95994" y="0"/>
                  <a:pt x="0" y="95994"/>
                  <a:pt x="0" y="214313"/>
                </a:cubicBezTo>
                <a:cubicBezTo>
                  <a:pt x="0" y="271463"/>
                  <a:pt x="22324" y="323366"/>
                  <a:pt x="58824" y="361764"/>
                </a:cubicBezTo>
                <a:cubicBezTo>
                  <a:pt x="77242" y="381186"/>
                  <a:pt x="93650" y="403733"/>
                  <a:pt x="101687" y="428625"/>
                </a:cubicBezTo>
                <a:lnTo>
                  <a:pt x="326827" y="428625"/>
                </a:lnTo>
                <a:close/>
                <a:moveTo>
                  <a:pt x="321469" y="482203"/>
                </a:moveTo>
                <a:lnTo>
                  <a:pt x="107156" y="482203"/>
                </a:lnTo>
                <a:lnTo>
                  <a:pt x="107156" y="500063"/>
                </a:lnTo>
                <a:cubicBezTo>
                  <a:pt x="107156" y="549399"/>
                  <a:pt x="147117" y="589359"/>
                  <a:pt x="196453" y="589359"/>
                </a:cubicBezTo>
                <a:lnTo>
                  <a:pt x="232172" y="589359"/>
                </a:lnTo>
                <a:cubicBezTo>
                  <a:pt x="281508" y="589359"/>
                  <a:pt x="321469" y="549399"/>
                  <a:pt x="321469" y="500063"/>
                </a:cubicBezTo>
                <a:lnTo>
                  <a:pt x="321469" y="482203"/>
                </a:lnTo>
                <a:close/>
                <a:moveTo>
                  <a:pt x="205383" y="125016"/>
                </a:moveTo>
                <a:cubicBezTo>
                  <a:pt x="160958" y="125016"/>
                  <a:pt x="125016" y="160958"/>
                  <a:pt x="125016" y="205383"/>
                </a:cubicBezTo>
                <a:cubicBezTo>
                  <a:pt x="125016" y="220228"/>
                  <a:pt x="113072" y="232172"/>
                  <a:pt x="98227" y="232172"/>
                </a:cubicBezTo>
                <a:cubicBezTo>
                  <a:pt x="83381" y="232172"/>
                  <a:pt x="71438" y="220228"/>
                  <a:pt x="71438" y="205383"/>
                </a:cubicBezTo>
                <a:cubicBezTo>
                  <a:pt x="71438" y="131378"/>
                  <a:pt x="131378" y="71438"/>
                  <a:pt x="205383" y="71438"/>
                </a:cubicBezTo>
                <a:cubicBezTo>
                  <a:pt x="220228" y="71438"/>
                  <a:pt x="232172" y="83381"/>
                  <a:pt x="232172" y="98227"/>
                </a:cubicBezTo>
                <a:cubicBezTo>
                  <a:pt x="232172" y="113072"/>
                  <a:pt x="220228" y="125016"/>
                  <a:pt x="205383" y="125016"/>
                </a:cubicBezTo>
                <a:close/>
              </a:path>
            </a:pathLst>
          </a:custGeom>
          <a:solidFill>
            <a:srgbClr val="FFFFFF">
              <a:alpha val="80000"/>
            </a:srgbClr>
          </a:solidFill>
          <a:ln/>
        </p:spPr>
      </p:sp>
      <p:sp>
        <p:nvSpPr>
          <p:cNvPr id="4" name="Text 2"/>
          <p:cNvSpPr/>
          <p:nvPr/>
        </p:nvSpPr>
        <p:spPr>
          <a:xfrm>
            <a:off x="4207431" y="1181100"/>
            <a:ext cx="3781425" cy="571500"/>
          </a:xfrm>
          <a:prstGeom prst="rect">
            <a:avLst/>
          </a:prstGeom>
          <a:noFill/>
          <a:ln/>
        </p:spPr>
        <p:txBody>
          <a:bodyPr wrap="square" lIns="0" tIns="0" rIns="0" bIns="0" rtlCol="0" anchor="ctr"/>
          <a:lstStyle/>
          <a:p>
            <a:pPr algn="ctr">
              <a:lnSpc>
                <a:spcPct val="100000"/>
              </a:lnSpc>
            </a:pPr>
            <a:r>
              <a:rPr lang="en-US" sz="3600" b="1" dirty="0">
                <a:solidFill>
                  <a:srgbClr val="FFFFFF"/>
                </a:solidFill>
                <a:latin typeface="Sorts Mill Goudy" pitchFamily="34" charset="0"/>
                <a:ea typeface="Sorts Mill Goudy" pitchFamily="34" charset="-122"/>
                <a:cs typeface="Sorts Mill Goudy" pitchFamily="34" charset="-120"/>
              </a:rPr>
              <a:t>The Path Forward</a:t>
            </a:r>
            <a:endParaRPr lang="en-US" sz="1600" dirty="0"/>
          </a:p>
        </p:txBody>
      </p:sp>
      <p:sp>
        <p:nvSpPr>
          <p:cNvPr id="5" name="Shape 3"/>
          <p:cNvSpPr/>
          <p:nvPr/>
        </p:nvSpPr>
        <p:spPr>
          <a:xfrm>
            <a:off x="5486281" y="1981200"/>
            <a:ext cx="1219200" cy="38100"/>
          </a:xfrm>
          <a:custGeom>
            <a:avLst/>
            <a:gdLst/>
            <a:ahLst/>
            <a:cxnLst/>
            <a:rect l="l" t="t" r="r" b="b"/>
            <a:pathLst>
              <a:path w="1219200" h="38100">
                <a:moveTo>
                  <a:pt x="0" y="0"/>
                </a:moveTo>
                <a:lnTo>
                  <a:pt x="1219200" y="0"/>
                </a:lnTo>
                <a:lnTo>
                  <a:pt x="1219200" y="38100"/>
                </a:lnTo>
                <a:lnTo>
                  <a:pt x="0" y="38100"/>
                </a:lnTo>
                <a:lnTo>
                  <a:pt x="0" y="0"/>
                </a:lnTo>
                <a:close/>
              </a:path>
            </a:pathLst>
          </a:custGeom>
          <a:solidFill>
            <a:srgbClr val="FFFFFF">
              <a:alpha val="60000"/>
            </a:srgbClr>
          </a:solidFill>
          <a:ln/>
        </p:spPr>
      </p:sp>
      <p:sp>
        <p:nvSpPr>
          <p:cNvPr id="6" name="Text 4"/>
          <p:cNvSpPr/>
          <p:nvPr/>
        </p:nvSpPr>
        <p:spPr>
          <a:xfrm>
            <a:off x="1771650" y="2552700"/>
            <a:ext cx="8648700" cy="742950"/>
          </a:xfrm>
          <a:prstGeom prst="rect">
            <a:avLst/>
          </a:prstGeom>
          <a:noFill/>
          <a:ln/>
        </p:spPr>
        <p:txBody>
          <a:bodyPr wrap="square" lIns="0" tIns="0" rIns="0" bIns="0" rtlCol="0" anchor="ctr"/>
          <a:lstStyle/>
          <a:p>
            <a:pPr algn="ctr">
              <a:lnSpc>
                <a:spcPct val="140000"/>
              </a:lnSpc>
            </a:pPr>
            <a:r>
              <a:rPr lang="en-US" sz="1800" dirty="0">
                <a:solidFill>
                  <a:srgbClr val="FFFFFF"/>
                </a:solidFill>
                <a:latin typeface="Sorts Mill Goudy" pitchFamily="34" charset="0"/>
                <a:ea typeface="Sorts Mill Goudy" pitchFamily="34" charset="-122"/>
                <a:cs typeface="Sorts Mill Goudy" pitchFamily="34" charset="-120"/>
              </a:rPr>
              <a:t>AI's success depends on how well we address its challenges while leveraging its potential for the benefit of all.</a:t>
            </a:r>
            <a:endParaRPr lang="en-US" sz="1600" dirty="0"/>
          </a:p>
        </p:txBody>
      </p:sp>
      <p:sp>
        <p:nvSpPr>
          <p:cNvPr id="7" name="Shape 5"/>
          <p:cNvSpPr/>
          <p:nvPr/>
        </p:nvSpPr>
        <p:spPr>
          <a:xfrm>
            <a:off x="2935248" y="3752850"/>
            <a:ext cx="428625" cy="342900"/>
          </a:xfrm>
          <a:custGeom>
            <a:avLst/>
            <a:gdLst/>
            <a:ahLst/>
            <a:cxnLst/>
            <a:rect l="l" t="t" r="r" b="b"/>
            <a:pathLst>
              <a:path w="428625" h="342900">
                <a:moveTo>
                  <a:pt x="257175" y="21431"/>
                </a:moveTo>
                <a:lnTo>
                  <a:pt x="342900" y="21431"/>
                </a:lnTo>
                <a:cubicBezTo>
                  <a:pt x="354754" y="21431"/>
                  <a:pt x="364331" y="31008"/>
                  <a:pt x="364331" y="42863"/>
                </a:cubicBezTo>
                <a:cubicBezTo>
                  <a:pt x="364331" y="54717"/>
                  <a:pt x="354754" y="64294"/>
                  <a:pt x="342900" y="64294"/>
                </a:cubicBezTo>
                <a:lnTo>
                  <a:pt x="266819" y="64294"/>
                </a:lnTo>
                <a:cubicBezTo>
                  <a:pt x="263336" y="81573"/>
                  <a:pt x="251482" y="95838"/>
                  <a:pt x="235744" y="102669"/>
                </a:cubicBezTo>
                <a:lnTo>
                  <a:pt x="235744" y="300038"/>
                </a:lnTo>
                <a:lnTo>
                  <a:pt x="342900" y="300038"/>
                </a:lnTo>
                <a:cubicBezTo>
                  <a:pt x="354754" y="300038"/>
                  <a:pt x="364331" y="309615"/>
                  <a:pt x="364331" y="321469"/>
                </a:cubicBezTo>
                <a:cubicBezTo>
                  <a:pt x="364331" y="333323"/>
                  <a:pt x="354754" y="342900"/>
                  <a:pt x="342900" y="342900"/>
                </a:cubicBezTo>
                <a:lnTo>
                  <a:pt x="85725" y="342900"/>
                </a:lnTo>
                <a:cubicBezTo>
                  <a:pt x="73871" y="342900"/>
                  <a:pt x="64294" y="333323"/>
                  <a:pt x="64294" y="321469"/>
                </a:cubicBezTo>
                <a:cubicBezTo>
                  <a:pt x="64294" y="309615"/>
                  <a:pt x="73871" y="300038"/>
                  <a:pt x="85725" y="300038"/>
                </a:cubicBezTo>
                <a:lnTo>
                  <a:pt x="192881" y="300038"/>
                </a:lnTo>
                <a:lnTo>
                  <a:pt x="192881" y="102669"/>
                </a:lnTo>
                <a:cubicBezTo>
                  <a:pt x="177143" y="95771"/>
                  <a:pt x="165289" y="81506"/>
                  <a:pt x="161806" y="64294"/>
                </a:cubicBezTo>
                <a:lnTo>
                  <a:pt x="85725" y="64294"/>
                </a:lnTo>
                <a:cubicBezTo>
                  <a:pt x="73871" y="64294"/>
                  <a:pt x="64294" y="54717"/>
                  <a:pt x="64294" y="42863"/>
                </a:cubicBezTo>
                <a:cubicBezTo>
                  <a:pt x="64294" y="31008"/>
                  <a:pt x="73871" y="21431"/>
                  <a:pt x="85725" y="21431"/>
                </a:cubicBezTo>
                <a:lnTo>
                  <a:pt x="171450" y="21431"/>
                </a:lnTo>
                <a:cubicBezTo>
                  <a:pt x="181228" y="8439"/>
                  <a:pt x="196766" y="0"/>
                  <a:pt x="214313" y="0"/>
                </a:cubicBezTo>
                <a:cubicBezTo>
                  <a:pt x="231859" y="0"/>
                  <a:pt x="247397" y="8439"/>
                  <a:pt x="257175" y="21431"/>
                </a:cubicBezTo>
                <a:close/>
                <a:moveTo>
                  <a:pt x="294412" y="214313"/>
                </a:moveTo>
                <a:lnTo>
                  <a:pt x="391388" y="214313"/>
                </a:lnTo>
                <a:lnTo>
                  <a:pt x="342900" y="131132"/>
                </a:lnTo>
                <a:lnTo>
                  <a:pt x="294412" y="214313"/>
                </a:lnTo>
                <a:close/>
                <a:moveTo>
                  <a:pt x="342900" y="278606"/>
                </a:moveTo>
                <a:cubicBezTo>
                  <a:pt x="300774" y="278606"/>
                  <a:pt x="265748" y="255836"/>
                  <a:pt x="258514" y="225765"/>
                </a:cubicBezTo>
                <a:cubicBezTo>
                  <a:pt x="256773" y="218398"/>
                  <a:pt x="259184" y="210830"/>
                  <a:pt x="263002" y="204267"/>
                </a:cubicBezTo>
                <a:lnTo>
                  <a:pt x="326760" y="94967"/>
                </a:lnTo>
                <a:cubicBezTo>
                  <a:pt x="330108" y="89208"/>
                  <a:pt x="336270" y="85725"/>
                  <a:pt x="342900" y="85725"/>
                </a:cubicBezTo>
                <a:cubicBezTo>
                  <a:pt x="349530" y="85725"/>
                  <a:pt x="355692" y="89275"/>
                  <a:pt x="359040" y="94967"/>
                </a:cubicBezTo>
                <a:lnTo>
                  <a:pt x="422798" y="204267"/>
                </a:lnTo>
                <a:cubicBezTo>
                  <a:pt x="426616" y="210830"/>
                  <a:pt x="429027" y="218398"/>
                  <a:pt x="427286" y="225765"/>
                </a:cubicBezTo>
                <a:cubicBezTo>
                  <a:pt x="420053" y="255769"/>
                  <a:pt x="385026" y="278606"/>
                  <a:pt x="342900" y="278606"/>
                </a:cubicBezTo>
                <a:close/>
                <a:moveTo>
                  <a:pt x="84921" y="131132"/>
                </a:moveTo>
                <a:lnTo>
                  <a:pt x="36433" y="214313"/>
                </a:lnTo>
                <a:lnTo>
                  <a:pt x="133477" y="214313"/>
                </a:lnTo>
                <a:lnTo>
                  <a:pt x="84921" y="131132"/>
                </a:lnTo>
                <a:close/>
                <a:moveTo>
                  <a:pt x="603" y="225765"/>
                </a:moveTo>
                <a:cubicBezTo>
                  <a:pt x="-1139" y="218398"/>
                  <a:pt x="1272" y="210830"/>
                  <a:pt x="5090" y="204267"/>
                </a:cubicBezTo>
                <a:lnTo>
                  <a:pt x="68848" y="94967"/>
                </a:lnTo>
                <a:cubicBezTo>
                  <a:pt x="72197" y="89208"/>
                  <a:pt x="78358" y="85725"/>
                  <a:pt x="84988" y="85725"/>
                </a:cubicBezTo>
                <a:cubicBezTo>
                  <a:pt x="91619" y="85725"/>
                  <a:pt x="97780" y="89275"/>
                  <a:pt x="101129" y="94967"/>
                </a:cubicBezTo>
                <a:lnTo>
                  <a:pt x="164887" y="204267"/>
                </a:lnTo>
                <a:cubicBezTo>
                  <a:pt x="168704" y="210830"/>
                  <a:pt x="171115" y="218398"/>
                  <a:pt x="169374" y="225765"/>
                </a:cubicBezTo>
                <a:cubicBezTo>
                  <a:pt x="162141" y="255769"/>
                  <a:pt x="127114" y="278606"/>
                  <a:pt x="84988" y="278606"/>
                </a:cubicBezTo>
                <a:cubicBezTo>
                  <a:pt x="42862" y="278606"/>
                  <a:pt x="7836" y="255836"/>
                  <a:pt x="603" y="225765"/>
                </a:cubicBezTo>
                <a:close/>
              </a:path>
            </a:pathLst>
          </a:custGeom>
          <a:solidFill>
            <a:srgbClr val="FFFFFF">
              <a:alpha val="80000"/>
            </a:srgbClr>
          </a:solidFill>
          <a:ln/>
        </p:spPr>
      </p:sp>
      <p:sp>
        <p:nvSpPr>
          <p:cNvPr id="8" name="Text 6"/>
          <p:cNvSpPr/>
          <p:nvPr/>
        </p:nvSpPr>
        <p:spPr>
          <a:xfrm>
            <a:off x="1785938" y="4210050"/>
            <a:ext cx="2724150" cy="2667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Sorts Mill Goudy" pitchFamily="34" charset="0"/>
                <a:ea typeface="Sorts Mill Goudy" pitchFamily="34" charset="-122"/>
                <a:cs typeface="Sorts Mill Goudy" pitchFamily="34" charset="-120"/>
              </a:rPr>
              <a:t>Responsibility</a:t>
            </a:r>
            <a:endParaRPr lang="en-US" sz="1600" dirty="0"/>
          </a:p>
        </p:txBody>
      </p:sp>
      <p:sp>
        <p:nvSpPr>
          <p:cNvPr id="9" name="Shape 7"/>
          <p:cNvSpPr/>
          <p:nvPr/>
        </p:nvSpPr>
        <p:spPr>
          <a:xfrm>
            <a:off x="5881568" y="3752850"/>
            <a:ext cx="428625" cy="342900"/>
          </a:xfrm>
          <a:custGeom>
            <a:avLst/>
            <a:gdLst/>
            <a:ahLst/>
            <a:cxnLst/>
            <a:rect l="l" t="t" r="r" b="b"/>
            <a:pathLst>
              <a:path w="428625" h="342900">
                <a:moveTo>
                  <a:pt x="214313" y="10716"/>
                </a:moveTo>
                <a:cubicBezTo>
                  <a:pt x="252754" y="10716"/>
                  <a:pt x="283964" y="41925"/>
                  <a:pt x="283964" y="80367"/>
                </a:cubicBezTo>
                <a:cubicBezTo>
                  <a:pt x="283964" y="118809"/>
                  <a:pt x="252754" y="150019"/>
                  <a:pt x="214313" y="150019"/>
                </a:cubicBezTo>
                <a:cubicBezTo>
                  <a:pt x="175871" y="150019"/>
                  <a:pt x="144661" y="118809"/>
                  <a:pt x="144661" y="80367"/>
                </a:cubicBezTo>
                <a:cubicBezTo>
                  <a:pt x="144661" y="41925"/>
                  <a:pt x="175871" y="10716"/>
                  <a:pt x="214313" y="10716"/>
                </a:cubicBezTo>
                <a:close/>
                <a:moveTo>
                  <a:pt x="64294" y="58936"/>
                </a:moveTo>
                <a:cubicBezTo>
                  <a:pt x="90907" y="58936"/>
                  <a:pt x="112514" y="80543"/>
                  <a:pt x="112514" y="107156"/>
                </a:cubicBezTo>
                <a:cubicBezTo>
                  <a:pt x="112514" y="133770"/>
                  <a:pt x="90907" y="155377"/>
                  <a:pt x="64294" y="155377"/>
                </a:cubicBezTo>
                <a:cubicBezTo>
                  <a:pt x="37680" y="155377"/>
                  <a:pt x="16073" y="133770"/>
                  <a:pt x="16073" y="107156"/>
                </a:cubicBezTo>
                <a:cubicBezTo>
                  <a:pt x="16073" y="80543"/>
                  <a:pt x="37680" y="58936"/>
                  <a:pt x="64294" y="58936"/>
                </a:cubicBezTo>
                <a:close/>
                <a:moveTo>
                  <a:pt x="0" y="278606"/>
                </a:moveTo>
                <a:cubicBezTo>
                  <a:pt x="0" y="231257"/>
                  <a:pt x="38375" y="192881"/>
                  <a:pt x="85725" y="192881"/>
                </a:cubicBezTo>
                <a:cubicBezTo>
                  <a:pt x="94298" y="192881"/>
                  <a:pt x="102602" y="194154"/>
                  <a:pt x="110438" y="196498"/>
                </a:cubicBezTo>
                <a:cubicBezTo>
                  <a:pt x="88404" y="221144"/>
                  <a:pt x="75009" y="253692"/>
                  <a:pt x="75009" y="289322"/>
                </a:cubicBezTo>
                <a:lnTo>
                  <a:pt x="75009" y="300038"/>
                </a:lnTo>
                <a:cubicBezTo>
                  <a:pt x="75009" y="307672"/>
                  <a:pt x="76617" y="314905"/>
                  <a:pt x="79497" y="321469"/>
                </a:cubicBezTo>
                <a:lnTo>
                  <a:pt x="21431" y="321469"/>
                </a:lnTo>
                <a:cubicBezTo>
                  <a:pt x="9577" y="321469"/>
                  <a:pt x="0" y="311892"/>
                  <a:pt x="0" y="300038"/>
                </a:cubicBezTo>
                <a:lnTo>
                  <a:pt x="0" y="278606"/>
                </a:lnTo>
                <a:close/>
                <a:moveTo>
                  <a:pt x="349128" y="321469"/>
                </a:moveTo>
                <a:cubicBezTo>
                  <a:pt x="352008" y="314905"/>
                  <a:pt x="353616" y="307672"/>
                  <a:pt x="353616" y="300038"/>
                </a:cubicBezTo>
                <a:lnTo>
                  <a:pt x="353616" y="289322"/>
                </a:lnTo>
                <a:cubicBezTo>
                  <a:pt x="353616" y="253692"/>
                  <a:pt x="340221" y="221144"/>
                  <a:pt x="318187" y="196498"/>
                </a:cubicBezTo>
                <a:cubicBezTo>
                  <a:pt x="326023" y="194154"/>
                  <a:pt x="334328" y="192881"/>
                  <a:pt x="342900" y="192881"/>
                </a:cubicBezTo>
                <a:cubicBezTo>
                  <a:pt x="390250" y="192881"/>
                  <a:pt x="428625" y="231257"/>
                  <a:pt x="428625" y="278606"/>
                </a:cubicBezTo>
                <a:lnTo>
                  <a:pt x="428625" y="300038"/>
                </a:lnTo>
                <a:cubicBezTo>
                  <a:pt x="428625" y="311892"/>
                  <a:pt x="419048" y="321469"/>
                  <a:pt x="407194" y="321469"/>
                </a:cubicBezTo>
                <a:lnTo>
                  <a:pt x="349128" y="321469"/>
                </a:lnTo>
                <a:close/>
                <a:moveTo>
                  <a:pt x="316111" y="107156"/>
                </a:moveTo>
                <a:cubicBezTo>
                  <a:pt x="316111" y="80543"/>
                  <a:pt x="337718" y="58936"/>
                  <a:pt x="364331" y="58936"/>
                </a:cubicBezTo>
                <a:cubicBezTo>
                  <a:pt x="390945" y="58936"/>
                  <a:pt x="412552" y="80543"/>
                  <a:pt x="412552" y="107156"/>
                </a:cubicBezTo>
                <a:cubicBezTo>
                  <a:pt x="412552" y="133770"/>
                  <a:pt x="390945" y="155377"/>
                  <a:pt x="364331" y="155377"/>
                </a:cubicBezTo>
                <a:cubicBezTo>
                  <a:pt x="337718" y="155377"/>
                  <a:pt x="316111" y="133770"/>
                  <a:pt x="316111" y="107156"/>
                </a:cubicBezTo>
                <a:close/>
                <a:moveTo>
                  <a:pt x="107156" y="289322"/>
                </a:moveTo>
                <a:cubicBezTo>
                  <a:pt x="107156" y="230118"/>
                  <a:pt x="155109" y="182166"/>
                  <a:pt x="214313" y="182166"/>
                </a:cubicBezTo>
                <a:cubicBezTo>
                  <a:pt x="273516" y="182166"/>
                  <a:pt x="321469" y="230118"/>
                  <a:pt x="321469" y="289322"/>
                </a:cubicBezTo>
                <a:lnTo>
                  <a:pt x="321469" y="300038"/>
                </a:lnTo>
                <a:cubicBezTo>
                  <a:pt x="321469" y="311892"/>
                  <a:pt x="311892" y="321469"/>
                  <a:pt x="300038" y="321469"/>
                </a:cubicBezTo>
                <a:lnTo>
                  <a:pt x="128588" y="321469"/>
                </a:lnTo>
                <a:cubicBezTo>
                  <a:pt x="116733" y="321469"/>
                  <a:pt x="107156" y="311892"/>
                  <a:pt x="107156" y="300038"/>
                </a:cubicBezTo>
                <a:lnTo>
                  <a:pt x="107156" y="289322"/>
                </a:lnTo>
                <a:close/>
              </a:path>
            </a:pathLst>
          </a:custGeom>
          <a:solidFill>
            <a:srgbClr val="FFFFFF">
              <a:alpha val="80000"/>
            </a:srgbClr>
          </a:solidFill>
          <a:ln/>
        </p:spPr>
      </p:sp>
      <p:sp>
        <p:nvSpPr>
          <p:cNvPr id="10" name="Text 8"/>
          <p:cNvSpPr/>
          <p:nvPr/>
        </p:nvSpPr>
        <p:spPr>
          <a:xfrm>
            <a:off x="4732258" y="4210050"/>
            <a:ext cx="2724150" cy="2667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Sorts Mill Goudy" pitchFamily="34" charset="0"/>
                <a:ea typeface="Sorts Mill Goudy" pitchFamily="34" charset="-122"/>
                <a:cs typeface="Sorts Mill Goudy" pitchFamily="34" charset="-120"/>
              </a:rPr>
              <a:t>Inclusion</a:t>
            </a:r>
            <a:endParaRPr lang="en-US" sz="1600" dirty="0"/>
          </a:p>
        </p:txBody>
      </p:sp>
      <p:sp>
        <p:nvSpPr>
          <p:cNvPr id="11" name="Shape 9"/>
          <p:cNvSpPr/>
          <p:nvPr/>
        </p:nvSpPr>
        <p:spPr>
          <a:xfrm>
            <a:off x="8870871" y="3752850"/>
            <a:ext cx="342900" cy="342900"/>
          </a:xfrm>
          <a:custGeom>
            <a:avLst/>
            <a:gdLst/>
            <a:ahLst/>
            <a:cxnLst/>
            <a:rect l="l" t="t" r="r" b="b"/>
            <a:pathLst>
              <a:path w="342900" h="342900">
                <a:moveTo>
                  <a:pt x="85725" y="214313"/>
                </a:moveTo>
                <a:lnTo>
                  <a:pt x="16408" y="214313"/>
                </a:lnTo>
                <a:cubicBezTo>
                  <a:pt x="-268" y="214313"/>
                  <a:pt x="-10515" y="196163"/>
                  <a:pt x="-1942" y="181831"/>
                </a:cubicBezTo>
                <a:lnTo>
                  <a:pt x="33486" y="122761"/>
                </a:lnTo>
                <a:cubicBezTo>
                  <a:pt x="39313" y="113050"/>
                  <a:pt x="49761" y="107156"/>
                  <a:pt x="61079" y="107156"/>
                </a:cubicBezTo>
                <a:lnTo>
                  <a:pt x="124703" y="107156"/>
                </a:lnTo>
                <a:cubicBezTo>
                  <a:pt x="175669" y="20828"/>
                  <a:pt x="251683" y="16475"/>
                  <a:pt x="302515" y="23909"/>
                </a:cubicBezTo>
                <a:cubicBezTo>
                  <a:pt x="311088" y="25182"/>
                  <a:pt x="317785" y="31879"/>
                  <a:pt x="318991" y="40385"/>
                </a:cubicBezTo>
                <a:cubicBezTo>
                  <a:pt x="326425" y="91217"/>
                  <a:pt x="322072" y="167231"/>
                  <a:pt x="235744" y="218197"/>
                </a:cubicBezTo>
                <a:lnTo>
                  <a:pt x="235744" y="281821"/>
                </a:lnTo>
                <a:cubicBezTo>
                  <a:pt x="235744" y="293139"/>
                  <a:pt x="229850" y="303587"/>
                  <a:pt x="220139" y="309414"/>
                </a:cubicBezTo>
                <a:lnTo>
                  <a:pt x="161069" y="344842"/>
                </a:lnTo>
                <a:cubicBezTo>
                  <a:pt x="146804" y="353415"/>
                  <a:pt x="128588" y="343101"/>
                  <a:pt x="128588" y="326492"/>
                </a:cubicBezTo>
                <a:lnTo>
                  <a:pt x="128588" y="257175"/>
                </a:lnTo>
                <a:cubicBezTo>
                  <a:pt x="128588" y="233534"/>
                  <a:pt x="109366" y="214313"/>
                  <a:pt x="85725" y="214313"/>
                </a:cubicBezTo>
                <a:lnTo>
                  <a:pt x="85658" y="214313"/>
                </a:lnTo>
                <a:close/>
                <a:moveTo>
                  <a:pt x="267891" y="107156"/>
                </a:moveTo>
                <a:cubicBezTo>
                  <a:pt x="267891" y="89414"/>
                  <a:pt x="253486" y="75009"/>
                  <a:pt x="235744" y="75009"/>
                </a:cubicBezTo>
                <a:cubicBezTo>
                  <a:pt x="218001" y="75009"/>
                  <a:pt x="203597" y="89414"/>
                  <a:pt x="203597" y="107156"/>
                </a:cubicBezTo>
                <a:cubicBezTo>
                  <a:pt x="203597" y="124899"/>
                  <a:pt x="218001" y="139303"/>
                  <a:pt x="235744" y="139303"/>
                </a:cubicBezTo>
                <a:cubicBezTo>
                  <a:pt x="253486" y="139303"/>
                  <a:pt x="267891" y="124899"/>
                  <a:pt x="267891" y="107156"/>
                </a:cubicBezTo>
                <a:close/>
              </a:path>
            </a:pathLst>
          </a:custGeom>
          <a:solidFill>
            <a:srgbClr val="FFFFFF">
              <a:alpha val="80000"/>
            </a:srgbClr>
          </a:solidFill>
          <a:ln/>
        </p:spPr>
      </p:sp>
      <p:sp>
        <p:nvSpPr>
          <p:cNvPr id="12" name="Text 10"/>
          <p:cNvSpPr/>
          <p:nvPr/>
        </p:nvSpPr>
        <p:spPr>
          <a:xfrm>
            <a:off x="7678698" y="4210050"/>
            <a:ext cx="2724150" cy="266700"/>
          </a:xfrm>
          <a:prstGeom prst="rect">
            <a:avLst/>
          </a:prstGeom>
          <a:noFill/>
          <a:ln/>
        </p:spPr>
        <p:txBody>
          <a:bodyPr wrap="square" lIns="0" tIns="0" rIns="0" bIns="0" rtlCol="0" anchor="ctr"/>
          <a:lstStyle/>
          <a:p>
            <a:pPr algn="ctr">
              <a:lnSpc>
                <a:spcPct val="130000"/>
              </a:lnSpc>
            </a:pPr>
            <a:r>
              <a:rPr lang="en-US" sz="1350" b="1" dirty="0">
                <a:solidFill>
                  <a:srgbClr val="FFFFFF"/>
                </a:solidFill>
                <a:latin typeface="Sorts Mill Goudy" pitchFamily="34" charset="0"/>
                <a:ea typeface="Sorts Mill Goudy" pitchFamily="34" charset="-122"/>
                <a:cs typeface="Sorts Mill Goudy" pitchFamily="34" charset="-120"/>
              </a:rPr>
              <a:t>Innovation</a:t>
            </a:r>
            <a:endParaRPr lang="en-US" sz="1600" dirty="0"/>
          </a:p>
        </p:txBody>
      </p:sp>
      <p:sp>
        <p:nvSpPr>
          <p:cNvPr id="13" name="Text 11"/>
          <p:cNvSpPr/>
          <p:nvPr/>
        </p:nvSpPr>
        <p:spPr>
          <a:xfrm>
            <a:off x="3999071" y="6210300"/>
            <a:ext cx="4191000" cy="266700"/>
          </a:xfrm>
          <a:prstGeom prst="rect">
            <a:avLst/>
          </a:prstGeom>
          <a:noFill/>
          <a:ln/>
        </p:spPr>
        <p:txBody>
          <a:bodyPr wrap="square" lIns="0" tIns="0" rIns="0" bIns="0" rtlCol="0" anchor="ctr"/>
          <a:lstStyle/>
          <a:p>
            <a:pPr algn="ctr">
              <a:lnSpc>
                <a:spcPct val="130000"/>
              </a:lnSpc>
            </a:pPr>
            <a:r>
              <a:rPr lang="en-US" sz="1350" dirty="0">
                <a:solidFill>
                  <a:srgbClr val="FFFFFF">
                    <a:alpha val="80000"/>
                  </a:srgbClr>
                </a:solidFill>
                <a:latin typeface="Sorts Mill Goudy" pitchFamily="34" charset="0"/>
                <a:ea typeface="Sorts Mill Goudy" pitchFamily="34" charset="-122"/>
                <a:cs typeface="Sorts Mill Goudy" pitchFamily="34" charset="-120"/>
              </a:rPr>
              <a:t>A Societal Transformation Requiring Collective Action</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OVERVIEW</a:t>
            </a:r>
            <a:endParaRPr lang="en-US" sz="1600" dirty="0"/>
          </a:p>
        </p:txBody>
      </p:sp>
      <p:sp>
        <p:nvSpPr>
          <p:cNvPr id="3" name="Text 1"/>
          <p:cNvSpPr/>
          <p:nvPr/>
        </p:nvSpPr>
        <p:spPr>
          <a:xfrm>
            <a:off x="381000" y="647700"/>
            <a:ext cx="11658600" cy="457200"/>
          </a:xfrm>
          <a:prstGeom prst="rect">
            <a:avLst/>
          </a:prstGeom>
          <a:noFill/>
          <a:ln/>
        </p:spPr>
        <p:txBody>
          <a:bodyPr wrap="square" lIns="0" tIns="0" rIns="0" bIns="0" rtlCol="0" anchor="ctr"/>
          <a:lstStyle/>
          <a:p>
            <a:pPr>
              <a:lnSpc>
                <a:spcPct val="80000"/>
              </a:lnSpc>
            </a:pPr>
            <a:r>
              <a:rPr lang="en-US" sz="3600" b="1" dirty="0">
                <a:solidFill>
                  <a:srgbClr val="1F2937"/>
                </a:solidFill>
                <a:latin typeface="Sorts Mill Goudy" pitchFamily="34" charset="0"/>
                <a:ea typeface="Sorts Mill Goudy" pitchFamily="34" charset="-122"/>
                <a:cs typeface="Sorts Mill Goudy" pitchFamily="34" charset="-120"/>
              </a:rPr>
              <a:t>Contents</a:t>
            </a:r>
            <a:endParaRPr lang="en-US" sz="1600" dirty="0"/>
          </a:p>
        </p:txBody>
      </p:sp>
      <p:sp>
        <p:nvSpPr>
          <p:cNvPr id="4" name="Shape 2"/>
          <p:cNvSpPr/>
          <p:nvPr/>
        </p:nvSpPr>
        <p:spPr>
          <a:xfrm>
            <a:off x="400050" y="1409700"/>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5" name="Shape 3"/>
          <p:cNvSpPr/>
          <p:nvPr/>
        </p:nvSpPr>
        <p:spPr>
          <a:xfrm>
            <a:off x="400050" y="1409700"/>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6" name="Text 4"/>
          <p:cNvSpPr/>
          <p:nvPr/>
        </p:nvSpPr>
        <p:spPr>
          <a:xfrm>
            <a:off x="571500" y="1562100"/>
            <a:ext cx="390525"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01</a:t>
            </a:r>
            <a:endParaRPr lang="en-US" sz="1600" dirty="0"/>
          </a:p>
        </p:txBody>
      </p:sp>
      <p:sp>
        <p:nvSpPr>
          <p:cNvPr id="7" name="Text 5"/>
          <p:cNvSpPr/>
          <p:nvPr/>
        </p:nvSpPr>
        <p:spPr>
          <a:xfrm>
            <a:off x="972264" y="1562100"/>
            <a:ext cx="262890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The AI Adoption Landscape</a:t>
            </a:r>
            <a:endParaRPr lang="en-US" sz="1600" dirty="0"/>
          </a:p>
        </p:txBody>
      </p:sp>
      <p:sp>
        <p:nvSpPr>
          <p:cNvPr id="8" name="Text 6"/>
          <p:cNvSpPr/>
          <p:nvPr/>
        </p:nvSpPr>
        <p:spPr>
          <a:xfrm>
            <a:off x="972264" y="1866900"/>
            <a:ext cx="260985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Drivers, barriers, and sectoral variation</a:t>
            </a:r>
            <a:endParaRPr lang="en-US" sz="1600" dirty="0"/>
          </a:p>
        </p:txBody>
      </p:sp>
      <p:sp>
        <p:nvSpPr>
          <p:cNvPr id="9" name="Shape 7"/>
          <p:cNvSpPr/>
          <p:nvPr/>
        </p:nvSpPr>
        <p:spPr>
          <a:xfrm>
            <a:off x="6343650" y="1409700"/>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10" name="Shape 8"/>
          <p:cNvSpPr/>
          <p:nvPr/>
        </p:nvSpPr>
        <p:spPr>
          <a:xfrm>
            <a:off x="6343650" y="1409700"/>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11" name="Text 9"/>
          <p:cNvSpPr/>
          <p:nvPr/>
        </p:nvSpPr>
        <p:spPr>
          <a:xfrm>
            <a:off x="6515100" y="1562100"/>
            <a:ext cx="428625"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02</a:t>
            </a:r>
            <a:endParaRPr lang="en-US" sz="1600" dirty="0"/>
          </a:p>
        </p:txBody>
      </p:sp>
      <p:sp>
        <p:nvSpPr>
          <p:cNvPr id="12" name="Text 10"/>
          <p:cNvSpPr/>
          <p:nvPr/>
        </p:nvSpPr>
        <p:spPr>
          <a:xfrm>
            <a:off x="6952417" y="1562100"/>
            <a:ext cx="2867025"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Healthcare Transformation</a:t>
            </a:r>
            <a:endParaRPr lang="en-US" sz="1600" dirty="0"/>
          </a:p>
        </p:txBody>
      </p:sp>
      <p:sp>
        <p:nvSpPr>
          <p:cNvPr id="13" name="Text 11"/>
          <p:cNvSpPr/>
          <p:nvPr/>
        </p:nvSpPr>
        <p:spPr>
          <a:xfrm>
            <a:off x="6952417" y="1866900"/>
            <a:ext cx="284797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Medical innovation and clinical challenges</a:t>
            </a:r>
            <a:endParaRPr lang="en-US" sz="1600" dirty="0"/>
          </a:p>
        </p:txBody>
      </p:sp>
      <p:sp>
        <p:nvSpPr>
          <p:cNvPr id="14" name="Shape 12"/>
          <p:cNvSpPr/>
          <p:nvPr/>
        </p:nvSpPr>
        <p:spPr>
          <a:xfrm>
            <a:off x="400050" y="2714625"/>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15" name="Shape 13"/>
          <p:cNvSpPr/>
          <p:nvPr/>
        </p:nvSpPr>
        <p:spPr>
          <a:xfrm>
            <a:off x="400050" y="2714625"/>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16" name="Text 14"/>
          <p:cNvSpPr/>
          <p:nvPr/>
        </p:nvSpPr>
        <p:spPr>
          <a:xfrm>
            <a:off x="571500" y="2867025"/>
            <a:ext cx="409575"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03</a:t>
            </a:r>
            <a:endParaRPr lang="en-US" sz="1600" dirty="0"/>
          </a:p>
        </p:txBody>
      </p:sp>
      <p:sp>
        <p:nvSpPr>
          <p:cNvPr id="17" name="Text 15"/>
          <p:cNvSpPr/>
          <p:nvPr/>
        </p:nvSpPr>
        <p:spPr>
          <a:xfrm>
            <a:off x="990600" y="2867025"/>
            <a:ext cx="300990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Finance Sector Impact</a:t>
            </a:r>
            <a:endParaRPr lang="en-US" sz="1600" dirty="0"/>
          </a:p>
        </p:txBody>
      </p:sp>
      <p:sp>
        <p:nvSpPr>
          <p:cNvPr id="18" name="Text 16"/>
          <p:cNvSpPr/>
          <p:nvPr/>
        </p:nvSpPr>
        <p:spPr>
          <a:xfrm>
            <a:off x="990600" y="3171825"/>
            <a:ext cx="299085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Algorithmic systems and transparency issues</a:t>
            </a:r>
            <a:endParaRPr lang="en-US" sz="1600" dirty="0"/>
          </a:p>
        </p:txBody>
      </p:sp>
      <p:sp>
        <p:nvSpPr>
          <p:cNvPr id="19" name="Shape 17"/>
          <p:cNvSpPr/>
          <p:nvPr/>
        </p:nvSpPr>
        <p:spPr>
          <a:xfrm>
            <a:off x="6343650" y="2714625"/>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20" name="Shape 18"/>
          <p:cNvSpPr/>
          <p:nvPr/>
        </p:nvSpPr>
        <p:spPr>
          <a:xfrm>
            <a:off x="6343650" y="2714625"/>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21" name="Text 19"/>
          <p:cNvSpPr/>
          <p:nvPr/>
        </p:nvSpPr>
        <p:spPr>
          <a:xfrm>
            <a:off x="6515100" y="2867025"/>
            <a:ext cx="438150"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04</a:t>
            </a:r>
            <a:endParaRPr lang="en-US" sz="1600" dirty="0"/>
          </a:p>
        </p:txBody>
      </p:sp>
      <p:sp>
        <p:nvSpPr>
          <p:cNvPr id="22" name="Text 20"/>
          <p:cNvSpPr/>
          <p:nvPr/>
        </p:nvSpPr>
        <p:spPr>
          <a:xfrm>
            <a:off x="6962775" y="2867025"/>
            <a:ext cx="26860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Education Evolution</a:t>
            </a:r>
            <a:endParaRPr lang="en-US" sz="1600" dirty="0"/>
          </a:p>
        </p:txBody>
      </p:sp>
      <p:sp>
        <p:nvSpPr>
          <p:cNvPr id="23" name="Text 21"/>
          <p:cNvSpPr/>
          <p:nvPr/>
        </p:nvSpPr>
        <p:spPr>
          <a:xfrm>
            <a:off x="6962775" y="3171825"/>
            <a:ext cx="26670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Adaptive learning and access inequality</a:t>
            </a:r>
            <a:endParaRPr lang="en-US" sz="1600" dirty="0"/>
          </a:p>
        </p:txBody>
      </p:sp>
      <p:sp>
        <p:nvSpPr>
          <p:cNvPr id="24" name="Shape 22"/>
          <p:cNvSpPr/>
          <p:nvPr/>
        </p:nvSpPr>
        <p:spPr>
          <a:xfrm>
            <a:off x="400050" y="4019550"/>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25" name="Shape 23"/>
          <p:cNvSpPr/>
          <p:nvPr/>
        </p:nvSpPr>
        <p:spPr>
          <a:xfrm>
            <a:off x="400050" y="4019550"/>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26" name="Text 24"/>
          <p:cNvSpPr/>
          <p:nvPr/>
        </p:nvSpPr>
        <p:spPr>
          <a:xfrm>
            <a:off x="571500" y="4171950"/>
            <a:ext cx="390525"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05</a:t>
            </a:r>
            <a:endParaRPr lang="en-US" sz="1600" dirty="0"/>
          </a:p>
        </p:txBody>
      </p:sp>
      <p:sp>
        <p:nvSpPr>
          <p:cNvPr id="27" name="Text 25"/>
          <p:cNvSpPr/>
          <p:nvPr/>
        </p:nvSpPr>
        <p:spPr>
          <a:xfrm>
            <a:off x="972860" y="4171950"/>
            <a:ext cx="2619375"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The Digital Divide</a:t>
            </a:r>
            <a:endParaRPr lang="en-US" sz="1600" dirty="0"/>
          </a:p>
        </p:txBody>
      </p:sp>
      <p:sp>
        <p:nvSpPr>
          <p:cNvPr id="28" name="Text 26"/>
          <p:cNvSpPr/>
          <p:nvPr/>
        </p:nvSpPr>
        <p:spPr>
          <a:xfrm>
            <a:off x="972860" y="4476750"/>
            <a:ext cx="260032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Infrastructure gaps and global inequity</a:t>
            </a:r>
            <a:endParaRPr lang="en-US" sz="1600" dirty="0"/>
          </a:p>
        </p:txBody>
      </p:sp>
      <p:sp>
        <p:nvSpPr>
          <p:cNvPr id="29" name="Shape 27"/>
          <p:cNvSpPr/>
          <p:nvPr/>
        </p:nvSpPr>
        <p:spPr>
          <a:xfrm>
            <a:off x="6343650" y="4019550"/>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30" name="Shape 28"/>
          <p:cNvSpPr/>
          <p:nvPr/>
        </p:nvSpPr>
        <p:spPr>
          <a:xfrm>
            <a:off x="6343650" y="4019550"/>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31" name="Text 29"/>
          <p:cNvSpPr/>
          <p:nvPr/>
        </p:nvSpPr>
        <p:spPr>
          <a:xfrm>
            <a:off x="6515100" y="4171950"/>
            <a:ext cx="438150"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06</a:t>
            </a:r>
            <a:endParaRPr lang="en-US" sz="1600" dirty="0"/>
          </a:p>
        </p:txBody>
      </p:sp>
      <p:sp>
        <p:nvSpPr>
          <p:cNvPr id="32" name="Text 30"/>
          <p:cNvSpPr/>
          <p:nvPr/>
        </p:nvSpPr>
        <p:spPr>
          <a:xfrm>
            <a:off x="6960751" y="4171950"/>
            <a:ext cx="27622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Ethical AI Imperatives</a:t>
            </a:r>
            <a:endParaRPr lang="en-US" sz="1600" dirty="0"/>
          </a:p>
        </p:txBody>
      </p:sp>
      <p:sp>
        <p:nvSpPr>
          <p:cNvPr id="33" name="Text 31"/>
          <p:cNvSpPr/>
          <p:nvPr/>
        </p:nvSpPr>
        <p:spPr>
          <a:xfrm>
            <a:off x="6960751" y="4476750"/>
            <a:ext cx="27432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Principles, regulation, and accountability</a:t>
            </a:r>
            <a:endParaRPr lang="en-US" sz="1600" dirty="0"/>
          </a:p>
        </p:txBody>
      </p:sp>
      <p:sp>
        <p:nvSpPr>
          <p:cNvPr id="34" name="Shape 32"/>
          <p:cNvSpPr/>
          <p:nvPr/>
        </p:nvSpPr>
        <p:spPr>
          <a:xfrm>
            <a:off x="400050" y="5324475"/>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35" name="Shape 33"/>
          <p:cNvSpPr/>
          <p:nvPr/>
        </p:nvSpPr>
        <p:spPr>
          <a:xfrm>
            <a:off x="400050" y="5324475"/>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36" name="Text 34"/>
          <p:cNvSpPr/>
          <p:nvPr/>
        </p:nvSpPr>
        <p:spPr>
          <a:xfrm>
            <a:off x="571500" y="5476875"/>
            <a:ext cx="438150"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07</a:t>
            </a:r>
            <a:endParaRPr lang="en-US" sz="1600" dirty="0"/>
          </a:p>
        </p:txBody>
      </p:sp>
      <p:sp>
        <p:nvSpPr>
          <p:cNvPr id="37" name="Text 35"/>
          <p:cNvSpPr/>
          <p:nvPr/>
        </p:nvSpPr>
        <p:spPr>
          <a:xfrm>
            <a:off x="1018223" y="5476875"/>
            <a:ext cx="2524125"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Business Value Realization</a:t>
            </a:r>
            <a:endParaRPr lang="en-US" sz="1600" dirty="0"/>
          </a:p>
        </p:txBody>
      </p:sp>
      <p:sp>
        <p:nvSpPr>
          <p:cNvPr id="38" name="Text 36"/>
          <p:cNvSpPr/>
          <p:nvPr/>
        </p:nvSpPr>
        <p:spPr>
          <a:xfrm>
            <a:off x="1018223" y="5781675"/>
            <a:ext cx="250507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Efficiency gains and risk management</a:t>
            </a:r>
            <a:endParaRPr lang="en-US" sz="1600" dirty="0"/>
          </a:p>
        </p:txBody>
      </p:sp>
      <p:sp>
        <p:nvSpPr>
          <p:cNvPr id="39" name="Shape 37"/>
          <p:cNvSpPr/>
          <p:nvPr/>
        </p:nvSpPr>
        <p:spPr>
          <a:xfrm>
            <a:off x="6343650" y="5324475"/>
            <a:ext cx="5467350" cy="1152525"/>
          </a:xfrm>
          <a:custGeom>
            <a:avLst/>
            <a:gdLst/>
            <a:ahLst/>
            <a:cxnLst/>
            <a:rect l="l" t="t" r="r" b="b"/>
            <a:pathLst>
              <a:path w="5467350" h="1152525">
                <a:moveTo>
                  <a:pt x="0" y="0"/>
                </a:moveTo>
                <a:lnTo>
                  <a:pt x="5467350" y="0"/>
                </a:lnTo>
                <a:lnTo>
                  <a:pt x="5467350" y="1152525"/>
                </a:lnTo>
                <a:lnTo>
                  <a:pt x="0" y="1152525"/>
                </a:lnTo>
                <a:lnTo>
                  <a:pt x="0" y="0"/>
                </a:lnTo>
                <a:close/>
              </a:path>
            </a:pathLst>
          </a:custGeom>
          <a:solidFill>
            <a:srgbClr val="F9FAFB"/>
          </a:solidFill>
          <a:ln/>
        </p:spPr>
      </p:sp>
      <p:sp>
        <p:nvSpPr>
          <p:cNvPr id="40" name="Shape 38"/>
          <p:cNvSpPr/>
          <p:nvPr/>
        </p:nvSpPr>
        <p:spPr>
          <a:xfrm>
            <a:off x="6343650" y="5324475"/>
            <a:ext cx="38100" cy="1152525"/>
          </a:xfrm>
          <a:custGeom>
            <a:avLst/>
            <a:gdLst/>
            <a:ahLst/>
            <a:cxnLst/>
            <a:rect l="l" t="t" r="r" b="b"/>
            <a:pathLst>
              <a:path w="38100" h="1152525">
                <a:moveTo>
                  <a:pt x="0" y="0"/>
                </a:moveTo>
                <a:lnTo>
                  <a:pt x="38100" y="0"/>
                </a:lnTo>
                <a:lnTo>
                  <a:pt x="38100" y="1152525"/>
                </a:lnTo>
                <a:lnTo>
                  <a:pt x="0" y="1152525"/>
                </a:lnTo>
                <a:lnTo>
                  <a:pt x="0" y="0"/>
                </a:lnTo>
                <a:close/>
              </a:path>
            </a:pathLst>
          </a:custGeom>
          <a:solidFill>
            <a:srgbClr val="8B0000"/>
          </a:solidFill>
          <a:ln/>
        </p:spPr>
      </p:sp>
      <p:sp>
        <p:nvSpPr>
          <p:cNvPr id="41" name="Text 39"/>
          <p:cNvSpPr/>
          <p:nvPr/>
        </p:nvSpPr>
        <p:spPr>
          <a:xfrm>
            <a:off x="6515100" y="5476875"/>
            <a:ext cx="438150" cy="342900"/>
          </a:xfrm>
          <a:prstGeom prst="rect">
            <a:avLst/>
          </a:prstGeom>
          <a:noFill/>
          <a:ln/>
        </p:spPr>
        <p:txBody>
          <a:bodyPr wrap="square" lIns="0" tIns="0" rIns="0" bIns="0" rtlCol="0" anchor="ctr"/>
          <a:lstStyle/>
          <a:p>
            <a:pPr>
              <a:lnSpc>
                <a:spcPct val="100000"/>
              </a:lnSpc>
            </a:pPr>
            <a:r>
              <a:rPr lang="en-US" sz="2250" b="1" dirty="0">
                <a:solidFill>
                  <a:srgbClr val="8B0000"/>
                </a:solidFill>
                <a:latin typeface="Sorts Mill Goudy" pitchFamily="34" charset="0"/>
                <a:ea typeface="Sorts Mill Goudy" pitchFamily="34" charset="-122"/>
                <a:cs typeface="Sorts Mill Goudy" pitchFamily="34" charset="-120"/>
              </a:rPr>
              <a:t>08</a:t>
            </a:r>
            <a:endParaRPr lang="en-US" sz="1600" dirty="0"/>
          </a:p>
        </p:txBody>
      </p:sp>
      <p:sp>
        <p:nvSpPr>
          <p:cNvPr id="42" name="Text 40"/>
          <p:cNvSpPr/>
          <p:nvPr/>
        </p:nvSpPr>
        <p:spPr>
          <a:xfrm>
            <a:off x="6961584" y="5476875"/>
            <a:ext cx="2867025"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Future Trajectory &amp; Conclusion</a:t>
            </a:r>
            <a:endParaRPr lang="en-US" sz="1600" dirty="0"/>
          </a:p>
        </p:txBody>
      </p:sp>
      <p:sp>
        <p:nvSpPr>
          <p:cNvPr id="43" name="Text 41"/>
          <p:cNvSpPr/>
          <p:nvPr/>
        </p:nvSpPr>
        <p:spPr>
          <a:xfrm>
            <a:off x="6961584" y="5781675"/>
            <a:ext cx="284797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Emerging technologies and societal impact</a:t>
            </a:r>
            <a:endParaRPr lang="en-US" sz="1600" dirty="0"/>
          </a:p>
        </p:txBody>
      </p:sp>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1.1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The AI Adoption Landscape: Drivers and Barriers</a:t>
            </a:r>
            <a:endParaRPr lang="en-US" sz="1600" dirty="0"/>
          </a:p>
        </p:txBody>
      </p:sp>
      <p:sp>
        <p:nvSpPr>
          <p:cNvPr id="4" name="Shape 2"/>
          <p:cNvSpPr/>
          <p:nvPr/>
        </p:nvSpPr>
        <p:spPr>
          <a:xfrm>
            <a:off x="400050" y="1181100"/>
            <a:ext cx="6610350" cy="2286000"/>
          </a:xfrm>
          <a:custGeom>
            <a:avLst/>
            <a:gdLst/>
            <a:ahLst/>
            <a:cxnLst/>
            <a:rect l="l" t="t" r="r" b="b"/>
            <a:pathLst>
              <a:path w="6610350" h="2286000">
                <a:moveTo>
                  <a:pt x="0" y="0"/>
                </a:moveTo>
                <a:lnTo>
                  <a:pt x="6610350" y="0"/>
                </a:lnTo>
                <a:lnTo>
                  <a:pt x="6610350" y="2286000"/>
                </a:lnTo>
                <a:lnTo>
                  <a:pt x="0" y="2286000"/>
                </a:lnTo>
                <a:lnTo>
                  <a:pt x="0" y="0"/>
                </a:lnTo>
                <a:close/>
              </a:path>
            </a:pathLst>
          </a:custGeom>
          <a:solidFill>
            <a:srgbClr val="F9FAFB"/>
          </a:solidFill>
          <a:ln/>
        </p:spPr>
      </p:sp>
      <p:sp>
        <p:nvSpPr>
          <p:cNvPr id="5" name="Shape 3"/>
          <p:cNvSpPr/>
          <p:nvPr/>
        </p:nvSpPr>
        <p:spPr>
          <a:xfrm>
            <a:off x="400050" y="1181100"/>
            <a:ext cx="38100" cy="2286000"/>
          </a:xfrm>
          <a:custGeom>
            <a:avLst/>
            <a:gdLst/>
            <a:ahLst/>
            <a:cxnLst/>
            <a:rect l="l" t="t" r="r" b="b"/>
            <a:pathLst>
              <a:path w="38100" h="2286000">
                <a:moveTo>
                  <a:pt x="0" y="0"/>
                </a:moveTo>
                <a:lnTo>
                  <a:pt x="38100" y="0"/>
                </a:lnTo>
                <a:lnTo>
                  <a:pt x="38100" y="2286000"/>
                </a:lnTo>
                <a:lnTo>
                  <a:pt x="0" y="2286000"/>
                </a:lnTo>
                <a:lnTo>
                  <a:pt x="0" y="0"/>
                </a:lnTo>
                <a:close/>
              </a:path>
            </a:pathLst>
          </a:custGeom>
          <a:solidFill>
            <a:srgbClr val="8B0000"/>
          </a:solidFill>
          <a:ln/>
        </p:spPr>
      </p:sp>
      <p:sp>
        <p:nvSpPr>
          <p:cNvPr id="6" name="Shape 4"/>
          <p:cNvSpPr/>
          <p:nvPr/>
        </p:nvSpPr>
        <p:spPr>
          <a:xfrm>
            <a:off x="633413" y="1409700"/>
            <a:ext cx="190500" cy="190500"/>
          </a:xfrm>
          <a:custGeom>
            <a:avLst/>
            <a:gdLst/>
            <a:ahLst/>
            <a:cxnLst/>
            <a:rect l="l" t="t" r="r" b="b"/>
            <a:pathLst>
              <a:path w="190500" h="190500">
                <a:moveTo>
                  <a:pt x="47625" y="119063"/>
                </a:moveTo>
                <a:lnTo>
                  <a:pt x="9116" y="119063"/>
                </a:lnTo>
                <a:cubicBezTo>
                  <a:pt x="-149" y="119063"/>
                  <a:pt x="-5842" y="108979"/>
                  <a:pt x="-1079" y="101017"/>
                </a:cubicBezTo>
                <a:lnTo>
                  <a:pt x="18604" y="68200"/>
                </a:lnTo>
                <a:cubicBezTo>
                  <a:pt x="21841" y="62805"/>
                  <a:pt x="27645" y="59531"/>
                  <a:pt x="33933" y="59531"/>
                </a:cubicBezTo>
                <a:lnTo>
                  <a:pt x="69279" y="59531"/>
                </a:lnTo>
                <a:cubicBezTo>
                  <a:pt x="97594" y="11571"/>
                  <a:pt x="139824" y="9153"/>
                  <a:pt x="168064" y="13283"/>
                </a:cubicBezTo>
                <a:cubicBezTo>
                  <a:pt x="172827" y="13990"/>
                  <a:pt x="176547" y="17711"/>
                  <a:pt x="177217" y="22436"/>
                </a:cubicBezTo>
                <a:cubicBezTo>
                  <a:pt x="181347" y="50676"/>
                  <a:pt x="178929" y="92906"/>
                  <a:pt x="130969" y="121221"/>
                </a:cubicBezTo>
                <a:lnTo>
                  <a:pt x="130969" y="156567"/>
                </a:lnTo>
                <a:cubicBezTo>
                  <a:pt x="130969" y="162855"/>
                  <a:pt x="127695" y="168659"/>
                  <a:pt x="122300" y="171896"/>
                </a:cubicBezTo>
                <a:lnTo>
                  <a:pt x="89483" y="191579"/>
                </a:lnTo>
                <a:cubicBezTo>
                  <a:pt x="81558" y="196342"/>
                  <a:pt x="71438" y="190612"/>
                  <a:pt x="71438" y="181384"/>
                </a:cubicBezTo>
                <a:lnTo>
                  <a:pt x="71438" y="142875"/>
                </a:lnTo>
                <a:cubicBezTo>
                  <a:pt x="71438" y="129741"/>
                  <a:pt x="60759" y="119063"/>
                  <a:pt x="47625" y="119063"/>
                </a:cubicBezTo>
                <a:lnTo>
                  <a:pt x="47588" y="119063"/>
                </a:lnTo>
                <a:close/>
                <a:moveTo>
                  <a:pt x="148828" y="59531"/>
                </a:moveTo>
                <a:cubicBezTo>
                  <a:pt x="148828" y="49674"/>
                  <a:pt x="140826" y="41672"/>
                  <a:pt x="130969" y="41672"/>
                </a:cubicBezTo>
                <a:cubicBezTo>
                  <a:pt x="121112" y="41672"/>
                  <a:pt x="113109" y="49674"/>
                  <a:pt x="113109" y="59531"/>
                </a:cubicBezTo>
                <a:cubicBezTo>
                  <a:pt x="113109" y="69388"/>
                  <a:pt x="121112" y="77391"/>
                  <a:pt x="130969" y="77391"/>
                </a:cubicBezTo>
                <a:cubicBezTo>
                  <a:pt x="140826" y="77391"/>
                  <a:pt x="148828" y="69388"/>
                  <a:pt x="148828" y="59531"/>
                </a:cubicBezTo>
                <a:close/>
              </a:path>
            </a:pathLst>
          </a:custGeom>
          <a:solidFill>
            <a:srgbClr val="8B0000"/>
          </a:solidFill>
          <a:ln/>
        </p:spPr>
      </p:sp>
      <p:sp>
        <p:nvSpPr>
          <p:cNvPr id="7" name="Text 5"/>
          <p:cNvSpPr/>
          <p:nvPr/>
        </p:nvSpPr>
        <p:spPr>
          <a:xfrm>
            <a:off x="847725" y="1371600"/>
            <a:ext cx="6067425"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Primary Drivers</a:t>
            </a:r>
            <a:endParaRPr lang="en-US" sz="1600" dirty="0"/>
          </a:p>
        </p:txBody>
      </p:sp>
      <p:sp>
        <p:nvSpPr>
          <p:cNvPr id="8" name="Text 6"/>
          <p:cNvSpPr/>
          <p:nvPr/>
        </p:nvSpPr>
        <p:spPr>
          <a:xfrm>
            <a:off x="609600" y="17526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1.1.1 Large-Scale Data Availability</a:t>
            </a:r>
            <a:endParaRPr lang="en-US" sz="1600" dirty="0"/>
          </a:p>
        </p:txBody>
      </p:sp>
      <p:sp>
        <p:nvSpPr>
          <p:cNvPr id="9" name="Text 7"/>
          <p:cNvSpPr/>
          <p:nvPr/>
        </p:nvSpPr>
        <p:spPr>
          <a:xfrm>
            <a:off x="609600" y="1981200"/>
            <a:ext cx="62865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Exponential growth in digital data enables training of sophisticated models across domains</a:t>
            </a:r>
            <a:endParaRPr lang="en-US" sz="1600" dirty="0"/>
          </a:p>
        </p:txBody>
      </p:sp>
      <p:sp>
        <p:nvSpPr>
          <p:cNvPr id="10" name="Text 8"/>
          <p:cNvSpPr/>
          <p:nvPr/>
        </p:nvSpPr>
        <p:spPr>
          <a:xfrm>
            <a:off x="609600" y="22860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1.1.2 Computational Power Improvements</a:t>
            </a:r>
            <a:endParaRPr lang="en-US" sz="1600" dirty="0"/>
          </a:p>
        </p:txBody>
      </p:sp>
      <p:sp>
        <p:nvSpPr>
          <p:cNvPr id="11" name="Text 9"/>
          <p:cNvSpPr/>
          <p:nvPr/>
        </p:nvSpPr>
        <p:spPr>
          <a:xfrm>
            <a:off x="609600" y="2514600"/>
            <a:ext cx="62865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GPU/TPU advancements and cloud infrastructure democratize AI development</a:t>
            </a:r>
            <a:endParaRPr lang="en-US" sz="1600" dirty="0"/>
          </a:p>
        </p:txBody>
      </p:sp>
      <p:sp>
        <p:nvSpPr>
          <p:cNvPr id="12" name="Text 10"/>
          <p:cNvSpPr/>
          <p:nvPr/>
        </p:nvSpPr>
        <p:spPr>
          <a:xfrm>
            <a:off x="609600" y="28194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1.1.3 Algorithmic Breakthroughs</a:t>
            </a:r>
            <a:endParaRPr lang="en-US" sz="1600" dirty="0"/>
          </a:p>
        </p:txBody>
      </p:sp>
      <p:sp>
        <p:nvSpPr>
          <p:cNvPr id="13" name="Text 11"/>
          <p:cNvSpPr/>
          <p:nvPr/>
        </p:nvSpPr>
        <p:spPr>
          <a:xfrm>
            <a:off x="609600" y="3048000"/>
            <a:ext cx="62865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Deep learning, transformer architectures, and reinforcement learning advances</a:t>
            </a:r>
            <a:endParaRPr lang="en-US" sz="1600" dirty="0"/>
          </a:p>
        </p:txBody>
      </p:sp>
      <p:sp>
        <p:nvSpPr>
          <p:cNvPr id="14" name="Shape 12"/>
          <p:cNvSpPr/>
          <p:nvPr/>
        </p:nvSpPr>
        <p:spPr>
          <a:xfrm>
            <a:off x="400050" y="3619500"/>
            <a:ext cx="6610350" cy="2286000"/>
          </a:xfrm>
          <a:custGeom>
            <a:avLst/>
            <a:gdLst/>
            <a:ahLst/>
            <a:cxnLst/>
            <a:rect l="l" t="t" r="r" b="b"/>
            <a:pathLst>
              <a:path w="6610350" h="2286000">
                <a:moveTo>
                  <a:pt x="0" y="0"/>
                </a:moveTo>
                <a:lnTo>
                  <a:pt x="6610350" y="0"/>
                </a:lnTo>
                <a:lnTo>
                  <a:pt x="6610350" y="2286000"/>
                </a:lnTo>
                <a:lnTo>
                  <a:pt x="0" y="2286000"/>
                </a:lnTo>
                <a:lnTo>
                  <a:pt x="0" y="0"/>
                </a:lnTo>
                <a:close/>
              </a:path>
            </a:pathLst>
          </a:custGeom>
          <a:solidFill>
            <a:srgbClr val="F9FAFB"/>
          </a:solidFill>
          <a:ln/>
        </p:spPr>
      </p:sp>
      <p:sp>
        <p:nvSpPr>
          <p:cNvPr id="15" name="Shape 13"/>
          <p:cNvSpPr/>
          <p:nvPr/>
        </p:nvSpPr>
        <p:spPr>
          <a:xfrm>
            <a:off x="400050" y="3619500"/>
            <a:ext cx="38100" cy="2286000"/>
          </a:xfrm>
          <a:custGeom>
            <a:avLst/>
            <a:gdLst/>
            <a:ahLst/>
            <a:cxnLst/>
            <a:rect l="l" t="t" r="r" b="b"/>
            <a:pathLst>
              <a:path w="38100" h="2286000">
                <a:moveTo>
                  <a:pt x="0" y="0"/>
                </a:moveTo>
                <a:lnTo>
                  <a:pt x="38100" y="0"/>
                </a:lnTo>
                <a:lnTo>
                  <a:pt x="38100" y="2286000"/>
                </a:lnTo>
                <a:lnTo>
                  <a:pt x="0" y="2286000"/>
                </a:lnTo>
                <a:lnTo>
                  <a:pt x="0" y="0"/>
                </a:lnTo>
                <a:close/>
              </a:path>
            </a:pathLst>
          </a:custGeom>
          <a:solidFill>
            <a:srgbClr val="6B7280"/>
          </a:solidFill>
          <a:ln/>
        </p:spPr>
      </p:sp>
      <p:sp>
        <p:nvSpPr>
          <p:cNvPr id="16" name="Shape 14"/>
          <p:cNvSpPr/>
          <p:nvPr/>
        </p:nvSpPr>
        <p:spPr>
          <a:xfrm>
            <a:off x="633413" y="3848100"/>
            <a:ext cx="190500" cy="190500"/>
          </a:xfrm>
          <a:custGeom>
            <a:avLst/>
            <a:gdLst/>
            <a:ahLst/>
            <a:cxnLst/>
            <a:rect l="l" t="t" r="r" b="b"/>
            <a:pathLst>
              <a:path w="190500" h="190500">
                <a:moveTo>
                  <a:pt x="95250" y="0"/>
                </a:moveTo>
                <a:cubicBezTo>
                  <a:pt x="100719" y="0"/>
                  <a:pt x="105742" y="3014"/>
                  <a:pt x="108347" y="7813"/>
                </a:cubicBezTo>
                <a:lnTo>
                  <a:pt x="188714" y="156642"/>
                </a:lnTo>
                <a:cubicBezTo>
                  <a:pt x="191207" y="161255"/>
                  <a:pt x="191095" y="166836"/>
                  <a:pt x="188416" y="171338"/>
                </a:cubicBezTo>
                <a:cubicBezTo>
                  <a:pt x="185737" y="175840"/>
                  <a:pt x="180863" y="178594"/>
                  <a:pt x="175617" y="178594"/>
                </a:cubicBezTo>
                <a:lnTo>
                  <a:pt x="14883" y="178594"/>
                </a:lnTo>
                <a:cubicBezTo>
                  <a:pt x="9637" y="178594"/>
                  <a:pt x="4800" y="175840"/>
                  <a:pt x="2084" y="171338"/>
                </a:cubicBezTo>
                <a:cubicBezTo>
                  <a:pt x="-633" y="166836"/>
                  <a:pt x="-707" y="161255"/>
                  <a:pt x="1786" y="156642"/>
                </a:cubicBezTo>
                <a:lnTo>
                  <a:pt x="82153" y="7813"/>
                </a:lnTo>
                <a:cubicBezTo>
                  <a:pt x="84758" y="3014"/>
                  <a:pt x="89781" y="0"/>
                  <a:pt x="95250" y="0"/>
                </a:cubicBezTo>
                <a:close/>
                <a:moveTo>
                  <a:pt x="95250" y="62508"/>
                </a:moveTo>
                <a:cubicBezTo>
                  <a:pt x="90301" y="62508"/>
                  <a:pt x="86320" y="66489"/>
                  <a:pt x="86320" y="71438"/>
                </a:cubicBezTo>
                <a:lnTo>
                  <a:pt x="86320" y="113109"/>
                </a:lnTo>
                <a:cubicBezTo>
                  <a:pt x="86320" y="118058"/>
                  <a:pt x="90301" y="122039"/>
                  <a:pt x="95250" y="122039"/>
                </a:cubicBezTo>
                <a:cubicBezTo>
                  <a:pt x="100199" y="122039"/>
                  <a:pt x="104180" y="118058"/>
                  <a:pt x="104180" y="113109"/>
                </a:cubicBezTo>
                <a:lnTo>
                  <a:pt x="104180" y="71438"/>
                </a:lnTo>
                <a:cubicBezTo>
                  <a:pt x="104180" y="66489"/>
                  <a:pt x="100199" y="62508"/>
                  <a:pt x="95250" y="62508"/>
                </a:cubicBezTo>
                <a:close/>
                <a:moveTo>
                  <a:pt x="105184" y="142875"/>
                </a:moveTo>
                <a:cubicBezTo>
                  <a:pt x="105410" y="139188"/>
                  <a:pt x="103571" y="135679"/>
                  <a:pt x="100410" y="133767"/>
                </a:cubicBezTo>
                <a:cubicBezTo>
                  <a:pt x="97249" y="131855"/>
                  <a:pt x="93288" y="131855"/>
                  <a:pt x="90127" y="133767"/>
                </a:cubicBezTo>
                <a:cubicBezTo>
                  <a:pt x="86966" y="135679"/>
                  <a:pt x="85127" y="139188"/>
                  <a:pt x="85353" y="142875"/>
                </a:cubicBezTo>
                <a:cubicBezTo>
                  <a:pt x="85127" y="146562"/>
                  <a:pt x="86966" y="150071"/>
                  <a:pt x="90127" y="151983"/>
                </a:cubicBezTo>
                <a:cubicBezTo>
                  <a:pt x="93288" y="153895"/>
                  <a:pt x="97249" y="153895"/>
                  <a:pt x="100410" y="151983"/>
                </a:cubicBezTo>
                <a:cubicBezTo>
                  <a:pt x="103571" y="150071"/>
                  <a:pt x="105410" y="146562"/>
                  <a:pt x="105184" y="142875"/>
                </a:cubicBezTo>
                <a:close/>
              </a:path>
            </a:pathLst>
          </a:custGeom>
          <a:solidFill>
            <a:srgbClr val="6B7280"/>
          </a:solidFill>
          <a:ln/>
        </p:spPr>
      </p:sp>
      <p:sp>
        <p:nvSpPr>
          <p:cNvPr id="17" name="Text 15"/>
          <p:cNvSpPr/>
          <p:nvPr/>
        </p:nvSpPr>
        <p:spPr>
          <a:xfrm>
            <a:off x="847725" y="3810000"/>
            <a:ext cx="6067425"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Key Barriers</a:t>
            </a:r>
            <a:endParaRPr lang="en-US" sz="1600" dirty="0"/>
          </a:p>
        </p:txBody>
      </p:sp>
      <p:sp>
        <p:nvSpPr>
          <p:cNvPr id="18" name="Text 16"/>
          <p:cNvSpPr/>
          <p:nvPr/>
        </p:nvSpPr>
        <p:spPr>
          <a:xfrm>
            <a:off x="609600" y="41910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1.1.4 Data Privacy Concerns</a:t>
            </a:r>
            <a:endParaRPr lang="en-US" sz="1600" dirty="0"/>
          </a:p>
        </p:txBody>
      </p:sp>
      <p:sp>
        <p:nvSpPr>
          <p:cNvPr id="19" name="Text 17"/>
          <p:cNvSpPr/>
          <p:nvPr/>
        </p:nvSpPr>
        <p:spPr>
          <a:xfrm>
            <a:off x="609600" y="4419600"/>
            <a:ext cx="62865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GDPR, CCPA compliance requirements and consumer privacy expectations</a:t>
            </a:r>
            <a:endParaRPr lang="en-US" sz="1600" dirty="0"/>
          </a:p>
        </p:txBody>
      </p:sp>
      <p:sp>
        <p:nvSpPr>
          <p:cNvPr id="20" name="Text 18"/>
          <p:cNvSpPr/>
          <p:nvPr/>
        </p:nvSpPr>
        <p:spPr>
          <a:xfrm>
            <a:off x="609600" y="47244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1.1.5 Ethical Considerations</a:t>
            </a:r>
            <a:endParaRPr lang="en-US" sz="1600" dirty="0"/>
          </a:p>
        </p:txBody>
      </p:sp>
      <p:sp>
        <p:nvSpPr>
          <p:cNvPr id="21" name="Text 19"/>
          <p:cNvSpPr/>
          <p:nvPr/>
        </p:nvSpPr>
        <p:spPr>
          <a:xfrm>
            <a:off x="609600" y="4953000"/>
            <a:ext cx="62865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Bias, fairness, and societal impact concerns slowing deployment</a:t>
            </a:r>
            <a:endParaRPr lang="en-US" sz="1600" dirty="0"/>
          </a:p>
        </p:txBody>
      </p:sp>
      <p:sp>
        <p:nvSpPr>
          <p:cNvPr id="22" name="Text 20"/>
          <p:cNvSpPr/>
          <p:nvPr/>
        </p:nvSpPr>
        <p:spPr>
          <a:xfrm>
            <a:off x="609600" y="52578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1.1.6 Skills Shortage</a:t>
            </a:r>
            <a:endParaRPr lang="en-US" sz="1600" dirty="0"/>
          </a:p>
        </p:txBody>
      </p:sp>
      <p:sp>
        <p:nvSpPr>
          <p:cNvPr id="23" name="Text 21"/>
          <p:cNvSpPr/>
          <p:nvPr/>
        </p:nvSpPr>
        <p:spPr>
          <a:xfrm>
            <a:off x="609600" y="5486400"/>
            <a:ext cx="628650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Critical gap in AI/ML talent across technical and domain expertise</a:t>
            </a:r>
            <a:endParaRPr lang="en-US" sz="1600" dirty="0"/>
          </a:p>
        </p:txBody>
      </p:sp>
      <p:sp>
        <p:nvSpPr>
          <p:cNvPr id="24" name="Shape 22"/>
          <p:cNvSpPr/>
          <p:nvPr/>
        </p:nvSpPr>
        <p:spPr>
          <a:xfrm>
            <a:off x="7242810" y="1184910"/>
            <a:ext cx="4560570" cy="4084320"/>
          </a:xfrm>
          <a:custGeom>
            <a:avLst/>
            <a:gdLst/>
            <a:ahLst/>
            <a:cxnLst/>
            <a:rect l="l" t="t" r="r" b="b"/>
            <a:pathLst>
              <a:path w="4560570" h="4084320">
                <a:moveTo>
                  <a:pt x="0" y="0"/>
                </a:moveTo>
                <a:lnTo>
                  <a:pt x="4560570" y="0"/>
                </a:lnTo>
                <a:lnTo>
                  <a:pt x="4560570" y="4084320"/>
                </a:lnTo>
                <a:lnTo>
                  <a:pt x="0" y="4084320"/>
                </a:lnTo>
                <a:lnTo>
                  <a:pt x="0" y="0"/>
                </a:lnTo>
                <a:close/>
              </a:path>
            </a:pathLst>
          </a:custGeom>
          <a:solidFill>
            <a:srgbClr val="FFFFFF"/>
          </a:solidFill>
          <a:ln w="10160">
            <a:solidFill>
              <a:srgbClr val="E5E7EB"/>
            </a:solidFill>
            <a:prstDash val="solid"/>
          </a:ln>
        </p:spPr>
      </p:sp>
      <p:sp>
        <p:nvSpPr>
          <p:cNvPr id="25" name="Text 23"/>
          <p:cNvSpPr/>
          <p:nvPr/>
        </p:nvSpPr>
        <p:spPr>
          <a:xfrm>
            <a:off x="7356157" y="1341120"/>
            <a:ext cx="4333875" cy="266700"/>
          </a:xfrm>
          <a:prstGeom prst="rect">
            <a:avLst/>
          </a:prstGeom>
          <a:noFill/>
          <a:ln/>
        </p:spPr>
        <p:txBody>
          <a:bodyPr wrap="square" lIns="0" tIns="0" rIns="0" bIns="0" rtlCol="0" anchor="ctr"/>
          <a:lstStyle/>
          <a:p>
            <a:pPr algn="ct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Figure 1: AI Adoption Variation Across Sectors</a:t>
            </a:r>
            <a:endParaRPr lang="en-US" sz="1600" dirty="0"/>
          </a:p>
        </p:txBody>
      </p:sp>
      <p:pic>
        <p:nvPicPr>
          <p:cNvPr id="26" name="Image 0" descr="https://kimi-img.moonshot.cn/pub/slides/26-03-31-19:46:39-d75r87ohklbtn17d1ck0.png">    </p:cNvPr>
          <p:cNvPicPr>
            <a:picLocks noChangeAspect="1"/>
          </p:cNvPicPr>
          <p:nvPr/>
        </p:nvPicPr>
        <p:blipFill>
          <a:blip r:embed="rId1"/>
          <a:srcRect l="0" r="0" t="45" b="45"/>
          <a:stretch/>
        </p:blipFill>
        <p:spPr>
          <a:xfrm>
            <a:off x="7399020" y="1684020"/>
            <a:ext cx="4248150" cy="2667000"/>
          </a:xfrm>
          <a:prstGeom prst="roundRect">
            <a:avLst>
              <a:gd name="adj" fmla="val 0"/>
            </a:avLst>
          </a:prstGeom>
        </p:spPr>
      </p:pic>
      <p:sp>
        <p:nvSpPr>
          <p:cNvPr id="27" name="Text 24"/>
          <p:cNvSpPr/>
          <p:nvPr/>
        </p:nvSpPr>
        <p:spPr>
          <a:xfrm>
            <a:off x="7365682" y="4427220"/>
            <a:ext cx="431482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Source: Industry analysis, 2026</a:t>
            </a:r>
            <a:endParaRPr lang="en-US" sz="1600" dirty="0"/>
          </a:p>
        </p:txBody>
      </p:sp>
      <p:sp>
        <p:nvSpPr>
          <p:cNvPr id="28" name="Shape 25"/>
          <p:cNvSpPr/>
          <p:nvPr/>
        </p:nvSpPr>
        <p:spPr>
          <a:xfrm>
            <a:off x="7239000" y="5429250"/>
            <a:ext cx="4572000" cy="1047750"/>
          </a:xfrm>
          <a:custGeom>
            <a:avLst/>
            <a:gdLst/>
            <a:ahLst/>
            <a:cxnLst/>
            <a:rect l="l" t="t" r="r" b="b"/>
            <a:pathLst>
              <a:path w="4572000" h="1047750">
                <a:moveTo>
                  <a:pt x="0" y="0"/>
                </a:moveTo>
                <a:lnTo>
                  <a:pt x="4572000" y="0"/>
                </a:lnTo>
                <a:lnTo>
                  <a:pt x="4572000" y="1047750"/>
                </a:lnTo>
                <a:lnTo>
                  <a:pt x="0" y="1047750"/>
                </a:lnTo>
                <a:lnTo>
                  <a:pt x="0" y="0"/>
                </a:lnTo>
                <a:close/>
              </a:path>
            </a:pathLst>
          </a:custGeom>
          <a:solidFill>
            <a:srgbClr val="8B0000"/>
          </a:solidFill>
          <a:ln/>
        </p:spPr>
      </p:sp>
      <p:sp>
        <p:nvSpPr>
          <p:cNvPr id="29" name="Text 26"/>
          <p:cNvSpPr/>
          <p:nvPr/>
        </p:nvSpPr>
        <p:spPr>
          <a:xfrm>
            <a:off x="7391400" y="5581650"/>
            <a:ext cx="4343400" cy="742950"/>
          </a:xfrm>
          <a:prstGeom prst="rect">
            <a:avLst/>
          </a:prstGeom>
          <a:noFill/>
          <a:ln/>
        </p:spPr>
        <p:txBody>
          <a:bodyPr wrap="square" lIns="0" tIns="0" rIns="0" bIns="0" rtlCol="0" anchor="ctr"/>
          <a:lstStyle/>
          <a:p>
            <a:pPr>
              <a:lnSpc>
                <a:spcPct val="140000"/>
              </a:lnSpc>
            </a:pPr>
            <a:r>
              <a:rPr lang="en-US" sz="1200" b="1" dirty="0">
                <a:solidFill>
                  <a:srgbClr val="FFFFFF"/>
                </a:solidFill>
                <a:latin typeface="Sorts Mill Goudy" pitchFamily="34" charset="0"/>
                <a:ea typeface="Sorts Mill Goudy" pitchFamily="34" charset="-122"/>
                <a:cs typeface="Sorts Mill Goudy" pitchFamily="34" charset="-120"/>
              </a:rPr>
              <a:t>Key Insight:</a:t>
            </a:r>
            <a:pPr>
              <a:lnSpc>
                <a:spcPct val="140000"/>
              </a:lnSpc>
            </a:pPr>
            <a:r>
              <a:rPr lang="en-US" sz="1200" dirty="0">
                <a:solidFill>
                  <a:srgbClr val="FFFFFF"/>
                </a:solidFill>
                <a:latin typeface="Sorts Mill Goudy" pitchFamily="34" charset="0"/>
                <a:ea typeface="Sorts Mill Goudy" pitchFamily="34" charset="-122"/>
                <a:cs typeface="Sorts Mill Goudy" pitchFamily="34" charset="-120"/>
              </a:rPr>
              <a:t> AI adoption is not uniform. While some organizations heavily invest in automation, others remain in experimentation phases, creating a widening competitive gap.</a:t>
            </a:r>
            <a:endParaRPr lang="en-US" sz="1600" dirty="0"/>
          </a:p>
        </p:txBody>
      </p:sp>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2.1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Healthcare: AI-Powered Medical Innovation</a:t>
            </a:r>
            <a:endParaRPr lang="en-US" sz="1600" dirty="0"/>
          </a:p>
        </p:txBody>
      </p:sp>
      <p:pic>
        <p:nvPicPr>
          <p:cNvPr id="4" name="Image 0" descr="https://kimi-web-img.moonshot.cn/img/hsph.harvard.edu/9a9d4700fb4b09617e5e5c841dad65dc447c65ad.jpg">    </p:cNvPr>
          <p:cNvPicPr>
            <a:picLocks noChangeAspect="1"/>
          </p:cNvPicPr>
          <p:nvPr/>
        </p:nvPicPr>
        <p:blipFill>
          <a:blip r:embed="rId1"/>
          <a:srcRect l="26093" r="26093" t="0" b="0"/>
          <a:stretch/>
        </p:blipFill>
        <p:spPr>
          <a:xfrm>
            <a:off x="381000" y="1181100"/>
            <a:ext cx="3810000" cy="5314950"/>
          </a:xfrm>
          <a:prstGeom prst="roundRect">
            <a:avLst>
              <a:gd name="adj" fmla="val 1000"/>
            </a:avLst>
          </a:prstGeom>
        </p:spPr>
      </p:pic>
      <p:sp>
        <p:nvSpPr>
          <p:cNvPr id="5" name="Text 2"/>
          <p:cNvSpPr/>
          <p:nvPr/>
        </p:nvSpPr>
        <p:spPr>
          <a:xfrm>
            <a:off x="347663" y="6568441"/>
            <a:ext cx="387667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Figure 2: AI in clinical practice</a:t>
            </a:r>
            <a:endParaRPr lang="en-US" sz="1600" dirty="0"/>
          </a:p>
        </p:txBody>
      </p:sp>
      <p:sp>
        <p:nvSpPr>
          <p:cNvPr id="6" name="Shape 3"/>
          <p:cNvSpPr/>
          <p:nvPr/>
        </p:nvSpPr>
        <p:spPr>
          <a:xfrm>
            <a:off x="4438650" y="1181100"/>
            <a:ext cx="7372350" cy="1847850"/>
          </a:xfrm>
          <a:custGeom>
            <a:avLst/>
            <a:gdLst/>
            <a:ahLst/>
            <a:cxnLst/>
            <a:rect l="l" t="t" r="r" b="b"/>
            <a:pathLst>
              <a:path w="7372350" h="1847850">
                <a:moveTo>
                  <a:pt x="0" y="0"/>
                </a:moveTo>
                <a:lnTo>
                  <a:pt x="7372350" y="0"/>
                </a:lnTo>
                <a:lnTo>
                  <a:pt x="7372350" y="1847850"/>
                </a:lnTo>
                <a:lnTo>
                  <a:pt x="0" y="1847850"/>
                </a:lnTo>
                <a:lnTo>
                  <a:pt x="0" y="0"/>
                </a:lnTo>
                <a:close/>
              </a:path>
            </a:pathLst>
          </a:custGeom>
          <a:solidFill>
            <a:srgbClr val="F9FAFB"/>
          </a:solidFill>
          <a:ln/>
        </p:spPr>
      </p:sp>
      <p:sp>
        <p:nvSpPr>
          <p:cNvPr id="7" name="Shape 4"/>
          <p:cNvSpPr/>
          <p:nvPr/>
        </p:nvSpPr>
        <p:spPr>
          <a:xfrm>
            <a:off x="4438650" y="1181100"/>
            <a:ext cx="38100" cy="1847850"/>
          </a:xfrm>
          <a:custGeom>
            <a:avLst/>
            <a:gdLst/>
            <a:ahLst/>
            <a:cxnLst/>
            <a:rect l="l" t="t" r="r" b="b"/>
            <a:pathLst>
              <a:path w="38100" h="1847850">
                <a:moveTo>
                  <a:pt x="0" y="0"/>
                </a:moveTo>
                <a:lnTo>
                  <a:pt x="38100" y="0"/>
                </a:lnTo>
                <a:lnTo>
                  <a:pt x="38100" y="1847850"/>
                </a:lnTo>
                <a:lnTo>
                  <a:pt x="0" y="1847850"/>
                </a:lnTo>
                <a:lnTo>
                  <a:pt x="0" y="0"/>
                </a:lnTo>
                <a:close/>
              </a:path>
            </a:pathLst>
          </a:custGeom>
          <a:solidFill>
            <a:srgbClr val="8B0000"/>
          </a:solidFill>
          <a:ln/>
        </p:spPr>
      </p:sp>
      <p:sp>
        <p:nvSpPr>
          <p:cNvPr id="8" name="Text 5"/>
          <p:cNvSpPr/>
          <p:nvPr/>
        </p:nvSpPr>
        <p:spPr>
          <a:xfrm>
            <a:off x="4648200" y="1371600"/>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2.1.1 Key AI Applications</a:t>
            </a:r>
            <a:endParaRPr lang="en-US" sz="1600" dirty="0"/>
          </a:p>
        </p:txBody>
      </p:sp>
      <p:sp>
        <p:nvSpPr>
          <p:cNvPr id="9" name="Shape 6"/>
          <p:cNvSpPr/>
          <p:nvPr/>
        </p:nvSpPr>
        <p:spPr>
          <a:xfrm>
            <a:off x="4652010" y="1756410"/>
            <a:ext cx="2236470" cy="1074420"/>
          </a:xfrm>
          <a:custGeom>
            <a:avLst/>
            <a:gdLst/>
            <a:ahLst/>
            <a:cxnLst/>
            <a:rect l="l" t="t" r="r" b="b"/>
            <a:pathLst>
              <a:path w="2236470" h="1074420">
                <a:moveTo>
                  <a:pt x="0" y="0"/>
                </a:moveTo>
                <a:lnTo>
                  <a:pt x="2236470" y="0"/>
                </a:lnTo>
                <a:lnTo>
                  <a:pt x="2236470" y="1074420"/>
                </a:lnTo>
                <a:lnTo>
                  <a:pt x="0" y="1074420"/>
                </a:lnTo>
                <a:lnTo>
                  <a:pt x="0" y="0"/>
                </a:lnTo>
                <a:close/>
              </a:path>
            </a:pathLst>
          </a:custGeom>
          <a:solidFill>
            <a:srgbClr val="FFFFFF"/>
          </a:solidFill>
          <a:ln w="10160">
            <a:solidFill>
              <a:srgbClr val="E5E7EB"/>
            </a:solidFill>
            <a:prstDash val="solid"/>
          </a:ln>
        </p:spPr>
      </p:sp>
      <p:sp>
        <p:nvSpPr>
          <p:cNvPr id="10" name="Text 7"/>
          <p:cNvSpPr/>
          <p:nvPr/>
        </p:nvSpPr>
        <p:spPr>
          <a:xfrm>
            <a:off x="4770120" y="1874520"/>
            <a:ext cx="20764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Early Disease Detection</a:t>
            </a:r>
            <a:endParaRPr lang="en-US" sz="1600" dirty="0"/>
          </a:p>
        </p:txBody>
      </p:sp>
      <p:sp>
        <p:nvSpPr>
          <p:cNvPr id="11" name="Text 8"/>
          <p:cNvSpPr/>
          <p:nvPr/>
        </p:nvSpPr>
        <p:spPr>
          <a:xfrm>
            <a:off x="4770120" y="2141220"/>
            <a:ext cx="2066925" cy="571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ML models identify patterns in imaging data for cancer, diabetic retinopathy</a:t>
            </a:r>
            <a:endParaRPr lang="en-US" sz="1600" dirty="0"/>
          </a:p>
        </p:txBody>
      </p:sp>
      <p:sp>
        <p:nvSpPr>
          <p:cNvPr id="12" name="Shape 9"/>
          <p:cNvSpPr/>
          <p:nvPr/>
        </p:nvSpPr>
        <p:spPr>
          <a:xfrm>
            <a:off x="7014210" y="1756410"/>
            <a:ext cx="2236470" cy="1074420"/>
          </a:xfrm>
          <a:custGeom>
            <a:avLst/>
            <a:gdLst/>
            <a:ahLst/>
            <a:cxnLst/>
            <a:rect l="l" t="t" r="r" b="b"/>
            <a:pathLst>
              <a:path w="2236470" h="1074420">
                <a:moveTo>
                  <a:pt x="0" y="0"/>
                </a:moveTo>
                <a:lnTo>
                  <a:pt x="2236470" y="0"/>
                </a:lnTo>
                <a:lnTo>
                  <a:pt x="2236470" y="1074420"/>
                </a:lnTo>
                <a:lnTo>
                  <a:pt x="0" y="1074420"/>
                </a:lnTo>
                <a:lnTo>
                  <a:pt x="0" y="0"/>
                </a:lnTo>
                <a:close/>
              </a:path>
            </a:pathLst>
          </a:custGeom>
          <a:solidFill>
            <a:srgbClr val="FFFFFF"/>
          </a:solidFill>
          <a:ln w="10160">
            <a:solidFill>
              <a:srgbClr val="E5E7EB"/>
            </a:solidFill>
            <a:prstDash val="solid"/>
          </a:ln>
        </p:spPr>
      </p:sp>
      <p:sp>
        <p:nvSpPr>
          <p:cNvPr id="13" name="Text 10"/>
          <p:cNvSpPr/>
          <p:nvPr/>
        </p:nvSpPr>
        <p:spPr>
          <a:xfrm>
            <a:off x="7132320" y="1874520"/>
            <a:ext cx="20764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Predictive Analytics</a:t>
            </a:r>
            <a:endParaRPr lang="en-US" sz="1600" dirty="0"/>
          </a:p>
        </p:txBody>
      </p:sp>
      <p:sp>
        <p:nvSpPr>
          <p:cNvPr id="14" name="Text 11"/>
          <p:cNvSpPr/>
          <p:nvPr/>
        </p:nvSpPr>
        <p:spPr>
          <a:xfrm>
            <a:off x="7132320" y="2141220"/>
            <a:ext cx="2066925" cy="3810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Risk stratification, readmission prediction, resource optimization</a:t>
            </a:r>
            <a:endParaRPr lang="en-US" sz="1600" dirty="0"/>
          </a:p>
        </p:txBody>
      </p:sp>
      <p:sp>
        <p:nvSpPr>
          <p:cNvPr id="15" name="Shape 12"/>
          <p:cNvSpPr/>
          <p:nvPr/>
        </p:nvSpPr>
        <p:spPr>
          <a:xfrm>
            <a:off x="9376410" y="1756410"/>
            <a:ext cx="2236470" cy="1074420"/>
          </a:xfrm>
          <a:custGeom>
            <a:avLst/>
            <a:gdLst/>
            <a:ahLst/>
            <a:cxnLst/>
            <a:rect l="l" t="t" r="r" b="b"/>
            <a:pathLst>
              <a:path w="2236470" h="1074420">
                <a:moveTo>
                  <a:pt x="0" y="0"/>
                </a:moveTo>
                <a:lnTo>
                  <a:pt x="2236470" y="0"/>
                </a:lnTo>
                <a:lnTo>
                  <a:pt x="2236470" y="1074420"/>
                </a:lnTo>
                <a:lnTo>
                  <a:pt x="0" y="1074420"/>
                </a:lnTo>
                <a:lnTo>
                  <a:pt x="0" y="0"/>
                </a:lnTo>
                <a:close/>
              </a:path>
            </a:pathLst>
          </a:custGeom>
          <a:solidFill>
            <a:srgbClr val="FFFFFF"/>
          </a:solidFill>
          <a:ln w="10160">
            <a:solidFill>
              <a:srgbClr val="E5E7EB"/>
            </a:solidFill>
            <a:prstDash val="solid"/>
          </a:ln>
        </p:spPr>
      </p:sp>
      <p:sp>
        <p:nvSpPr>
          <p:cNvPr id="16" name="Text 13"/>
          <p:cNvSpPr/>
          <p:nvPr/>
        </p:nvSpPr>
        <p:spPr>
          <a:xfrm>
            <a:off x="9494520" y="1874520"/>
            <a:ext cx="20764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Personalized Medicine</a:t>
            </a:r>
            <a:endParaRPr lang="en-US" sz="1600" dirty="0"/>
          </a:p>
        </p:txBody>
      </p:sp>
      <p:sp>
        <p:nvSpPr>
          <p:cNvPr id="17" name="Text 14"/>
          <p:cNvSpPr/>
          <p:nvPr/>
        </p:nvSpPr>
        <p:spPr>
          <a:xfrm>
            <a:off x="9494520" y="2141220"/>
            <a:ext cx="2066925" cy="3810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Genomic analysis, treatment recommendation, drug discovery</a:t>
            </a:r>
            <a:endParaRPr lang="en-US" sz="1600" dirty="0"/>
          </a:p>
        </p:txBody>
      </p:sp>
      <p:sp>
        <p:nvSpPr>
          <p:cNvPr id="18" name="Shape 15"/>
          <p:cNvSpPr/>
          <p:nvPr/>
        </p:nvSpPr>
        <p:spPr>
          <a:xfrm>
            <a:off x="4438650" y="3177541"/>
            <a:ext cx="7372350" cy="2362200"/>
          </a:xfrm>
          <a:custGeom>
            <a:avLst/>
            <a:gdLst/>
            <a:ahLst/>
            <a:cxnLst/>
            <a:rect l="l" t="t" r="r" b="b"/>
            <a:pathLst>
              <a:path w="7372350" h="2362200">
                <a:moveTo>
                  <a:pt x="0" y="0"/>
                </a:moveTo>
                <a:lnTo>
                  <a:pt x="7372350" y="0"/>
                </a:lnTo>
                <a:lnTo>
                  <a:pt x="7372350" y="2362200"/>
                </a:lnTo>
                <a:lnTo>
                  <a:pt x="0" y="2362200"/>
                </a:lnTo>
                <a:lnTo>
                  <a:pt x="0" y="0"/>
                </a:lnTo>
                <a:close/>
              </a:path>
            </a:pathLst>
          </a:custGeom>
          <a:solidFill>
            <a:srgbClr val="F9FAFB"/>
          </a:solidFill>
          <a:ln/>
        </p:spPr>
      </p:sp>
      <p:sp>
        <p:nvSpPr>
          <p:cNvPr id="19" name="Shape 16"/>
          <p:cNvSpPr/>
          <p:nvPr/>
        </p:nvSpPr>
        <p:spPr>
          <a:xfrm>
            <a:off x="4438650" y="3177541"/>
            <a:ext cx="38100" cy="2362200"/>
          </a:xfrm>
          <a:custGeom>
            <a:avLst/>
            <a:gdLst/>
            <a:ahLst/>
            <a:cxnLst/>
            <a:rect l="l" t="t" r="r" b="b"/>
            <a:pathLst>
              <a:path w="38100" h="2362200">
                <a:moveTo>
                  <a:pt x="0" y="0"/>
                </a:moveTo>
                <a:lnTo>
                  <a:pt x="38100" y="0"/>
                </a:lnTo>
                <a:lnTo>
                  <a:pt x="38100" y="2362200"/>
                </a:lnTo>
                <a:lnTo>
                  <a:pt x="0" y="2362200"/>
                </a:lnTo>
                <a:lnTo>
                  <a:pt x="0" y="0"/>
                </a:lnTo>
                <a:close/>
              </a:path>
            </a:pathLst>
          </a:custGeom>
          <a:solidFill>
            <a:srgbClr val="6B7280"/>
          </a:solidFill>
          <a:ln/>
        </p:spPr>
      </p:sp>
      <p:sp>
        <p:nvSpPr>
          <p:cNvPr id="20" name="Text 17"/>
          <p:cNvSpPr/>
          <p:nvPr/>
        </p:nvSpPr>
        <p:spPr>
          <a:xfrm>
            <a:off x="4648200" y="3368041"/>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2.1.2 Critical Challenges</a:t>
            </a:r>
            <a:endParaRPr lang="en-US" sz="1600" dirty="0"/>
          </a:p>
        </p:txBody>
      </p:sp>
      <p:sp>
        <p:nvSpPr>
          <p:cNvPr id="21" name="Shape 18"/>
          <p:cNvSpPr/>
          <p:nvPr/>
        </p:nvSpPr>
        <p:spPr>
          <a:xfrm>
            <a:off x="4676775" y="3787141"/>
            <a:ext cx="133350" cy="152400"/>
          </a:xfrm>
          <a:custGeom>
            <a:avLst/>
            <a:gdLst/>
            <a:ahLst/>
            <a:cxnLst/>
            <a:rect l="l" t="t" r="r" b="b"/>
            <a:pathLst>
              <a:path w="133350" h="152400">
                <a:moveTo>
                  <a:pt x="133350" y="61258"/>
                </a:moveTo>
                <a:cubicBezTo>
                  <a:pt x="128945" y="64175"/>
                  <a:pt x="123885" y="66526"/>
                  <a:pt x="118616" y="68401"/>
                </a:cubicBezTo>
                <a:cubicBezTo>
                  <a:pt x="104626" y="73402"/>
                  <a:pt x="86261" y="76200"/>
                  <a:pt x="66675" y="76200"/>
                </a:cubicBezTo>
                <a:cubicBezTo>
                  <a:pt x="47089" y="76200"/>
                  <a:pt x="28694" y="73372"/>
                  <a:pt x="14734" y="68401"/>
                </a:cubicBezTo>
                <a:cubicBezTo>
                  <a:pt x="9495" y="66526"/>
                  <a:pt x="4405" y="64175"/>
                  <a:pt x="0" y="61258"/>
                </a:cubicBezTo>
                <a:lnTo>
                  <a:pt x="0" y="85725"/>
                </a:lnTo>
                <a:cubicBezTo>
                  <a:pt x="0" y="98881"/>
                  <a:pt x="29855" y="109537"/>
                  <a:pt x="66675" y="109537"/>
                </a:cubicBezTo>
                <a:cubicBezTo>
                  <a:pt x="103495" y="109537"/>
                  <a:pt x="133350" y="98881"/>
                  <a:pt x="133350" y="85725"/>
                </a:cubicBezTo>
                <a:lnTo>
                  <a:pt x="133350" y="61258"/>
                </a:lnTo>
                <a:close/>
                <a:moveTo>
                  <a:pt x="133350" y="38100"/>
                </a:moveTo>
                <a:lnTo>
                  <a:pt x="133350" y="23813"/>
                </a:lnTo>
                <a:cubicBezTo>
                  <a:pt x="133350" y="10656"/>
                  <a:pt x="103495" y="0"/>
                  <a:pt x="66675" y="0"/>
                </a:cubicBezTo>
                <a:cubicBezTo>
                  <a:pt x="29855" y="0"/>
                  <a:pt x="0" y="10656"/>
                  <a:pt x="0" y="23813"/>
                </a:cubicBezTo>
                <a:lnTo>
                  <a:pt x="0" y="38100"/>
                </a:lnTo>
                <a:cubicBezTo>
                  <a:pt x="0" y="51256"/>
                  <a:pt x="29855" y="61912"/>
                  <a:pt x="66675" y="61912"/>
                </a:cubicBezTo>
                <a:cubicBezTo>
                  <a:pt x="103495" y="61912"/>
                  <a:pt x="133350" y="51256"/>
                  <a:pt x="133350" y="38100"/>
                </a:cubicBezTo>
                <a:close/>
                <a:moveTo>
                  <a:pt x="118616" y="116026"/>
                </a:moveTo>
                <a:cubicBezTo>
                  <a:pt x="104656" y="120997"/>
                  <a:pt x="86291" y="123825"/>
                  <a:pt x="66675" y="123825"/>
                </a:cubicBezTo>
                <a:cubicBezTo>
                  <a:pt x="47059" y="123825"/>
                  <a:pt x="28694" y="120997"/>
                  <a:pt x="14734" y="116026"/>
                </a:cubicBezTo>
                <a:cubicBezTo>
                  <a:pt x="9495" y="114151"/>
                  <a:pt x="4405" y="111800"/>
                  <a:pt x="0" y="108883"/>
                </a:cubicBezTo>
                <a:lnTo>
                  <a:pt x="0" y="128588"/>
                </a:lnTo>
                <a:cubicBezTo>
                  <a:pt x="0" y="141744"/>
                  <a:pt x="29855" y="152400"/>
                  <a:pt x="66675" y="152400"/>
                </a:cubicBezTo>
                <a:cubicBezTo>
                  <a:pt x="103495" y="152400"/>
                  <a:pt x="133350" y="141744"/>
                  <a:pt x="133350" y="128588"/>
                </a:cubicBezTo>
                <a:lnTo>
                  <a:pt x="133350" y="108883"/>
                </a:lnTo>
                <a:cubicBezTo>
                  <a:pt x="128945" y="111800"/>
                  <a:pt x="123885" y="114151"/>
                  <a:pt x="118616" y="116026"/>
                </a:cubicBezTo>
                <a:close/>
              </a:path>
            </a:pathLst>
          </a:custGeom>
          <a:solidFill>
            <a:srgbClr val="8B0000"/>
          </a:solidFill>
          <a:ln/>
        </p:spPr>
      </p:sp>
      <p:sp>
        <p:nvSpPr>
          <p:cNvPr id="22" name="Text 19"/>
          <p:cNvSpPr/>
          <p:nvPr/>
        </p:nvSpPr>
        <p:spPr>
          <a:xfrm>
            <a:off x="4953000" y="3749041"/>
            <a:ext cx="55054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Bias in Datasets</a:t>
            </a:r>
            <a:endParaRPr lang="en-US" sz="1600" dirty="0"/>
          </a:p>
        </p:txBody>
      </p:sp>
      <p:sp>
        <p:nvSpPr>
          <p:cNvPr id="23" name="Text 20"/>
          <p:cNvSpPr/>
          <p:nvPr/>
        </p:nvSpPr>
        <p:spPr>
          <a:xfrm>
            <a:off x="4953000" y="3977641"/>
            <a:ext cx="550545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Underrepresentation of minority populations leads to disparate diagnostic accuracy</a:t>
            </a:r>
            <a:endParaRPr lang="en-US" sz="1600" dirty="0"/>
          </a:p>
        </p:txBody>
      </p:sp>
      <p:sp>
        <p:nvSpPr>
          <p:cNvPr id="24" name="Shape 21"/>
          <p:cNvSpPr/>
          <p:nvPr/>
        </p:nvSpPr>
        <p:spPr>
          <a:xfrm>
            <a:off x="4667250" y="4358641"/>
            <a:ext cx="152400" cy="152400"/>
          </a:xfrm>
          <a:custGeom>
            <a:avLst/>
            <a:gdLst/>
            <a:ahLst/>
            <a:cxnLst/>
            <a:rect l="l" t="t" r="r" b="b"/>
            <a:pathLst>
              <a:path w="152400" h="152400">
                <a:moveTo>
                  <a:pt x="76200" y="152400"/>
                </a:moveTo>
                <a:cubicBezTo>
                  <a:pt x="118256" y="152400"/>
                  <a:pt x="152400" y="118256"/>
                  <a:pt x="152400" y="76200"/>
                </a:cubicBezTo>
                <a:cubicBezTo>
                  <a:pt x="152400" y="34144"/>
                  <a:pt x="118256" y="0"/>
                  <a:pt x="76200" y="0"/>
                </a:cubicBezTo>
                <a:cubicBezTo>
                  <a:pt x="34144" y="0"/>
                  <a:pt x="0" y="34144"/>
                  <a:pt x="0" y="76200"/>
                </a:cubicBezTo>
                <a:cubicBezTo>
                  <a:pt x="0" y="118256"/>
                  <a:pt x="34144" y="152400"/>
                  <a:pt x="76200" y="152400"/>
                </a:cubicBezTo>
                <a:close/>
                <a:moveTo>
                  <a:pt x="76200" y="52388"/>
                </a:moveTo>
                <a:cubicBezTo>
                  <a:pt x="70931" y="52388"/>
                  <a:pt x="66675" y="56644"/>
                  <a:pt x="66675" y="61912"/>
                </a:cubicBezTo>
                <a:cubicBezTo>
                  <a:pt x="66675" y="65871"/>
                  <a:pt x="63490" y="69056"/>
                  <a:pt x="59531" y="69056"/>
                </a:cubicBezTo>
                <a:cubicBezTo>
                  <a:pt x="55572" y="69056"/>
                  <a:pt x="52388" y="65871"/>
                  <a:pt x="52388" y="61912"/>
                </a:cubicBezTo>
                <a:cubicBezTo>
                  <a:pt x="52388" y="48756"/>
                  <a:pt x="63044" y="38100"/>
                  <a:pt x="76200" y="38100"/>
                </a:cubicBezTo>
                <a:cubicBezTo>
                  <a:pt x="89356" y="38100"/>
                  <a:pt x="100013" y="48756"/>
                  <a:pt x="100013" y="61912"/>
                </a:cubicBezTo>
                <a:cubicBezTo>
                  <a:pt x="100013" y="75962"/>
                  <a:pt x="89297" y="81915"/>
                  <a:pt x="83344" y="84088"/>
                </a:cubicBezTo>
                <a:lnTo>
                  <a:pt x="83344" y="85219"/>
                </a:lnTo>
                <a:cubicBezTo>
                  <a:pt x="83344" y="89178"/>
                  <a:pt x="80159" y="92363"/>
                  <a:pt x="76200" y="92363"/>
                </a:cubicBezTo>
                <a:cubicBezTo>
                  <a:pt x="72241" y="92363"/>
                  <a:pt x="69056" y="89178"/>
                  <a:pt x="69056" y="85219"/>
                </a:cubicBezTo>
                <a:lnTo>
                  <a:pt x="69056" y="82808"/>
                </a:lnTo>
                <a:cubicBezTo>
                  <a:pt x="69056" y="76706"/>
                  <a:pt x="73462" y="72330"/>
                  <a:pt x="78016" y="70842"/>
                </a:cubicBezTo>
                <a:cubicBezTo>
                  <a:pt x="79921" y="70217"/>
                  <a:pt x="81945" y="69205"/>
                  <a:pt x="83433" y="67776"/>
                </a:cubicBezTo>
                <a:cubicBezTo>
                  <a:pt x="84713" y="66526"/>
                  <a:pt x="85725" y="64800"/>
                  <a:pt x="85725" y="61942"/>
                </a:cubicBezTo>
                <a:cubicBezTo>
                  <a:pt x="85725" y="56674"/>
                  <a:pt x="81469" y="52417"/>
                  <a:pt x="76200" y="52417"/>
                </a:cubicBezTo>
                <a:close/>
                <a:moveTo>
                  <a:pt x="66675" y="109537"/>
                </a:moveTo>
                <a:cubicBezTo>
                  <a:pt x="66675" y="104281"/>
                  <a:pt x="70943" y="100013"/>
                  <a:pt x="76200" y="100013"/>
                </a:cubicBezTo>
                <a:cubicBezTo>
                  <a:pt x="81457" y="100013"/>
                  <a:pt x="85725" y="104281"/>
                  <a:pt x="85725" y="109537"/>
                </a:cubicBezTo>
                <a:cubicBezTo>
                  <a:pt x="85725" y="114794"/>
                  <a:pt x="81457" y="119062"/>
                  <a:pt x="76200" y="119062"/>
                </a:cubicBezTo>
                <a:cubicBezTo>
                  <a:pt x="70943" y="119062"/>
                  <a:pt x="66675" y="114794"/>
                  <a:pt x="66675" y="109537"/>
                </a:cubicBezTo>
                <a:close/>
              </a:path>
            </a:pathLst>
          </a:custGeom>
          <a:solidFill>
            <a:srgbClr val="8B0000"/>
          </a:solidFill>
          <a:ln/>
        </p:spPr>
      </p:sp>
      <p:sp>
        <p:nvSpPr>
          <p:cNvPr id="25" name="Text 22"/>
          <p:cNvSpPr/>
          <p:nvPr/>
        </p:nvSpPr>
        <p:spPr>
          <a:xfrm>
            <a:off x="4953000" y="4320541"/>
            <a:ext cx="522922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Explainability Gap</a:t>
            </a:r>
            <a:endParaRPr lang="en-US" sz="1600" dirty="0"/>
          </a:p>
        </p:txBody>
      </p:sp>
      <p:sp>
        <p:nvSpPr>
          <p:cNvPr id="26" name="Text 23"/>
          <p:cNvSpPr/>
          <p:nvPr/>
        </p:nvSpPr>
        <p:spPr>
          <a:xfrm>
            <a:off x="4953000" y="4549141"/>
            <a:ext cx="522922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Black-box models create trust issues; physicians require interpretable reasoning</a:t>
            </a:r>
            <a:endParaRPr lang="en-US" sz="1600" dirty="0"/>
          </a:p>
        </p:txBody>
      </p:sp>
      <p:sp>
        <p:nvSpPr>
          <p:cNvPr id="27" name="Shape 24"/>
          <p:cNvSpPr/>
          <p:nvPr/>
        </p:nvSpPr>
        <p:spPr>
          <a:xfrm>
            <a:off x="4676775" y="4930141"/>
            <a:ext cx="133350" cy="152400"/>
          </a:xfrm>
          <a:custGeom>
            <a:avLst/>
            <a:gdLst/>
            <a:ahLst/>
            <a:cxnLst/>
            <a:rect l="l" t="t" r="r" b="b"/>
            <a:pathLst>
              <a:path w="133350" h="152400">
                <a:moveTo>
                  <a:pt x="66675" y="2381"/>
                </a:moveTo>
                <a:cubicBezTo>
                  <a:pt x="46961" y="2381"/>
                  <a:pt x="30956" y="18386"/>
                  <a:pt x="30956" y="38100"/>
                </a:cubicBezTo>
                <a:cubicBezTo>
                  <a:pt x="30956" y="57814"/>
                  <a:pt x="46961" y="73819"/>
                  <a:pt x="66675" y="73819"/>
                </a:cubicBezTo>
                <a:cubicBezTo>
                  <a:pt x="86389" y="73819"/>
                  <a:pt x="102394" y="57814"/>
                  <a:pt x="102394" y="38100"/>
                </a:cubicBezTo>
                <a:cubicBezTo>
                  <a:pt x="102394" y="18386"/>
                  <a:pt x="86389" y="2381"/>
                  <a:pt x="66675" y="2381"/>
                </a:cubicBezTo>
                <a:close/>
                <a:moveTo>
                  <a:pt x="84534" y="95488"/>
                </a:moveTo>
                <a:cubicBezTo>
                  <a:pt x="82927" y="95339"/>
                  <a:pt x="81260" y="95250"/>
                  <a:pt x="79593" y="95250"/>
                </a:cubicBezTo>
                <a:lnTo>
                  <a:pt x="53727" y="95250"/>
                </a:lnTo>
                <a:cubicBezTo>
                  <a:pt x="52060" y="95250"/>
                  <a:pt x="50423" y="95339"/>
                  <a:pt x="48786" y="95488"/>
                </a:cubicBezTo>
                <a:lnTo>
                  <a:pt x="48786" y="115580"/>
                </a:lnTo>
                <a:cubicBezTo>
                  <a:pt x="53697" y="117842"/>
                  <a:pt x="57120" y="122813"/>
                  <a:pt x="57120" y="128558"/>
                </a:cubicBezTo>
                <a:cubicBezTo>
                  <a:pt x="57120" y="136446"/>
                  <a:pt x="50721" y="142845"/>
                  <a:pt x="42833" y="142845"/>
                </a:cubicBezTo>
                <a:cubicBezTo>
                  <a:pt x="34945" y="142845"/>
                  <a:pt x="28545" y="136446"/>
                  <a:pt x="28545" y="128558"/>
                </a:cubicBezTo>
                <a:cubicBezTo>
                  <a:pt x="28545" y="122783"/>
                  <a:pt x="31968" y="117812"/>
                  <a:pt x="36880" y="115580"/>
                </a:cubicBezTo>
                <a:lnTo>
                  <a:pt x="36880" y="98197"/>
                </a:lnTo>
                <a:cubicBezTo>
                  <a:pt x="18157" y="105073"/>
                  <a:pt x="4763" y="123111"/>
                  <a:pt x="4763" y="144244"/>
                </a:cubicBezTo>
                <a:cubicBezTo>
                  <a:pt x="4763" y="148739"/>
                  <a:pt x="8424" y="152400"/>
                  <a:pt x="12918" y="152400"/>
                </a:cubicBezTo>
                <a:lnTo>
                  <a:pt x="120402" y="152400"/>
                </a:lnTo>
                <a:cubicBezTo>
                  <a:pt x="124897" y="152400"/>
                  <a:pt x="128558" y="148739"/>
                  <a:pt x="128558" y="144244"/>
                </a:cubicBezTo>
                <a:cubicBezTo>
                  <a:pt x="128558" y="123111"/>
                  <a:pt x="115163" y="105102"/>
                  <a:pt x="96411" y="98227"/>
                </a:cubicBezTo>
                <a:lnTo>
                  <a:pt x="96411" y="109359"/>
                </a:lnTo>
                <a:cubicBezTo>
                  <a:pt x="103346" y="111800"/>
                  <a:pt x="108317" y="118437"/>
                  <a:pt x="108317" y="126206"/>
                </a:cubicBezTo>
                <a:lnTo>
                  <a:pt x="108317" y="135731"/>
                </a:lnTo>
                <a:cubicBezTo>
                  <a:pt x="108317" y="139005"/>
                  <a:pt x="105638" y="141684"/>
                  <a:pt x="102364" y="141684"/>
                </a:cubicBezTo>
                <a:cubicBezTo>
                  <a:pt x="99090" y="141684"/>
                  <a:pt x="96411" y="139005"/>
                  <a:pt x="96411" y="135731"/>
                </a:cubicBezTo>
                <a:lnTo>
                  <a:pt x="96411" y="126206"/>
                </a:lnTo>
                <a:cubicBezTo>
                  <a:pt x="96411" y="122932"/>
                  <a:pt x="93732" y="120253"/>
                  <a:pt x="90458" y="120253"/>
                </a:cubicBezTo>
                <a:cubicBezTo>
                  <a:pt x="87184" y="120253"/>
                  <a:pt x="84505" y="122932"/>
                  <a:pt x="84505" y="126206"/>
                </a:cubicBezTo>
                <a:lnTo>
                  <a:pt x="84505" y="135731"/>
                </a:lnTo>
                <a:cubicBezTo>
                  <a:pt x="84505" y="139005"/>
                  <a:pt x="81826" y="141684"/>
                  <a:pt x="78551" y="141684"/>
                </a:cubicBezTo>
                <a:cubicBezTo>
                  <a:pt x="75277" y="141684"/>
                  <a:pt x="72598" y="139005"/>
                  <a:pt x="72598" y="135731"/>
                </a:cubicBezTo>
                <a:lnTo>
                  <a:pt x="72598" y="126206"/>
                </a:lnTo>
                <a:cubicBezTo>
                  <a:pt x="72598" y="118437"/>
                  <a:pt x="77569" y="111829"/>
                  <a:pt x="84505" y="109359"/>
                </a:cubicBezTo>
                <a:lnTo>
                  <a:pt x="84505" y="95488"/>
                </a:lnTo>
                <a:close/>
              </a:path>
            </a:pathLst>
          </a:custGeom>
          <a:solidFill>
            <a:srgbClr val="8B0000"/>
          </a:solidFill>
          <a:ln/>
        </p:spPr>
      </p:sp>
      <p:sp>
        <p:nvSpPr>
          <p:cNvPr id="28" name="Text 25"/>
          <p:cNvSpPr/>
          <p:nvPr/>
        </p:nvSpPr>
        <p:spPr>
          <a:xfrm>
            <a:off x="4953000" y="4892041"/>
            <a:ext cx="477202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Clinical Acceptance</a:t>
            </a:r>
            <a:endParaRPr lang="en-US" sz="1600" dirty="0"/>
          </a:p>
        </p:txBody>
      </p:sp>
      <p:sp>
        <p:nvSpPr>
          <p:cNvPr id="29" name="Text 26"/>
          <p:cNvSpPr/>
          <p:nvPr/>
        </p:nvSpPr>
        <p:spPr>
          <a:xfrm>
            <a:off x="4953000" y="5120641"/>
            <a:ext cx="477202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Doctors hesitate to rely on AI without understanding decision pathways</a:t>
            </a:r>
            <a:endParaRPr lang="en-US" sz="1600" dirty="0"/>
          </a:p>
        </p:txBody>
      </p:sp>
      <p:sp>
        <p:nvSpPr>
          <p:cNvPr id="30" name="Shape 27"/>
          <p:cNvSpPr/>
          <p:nvPr/>
        </p:nvSpPr>
        <p:spPr>
          <a:xfrm>
            <a:off x="4419600" y="5692141"/>
            <a:ext cx="7391400" cy="800100"/>
          </a:xfrm>
          <a:custGeom>
            <a:avLst/>
            <a:gdLst/>
            <a:ahLst/>
            <a:cxnLst/>
            <a:rect l="l" t="t" r="r" b="b"/>
            <a:pathLst>
              <a:path w="7391400" h="800100">
                <a:moveTo>
                  <a:pt x="0" y="0"/>
                </a:moveTo>
                <a:lnTo>
                  <a:pt x="7391400" y="0"/>
                </a:lnTo>
                <a:lnTo>
                  <a:pt x="7391400" y="800100"/>
                </a:lnTo>
                <a:lnTo>
                  <a:pt x="0" y="800100"/>
                </a:lnTo>
                <a:lnTo>
                  <a:pt x="0" y="0"/>
                </a:lnTo>
                <a:close/>
              </a:path>
            </a:pathLst>
          </a:custGeom>
          <a:solidFill>
            <a:srgbClr val="8B0000"/>
          </a:solidFill>
          <a:ln/>
        </p:spPr>
      </p:sp>
      <p:sp>
        <p:nvSpPr>
          <p:cNvPr id="31" name="Text 28"/>
          <p:cNvSpPr/>
          <p:nvPr/>
        </p:nvSpPr>
        <p:spPr>
          <a:xfrm>
            <a:off x="4572000" y="5844541"/>
            <a:ext cx="7162800" cy="495300"/>
          </a:xfrm>
          <a:prstGeom prst="rect">
            <a:avLst/>
          </a:prstGeom>
          <a:noFill/>
          <a:ln/>
        </p:spPr>
        <p:txBody>
          <a:bodyPr wrap="square" lIns="0" tIns="0" rIns="0" bIns="0" rtlCol="0" anchor="ctr"/>
          <a:lstStyle/>
          <a:p>
            <a:pPr>
              <a:lnSpc>
                <a:spcPct val="140000"/>
              </a:lnSpc>
            </a:pPr>
            <a:r>
              <a:rPr lang="en-US" sz="1200" b="1" dirty="0">
                <a:solidFill>
                  <a:srgbClr val="FFFFFF"/>
                </a:solidFill>
                <a:latin typeface="Sorts Mill Goudy" pitchFamily="34" charset="0"/>
                <a:ea typeface="Sorts Mill Goudy" pitchFamily="34" charset="-122"/>
                <a:cs typeface="Sorts Mill Goudy" pitchFamily="34" charset="-120"/>
              </a:rPr>
              <a:t>Clinical Reality:</a:t>
            </a:r>
            <a:pPr>
              <a:lnSpc>
                <a:spcPct val="140000"/>
              </a:lnSpc>
            </a:pPr>
            <a:r>
              <a:rPr lang="en-US" sz="1200" dirty="0">
                <a:solidFill>
                  <a:srgbClr val="FFFFFF"/>
                </a:solidFill>
                <a:latin typeface="Sorts Mill Goudy" pitchFamily="34" charset="0"/>
                <a:ea typeface="Sorts Mill Goudy" pitchFamily="34" charset="-122"/>
                <a:cs typeface="Sorts Mill Goudy" pitchFamily="34" charset="-120"/>
              </a:rPr>
              <a:t> Despite technological capabilities, the medical community demands transparency and validation before widespread adoption.</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3.1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Finance: Algorithmic Intelligence in Financial Services</a:t>
            </a:r>
            <a:endParaRPr lang="en-US" sz="1600" dirty="0"/>
          </a:p>
        </p:txBody>
      </p:sp>
      <p:sp>
        <p:nvSpPr>
          <p:cNvPr id="4" name="Shape 2"/>
          <p:cNvSpPr/>
          <p:nvPr/>
        </p:nvSpPr>
        <p:spPr>
          <a:xfrm>
            <a:off x="400050" y="1181100"/>
            <a:ext cx="6610350" cy="2819400"/>
          </a:xfrm>
          <a:custGeom>
            <a:avLst/>
            <a:gdLst/>
            <a:ahLst/>
            <a:cxnLst/>
            <a:rect l="l" t="t" r="r" b="b"/>
            <a:pathLst>
              <a:path w="6610350" h="2819400">
                <a:moveTo>
                  <a:pt x="0" y="0"/>
                </a:moveTo>
                <a:lnTo>
                  <a:pt x="6610350" y="0"/>
                </a:lnTo>
                <a:lnTo>
                  <a:pt x="6610350" y="2819400"/>
                </a:lnTo>
                <a:lnTo>
                  <a:pt x="0" y="2819400"/>
                </a:lnTo>
                <a:lnTo>
                  <a:pt x="0" y="0"/>
                </a:lnTo>
                <a:close/>
              </a:path>
            </a:pathLst>
          </a:custGeom>
          <a:solidFill>
            <a:srgbClr val="F9FAFB"/>
          </a:solidFill>
          <a:ln/>
        </p:spPr>
      </p:sp>
      <p:sp>
        <p:nvSpPr>
          <p:cNvPr id="5" name="Shape 3"/>
          <p:cNvSpPr/>
          <p:nvPr/>
        </p:nvSpPr>
        <p:spPr>
          <a:xfrm>
            <a:off x="400050" y="1181100"/>
            <a:ext cx="38100" cy="2819400"/>
          </a:xfrm>
          <a:custGeom>
            <a:avLst/>
            <a:gdLst/>
            <a:ahLst/>
            <a:cxnLst/>
            <a:rect l="l" t="t" r="r" b="b"/>
            <a:pathLst>
              <a:path w="38100" h="2819400">
                <a:moveTo>
                  <a:pt x="0" y="0"/>
                </a:moveTo>
                <a:lnTo>
                  <a:pt x="38100" y="0"/>
                </a:lnTo>
                <a:lnTo>
                  <a:pt x="38100" y="2819400"/>
                </a:lnTo>
                <a:lnTo>
                  <a:pt x="0" y="2819400"/>
                </a:lnTo>
                <a:lnTo>
                  <a:pt x="0" y="0"/>
                </a:lnTo>
                <a:close/>
              </a:path>
            </a:pathLst>
          </a:custGeom>
          <a:solidFill>
            <a:srgbClr val="8B0000"/>
          </a:solidFill>
          <a:ln/>
        </p:spPr>
      </p:sp>
      <p:sp>
        <p:nvSpPr>
          <p:cNvPr id="6" name="Text 4"/>
          <p:cNvSpPr/>
          <p:nvPr/>
        </p:nvSpPr>
        <p:spPr>
          <a:xfrm>
            <a:off x="609600" y="1371600"/>
            <a:ext cx="6305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3.1.1 AI Deployment Areas</a:t>
            </a:r>
            <a:endParaRPr lang="en-US" sz="1600" dirty="0"/>
          </a:p>
        </p:txBody>
      </p:sp>
      <p:sp>
        <p:nvSpPr>
          <p:cNvPr id="7" name="Shape 5"/>
          <p:cNvSpPr/>
          <p:nvPr/>
        </p:nvSpPr>
        <p:spPr>
          <a:xfrm>
            <a:off x="609600" y="1752600"/>
            <a:ext cx="381000" cy="381000"/>
          </a:xfrm>
          <a:custGeom>
            <a:avLst/>
            <a:gdLst/>
            <a:ahLst/>
            <a:cxnLst/>
            <a:rect l="l" t="t" r="r" b="b"/>
            <a:pathLst>
              <a:path w="381000" h="381000">
                <a:moveTo>
                  <a:pt x="0" y="0"/>
                </a:moveTo>
                <a:lnTo>
                  <a:pt x="381000" y="0"/>
                </a:lnTo>
                <a:lnTo>
                  <a:pt x="381000" y="381000"/>
                </a:lnTo>
                <a:lnTo>
                  <a:pt x="0" y="381000"/>
                </a:lnTo>
                <a:lnTo>
                  <a:pt x="0" y="0"/>
                </a:lnTo>
                <a:close/>
              </a:path>
            </a:pathLst>
          </a:custGeom>
          <a:solidFill>
            <a:srgbClr val="8B0000"/>
          </a:solidFill>
          <a:ln/>
        </p:spPr>
      </p:sp>
      <p:sp>
        <p:nvSpPr>
          <p:cNvPr id="8" name="Text 6"/>
          <p:cNvSpPr/>
          <p:nvPr/>
        </p:nvSpPr>
        <p:spPr>
          <a:xfrm>
            <a:off x="571500" y="1752600"/>
            <a:ext cx="457200" cy="381000"/>
          </a:xfrm>
          <a:prstGeom prst="rect">
            <a:avLst/>
          </a:prstGeom>
          <a:noFill/>
          <a:ln/>
        </p:spPr>
        <p:txBody>
          <a:bodyPr wrap="square" lIns="0" tIns="0" rIns="0" bIns="0" rtlCol="0" anchor="ctr"/>
          <a:lstStyle/>
          <a:p>
            <a:pPr algn="ctr">
              <a:lnSpc>
                <a:spcPct val="130000"/>
              </a:lnSpc>
            </a:pPr>
            <a:r>
              <a:rPr lang="en-US" sz="1200" b="1" dirty="0">
                <a:solidFill>
                  <a:srgbClr val="FFFFFF"/>
                </a:solidFill>
                <a:latin typeface="Sorts Mill Goudy" pitchFamily="34" charset="0"/>
                <a:ea typeface="Sorts Mill Goudy" pitchFamily="34" charset="-122"/>
                <a:cs typeface="Sorts Mill Goudy" pitchFamily="34" charset="-120"/>
              </a:rPr>
              <a:t>01</a:t>
            </a:r>
            <a:endParaRPr lang="en-US" sz="1600" dirty="0"/>
          </a:p>
        </p:txBody>
      </p:sp>
      <p:sp>
        <p:nvSpPr>
          <p:cNvPr id="9" name="Text 7"/>
          <p:cNvSpPr/>
          <p:nvPr/>
        </p:nvSpPr>
        <p:spPr>
          <a:xfrm>
            <a:off x="1104900" y="1752600"/>
            <a:ext cx="57912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Fraud Detection Systems</a:t>
            </a:r>
            <a:endParaRPr lang="en-US" sz="1600" dirty="0"/>
          </a:p>
        </p:txBody>
      </p:sp>
      <p:sp>
        <p:nvSpPr>
          <p:cNvPr id="10" name="Text 8"/>
          <p:cNvSpPr/>
          <p:nvPr/>
        </p:nvSpPr>
        <p:spPr>
          <a:xfrm>
            <a:off x="1104900" y="1981200"/>
            <a:ext cx="5791200" cy="4572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Real-time transaction monitoring, anomaly detection, pattern recognition for fraudulent activities</a:t>
            </a:r>
            <a:endParaRPr lang="en-US" sz="1600" dirty="0"/>
          </a:p>
        </p:txBody>
      </p:sp>
      <p:sp>
        <p:nvSpPr>
          <p:cNvPr id="11" name="Shape 9"/>
          <p:cNvSpPr/>
          <p:nvPr/>
        </p:nvSpPr>
        <p:spPr>
          <a:xfrm>
            <a:off x="609600" y="2552700"/>
            <a:ext cx="381000" cy="381000"/>
          </a:xfrm>
          <a:custGeom>
            <a:avLst/>
            <a:gdLst/>
            <a:ahLst/>
            <a:cxnLst/>
            <a:rect l="l" t="t" r="r" b="b"/>
            <a:pathLst>
              <a:path w="381000" h="381000">
                <a:moveTo>
                  <a:pt x="0" y="0"/>
                </a:moveTo>
                <a:lnTo>
                  <a:pt x="381000" y="0"/>
                </a:lnTo>
                <a:lnTo>
                  <a:pt x="381000" y="381000"/>
                </a:lnTo>
                <a:lnTo>
                  <a:pt x="0" y="381000"/>
                </a:lnTo>
                <a:lnTo>
                  <a:pt x="0" y="0"/>
                </a:lnTo>
                <a:close/>
              </a:path>
            </a:pathLst>
          </a:custGeom>
          <a:solidFill>
            <a:srgbClr val="8B0000"/>
          </a:solidFill>
          <a:ln/>
        </p:spPr>
      </p:sp>
      <p:sp>
        <p:nvSpPr>
          <p:cNvPr id="12" name="Text 10"/>
          <p:cNvSpPr/>
          <p:nvPr/>
        </p:nvSpPr>
        <p:spPr>
          <a:xfrm>
            <a:off x="571500" y="2552700"/>
            <a:ext cx="457200" cy="381000"/>
          </a:xfrm>
          <a:prstGeom prst="rect">
            <a:avLst/>
          </a:prstGeom>
          <a:noFill/>
          <a:ln/>
        </p:spPr>
        <p:txBody>
          <a:bodyPr wrap="square" lIns="0" tIns="0" rIns="0" bIns="0" rtlCol="0" anchor="ctr"/>
          <a:lstStyle/>
          <a:p>
            <a:pPr algn="ctr">
              <a:lnSpc>
                <a:spcPct val="130000"/>
              </a:lnSpc>
            </a:pPr>
            <a:r>
              <a:rPr lang="en-US" sz="1200" b="1" dirty="0">
                <a:solidFill>
                  <a:srgbClr val="FFFFFF"/>
                </a:solidFill>
                <a:latin typeface="Sorts Mill Goudy" pitchFamily="34" charset="0"/>
                <a:ea typeface="Sorts Mill Goudy" pitchFamily="34" charset="-122"/>
                <a:cs typeface="Sorts Mill Goudy" pitchFamily="34" charset="-120"/>
              </a:rPr>
              <a:t>02</a:t>
            </a:r>
            <a:endParaRPr lang="en-US" sz="1600" dirty="0"/>
          </a:p>
        </p:txBody>
      </p:sp>
      <p:sp>
        <p:nvSpPr>
          <p:cNvPr id="13" name="Text 11"/>
          <p:cNvSpPr/>
          <p:nvPr/>
        </p:nvSpPr>
        <p:spPr>
          <a:xfrm>
            <a:off x="1104900" y="2552700"/>
            <a:ext cx="57912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Algorithmic Trading</a:t>
            </a:r>
            <a:endParaRPr lang="en-US" sz="1600" dirty="0"/>
          </a:p>
        </p:txBody>
      </p:sp>
      <p:sp>
        <p:nvSpPr>
          <p:cNvPr id="14" name="Text 12"/>
          <p:cNvSpPr/>
          <p:nvPr/>
        </p:nvSpPr>
        <p:spPr>
          <a:xfrm>
            <a:off x="1104900" y="2781300"/>
            <a:ext cx="5791200" cy="4572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High-frequency trading, market sentiment analysis, predictive modeling for investment decisions</a:t>
            </a:r>
            <a:endParaRPr lang="en-US" sz="1600" dirty="0"/>
          </a:p>
        </p:txBody>
      </p:sp>
      <p:sp>
        <p:nvSpPr>
          <p:cNvPr id="15" name="Shape 13"/>
          <p:cNvSpPr/>
          <p:nvPr/>
        </p:nvSpPr>
        <p:spPr>
          <a:xfrm>
            <a:off x="609600" y="3352800"/>
            <a:ext cx="381000" cy="381000"/>
          </a:xfrm>
          <a:custGeom>
            <a:avLst/>
            <a:gdLst/>
            <a:ahLst/>
            <a:cxnLst/>
            <a:rect l="l" t="t" r="r" b="b"/>
            <a:pathLst>
              <a:path w="381000" h="381000">
                <a:moveTo>
                  <a:pt x="0" y="0"/>
                </a:moveTo>
                <a:lnTo>
                  <a:pt x="381000" y="0"/>
                </a:lnTo>
                <a:lnTo>
                  <a:pt x="381000" y="381000"/>
                </a:lnTo>
                <a:lnTo>
                  <a:pt x="0" y="381000"/>
                </a:lnTo>
                <a:lnTo>
                  <a:pt x="0" y="0"/>
                </a:lnTo>
                <a:close/>
              </a:path>
            </a:pathLst>
          </a:custGeom>
          <a:solidFill>
            <a:srgbClr val="8B0000"/>
          </a:solidFill>
          <a:ln/>
        </p:spPr>
      </p:sp>
      <p:sp>
        <p:nvSpPr>
          <p:cNvPr id="16" name="Text 14"/>
          <p:cNvSpPr/>
          <p:nvPr/>
        </p:nvSpPr>
        <p:spPr>
          <a:xfrm>
            <a:off x="571500" y="3352800"/>
            <a:ext cx="457200" cy="381000"/>
          </a:xfrm>
          <a:prstGeom prst="rect">
            <a:avLst/>
          </a:prstGeom>
          <a:noFill/>
          <a:ln/>
        </p:spPr>
        <p:txBody>
          <a:bodyPr wrap="square" lIns="0" tIns="0" rIns="0" bIns="0" rtlCol="0" anchor="ctr"/>
          <a:lstStyle/>
          <a:p>
            <a:pPr algn="ctr">
              <a:lnSpc>
                <a:spcPct val="130000"/>
              </a:lnSpc>
            </a:pPr>
            <a:r>
              <a:rPr lang="en-US" sz="1200" b="1" dirty="0">
                <a:solidFill>
                  <a:srgbClr val="FFFFFF"/>
                </a:solidFill>
                <a:latin typeface="Sorts Mill Goudy" pitchFamily="34" charset="0"/>
                <a:ea typeface="Sorts Mill Goudy" pitchFamily="34" charset="-122"/>
                <a:cs typeface="Sorts Mill Goudy" pitchFamily="34" charset="-120"/>
              </a:rPr>
              <a:t>03</a:t>
            </a:r>
            <a:endParaRPr lang="en-US" sz="1600" dirty="0"/>
          </a:p>
        </p:txBody>
      </p:sp>
      <p:sp>
        <p:nvSpPr>
          <p:cNvPr id="17" name="Text 15"/>
          <p:cNvSpPr/>
          <p:nvPr/>
        </p:nvSpPr>
        <p:spPr>
          <a:xfrm>
            <a:off x="1104900" y="3352800"/>
            <a:ext cx="490537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Credit Scoring</a:t>
            </a:r>
            <a:endParaRPr lang="en-US" sz="1600" dirty="0"/>
          </a:p>
        </p:txBody>
      </p:sp>
      <p:sp>
        <p:nvSpPr>
          <p:cNvPr id="18" name="Text 16"/>
          <p:cNvSpPr/>
          <p:nvPr/>
        </p:nvSpPr>
        <p:spPr>
          <a:xfrm>
            <a:off x="1104900" y="3581400"/>
            <a:ext cx="490537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Alternative data integration, risk assessment, automated lending decisions</a:t>
            </a:r>
            <a:endParaRPr lang="en-US" sz="1600" dirty="0"/>
          </a:p>
        </p:txBody>
      </p:sp>
      <p:sp>
        <p:nvSpPr>
          <p:cNvPr id="19" name="Shape 17"/>
          <p:cNvSpPr/>
          <p:nvPr/>
        </p:nvSpPr>
        <p:spPr>
          <a:xfrm>
            <a:off x="400050" y="4152900"/>
            <a:ext cx="6610350" cy="1828800"/>
          </a:xfrm>
          <a:custGeom>
            <a:avLst/>
            <a:gdLst/>
            <a:ahLst/>
            <a:cxnLst/>
            <a:rect l="l" t="t" r="r" b="b"/>
            <a:pathLst>
              <a:path w="6610350" h="1828800">
                <a:moveTo>
                  <a:pt x="0" y="0"/>
                </a:moveTo>
                <a:lnTo>
                  <a:pt x="6610350" y="0"/>
                </a:lnTo>
                <a:lnTo>
                  <a:pt x="6610350" y="1828800"/>
                </a:lnTo>
                <a:lnTo>
                  <a:pt x="0" y="1828800"/>
                </a:lnTo>
                <a:lnTo>
                  <a:pt x="0" y="0"/>
                </a:lnTo>
                <a:close/>
              </a:path>
            </a:pathLst>
          </a:custGeom>
          <a:solidFill>
            <a:srgbClr val="F9FAFB"/>
          </a:solidFill>
          <a:ln/>
        </p:spPr>
      </p:sp>
      <p:sp>
        <p:nvSpPr>
          <p:cNvPr id="20" name="Shape 18"/>
          <p:cNvSpPr/>
          <p:nvPr/>
        </p:nvSpPr>
        <p:spPr>
          <a:xfrm>
            <a:off x="400050" y="4152900"/>
            <a:ext cx="38100" cy="1828800"/>
          </a:xfrm>
          <a:custGeom>
            <a:avLst/>
            <a:gdLst/>
            <a:ahLst/>
            <a:cxnLst/>
            <a:rect l="l" t="t" r="r" b="b"/>
            <a:pathLst>
              <a:path w="38100" h="1828800">
                <a:moveTo>
                  <a:pt x="0" y="0"/>
                </a:moveTo>
                <a:lnTo>
                  <a:pt x="38100" y="0"/>
                </a:lnTo>
                <a:lnTo>
                  <a:pt x="38100" y="1828800"/>
                </a:lnTo>
                <a:lnTo>
                  <a:pt x="0" y="1828800"/>
                </a:lnTo>
                <a:lnTo>
                  <a:pt x="0" y="0"/>
                </a:lnTo>
                <a:close/>
              </a:path>
            </a:pathLst>
          </a:custGeom>
          <a:solidFill>
            <a:srgbClr val="6B7280"/>
          </a:solidFill>
          <a:ln/>
        </p:spPr>
      </p:sp>
      <p:sp>
        <p:nvSpPr>
          <p:cNvPr id="21" name="Text 19"/>
          <p:cNvSpPr/>
          <p:nvPr/>
        </p:nvSpPr>
        <p:spPr>
          <a:xfrm>
            <a:off x="609600" y="4343400"/>
            <a:ext cx="6305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3.1.2 Transparency and Fairness Concerns</a:t>
            </a:r>
            <a:endParaRPr lang="en-US" sz="1600" dirty="0"/>
          </a:p>
        </p:txBody>
      </p:sp>
      <p:sp>
        <p:nvSpPr>
          <p:cNvPr id="22" name="Text 20"/>
          <p:cNvSpPr/>
          <p:nvPr/>
        </p:nvSpPr>
        <p:spPr>
          <a:xfrm>
            <a:off x="609600" y="4724400"/>
            <a:ext cx="6286500" cy="4572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Automated Decision Impact:</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AI-driven credit denials affect individuals' financial lives without human oversight</a:t>
            </a:r>
            <a:endParaRPr lang="en-US" sz="1600" dirty="0"/>
          </a:p>
        </p:txBody>
      </p:sp>
      <p:sp>
        <p:nvSpPr>
          <p:cNvPr id="23" name="Text 21"/>
          <p:cNvSpPr/>
          <p:nvPr/>
        </p:nvSpPr>
        <p:spPr>
          <a:xfrm>
            <a:off x="609600" y="52578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Algorithmic Bias:</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Historical data biases perpetuate discrimination in lending and insurance</a:t>
            </a:r>
            <a:endParaRPr lang="en-US" sz="1600" dirty="0"/>
          </a:p>
        </p:txBody>
      </p:sp>
      <p:sp>
        <p:nvSpPr>
          <p:cNvPr id="24" name="Text 22"/>
          <p:cNvSpPr/>
          <p:nvPr/>
        </p:nvSpPr>
        <p:spPr>
          <a:xfrm>
            <a:off x="609600" y="5562600"/>
            <a:ext cx="6286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Regulatory Challenges:</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Explainability requirements conflict with proprietary model protection</a:t>
            </a:r>
            <a:endParaRPr lang="en-US" sz="1600" dirty="0"/>
          </a:p>
        </p:txBody>
      </p:sp>
      <p:sp>
        <p:nvSpPr>
          <p:cNvPr id="25" name="Shape 23"/>
          <p:cNvSpPr/>
          <p:nvPr/>
        </p:nvSpPr>
        <p:spPr>
          <a:xfrm>
            <a:off x="7242810" y="1184910"/>
            <a:ext cx="4560570" cy="4084320"/>
          </a:xfrm>
          <a:custGeom>
            <a:avLst/>
            <a:gdLst/>
            <a:ahLst/>
            <a:cxnLst/>
            <a:rect l="l" t="t" r="r" b="b"/>
            <a:pathLst>
              <a:path w="4560570" h="4084320">
                <a:moveTo>
                  <a:pt x="0" y="0"/>
                </a:moveTo>
                <a:lnTo>
                  <a:pt x="4560570" y="0"/>
                </a:lnTo>
                <a:lnTo>
                  <a:pt x="4560570" y="4084320"/>
                </a:lnTo>
                <a:lnTo>
                  <a:pt x="0" y="4084320"/>
                </a:lnTo>
                <a:lnTo>
                  <a:pt x="0" y="0"/>
                </a:lnTo>
                <a:close/>
              </a:path>
            </a:pathLst>
          </a:custGeom>
          <a:solidFill>
            <a:srgbClr val="FFFFFF"/>
          </a:solidFill>
          <a:ln w="10160">
            <a:solidFill>
              <a:srgbClr val="E5E7EB"/>
            </a:solidFill>
            <a:prstDash val="solid"/>
          </a:ln>
        </p:spPr>
      </p:sp>
      <p:sp>
        <p:nvSpPr>
          <p:cNvPr id="26" name="Text 24"/>
          <p:cNvSpPr/>
          <p:nvPr/>
        </p:nvSpPr>
        <p:spPr>
          <a:xfrm>
            <a:off x="7356157" y="1341120"/>
            <a:ext cx="4333875" cy="266700"/>
          </a:xfrm>
          <a:prstGeom prst="rect">
            <a:avLst/>
          </a:prstGeom>
          <a:noFill/>
          <a:ln/>
        </p:spPr>
        <p:txBody>
          <a:bodyPr wrap="square" lIns="0" tIns="0" rIns="0" bIns="0" rtlCol="0" anchor="ctr"/>
          <a:lstStyle/>
          <a:p>
            <a:pPr algn="ct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Figure 3: Financial AI Impact Areas</a:t>
            </a:r>
            <a:endParaRPr lang="en-US" sz="1600" dirty="0"/>
          </a:p>
        </p:txBody>
      </p:sp>
      <p:pic>
        <p:nvPicPr>
          <p:cNvPr id="27" name="Image 0" descr="https://kimi-img.moonshot.cn/pub/slides/26-03-31-19:46:39-d75r87u947o4dntm2ee0.png">    </p:cNvPr>
          <p:cNvPicPr>
            <a:picLocks noChangeAspect="1"/>
          </p:cNvPicPr>
          <p:nvPr/>
        </p:nvPicPr>
        <p:blipFill>
          <a:blip r:embed="rId1"/>
          <a:srcRect l="0" r="0" t="45" b="45"/>
          <a:stretch/>
        </p:blipFill>
        <p:spPr>
          <a:xfrm>
            <a:off x="7399020" y="1684020"/>
            <a:ext cx="4248150" cy="2667000"/>
          </a:xfrm>
          <a:prstGeom prst="roundRect">
            <a:avLst>
              <a:gd name="adj" fmla="val 0"/>
            </a:avLst>
          </a:prstGeom>
        </p:spPr>
      </p:pic>
      <p:sp>
        <p:nvSpPr>
          <p:cNvPr id="28" name="Text 25"/>
          <p:cNvSpPr/>
          <p:nvPr/>
        </p:nvSpPr>
        <p:spPr>
          <a:xfrm>
            <a:off x="7365682" y="4427220"/>
            <a:ext cx="431482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Source: Financial services analysis, 2026</a:t>
            </a:r>
            <a:endParaRPr lang="en-US" sz="1600" dirty="0"/>
          </a:p>
        </p:txBody>
      </p:sp>
      <p:sp>
        <p:nvSpPr>
          <p:cNvPr id="29" name="Shape 26"/>
          <p:cNvSpPr/>
          <p:nvPr/>
        </p:nvSpPr>
        <p:spPr>
          <a:xfrm>
            <a:off x="7239000" y="5429250"/>
            <a:ext cx="4572000" cy="1047750"/>
          </a:xfrm>
          <a:custGeom>
            <a:avLst/>
            <a:gdLst/>
            <a:ahLst/>
            <a:cxnLst/>
            <a:rect l="l" t="t" r="r" b="b"/>
            <a:pathLst>
              <a:path w="4572000" h="1047750">
                <a:moveTo>
                  <a:pt x="0" y="0"/>
                </a:moveTo>
                <a:lnTo>
                  <a:pt x="4572000" y="0"/>
                </a:lnTo>
                <a:lnTo>
                  <a:pt x="4572000" y="1047750"/>
                </a:lnTo>
                <a:lnTo>
                  <a:pt x="0" y="1047750"/>
                </a:lnTo>
                <a:lnTo>
                  <a:pt x="0" y="0"/>
                </a:lnTo>
                <a:close/>
              </a:path>
            </a:pathLst>
          </a:custGeom>
          <a:solidFill>
            <a:srgbClr val="8B0000"/>
          </a:solidFill>
          <a:ln/>
        </p:spPr>
      </p:sp>
      <p:sp>
        <p:nvSpPr>
          <p:cNvPr id="30" name="Text 27"/>
          <p:cNvSpPr/>
          <p:nvPr/>
        </p:nvSpPr>
        <p:spPr>
          <a:xfrm>
            <a:off x="7391400" y="5581650"/>
            <a:ext cx="4343400" cy="742950"/>
          </a:xfrm>
          <a:prstGeom prst="rect">
            <a:avLst/>
          </a:prstGeom>
          <a:noFill/>
          <a:ln/>
        </p:spPr>
        <p:txBody>
          <a:bodyPr wrap="square" lIns="0" tIns="0" rIns="0" bIns="0" rtlCol="0" anchor="ctr"/>
          <a:lstStyle/>
          <a:p>
            <a:pPr>
              <a:lnSpc>
                <a:spcPct val="140000"/>
              </a:lnSpc>
            </a:pPr>
            <a:r>
              <a:rPr lang="en-US" sz="1200" b="1" dirty="0">
                <a:solidFill>
                  <a:srgbClr val="FFFFFF"/>
                </a:solidFill>
                <a:latin typeface="Sorts Mill Goudy" pitchFamily="34" charset="0"/>
                <a:ea typeface="Sorts Mill Goudy" pitchFamily="34" charset="-122"/>
                <a:cs typeface="Sorts Mill Goudy" pitchFamily="34" charset="-120"/>
              </a:rPr>
              <a:t>Critical Issue:</a:t>
            </a:r>
            <a:pPr>
              <a:lnSpc>
                <a:spcPct val="140000"/>
              </a:lnSpc>
            </a:pPr>
            <a:r>
              <a:rPr lang="en-US" sz="1200" dirty="0">
                <a:solidFill>
                  <a:srgbClr val="FFFFFF"/>
                </a:solidFill>
                <a:latin typeface="Sorts Mill Goudy" pitchFamily="34" charset="0"/>
                <a:ea typeface="Sorts Mill Goudy" pitchFamily="34" charset="-122"/>
                <a:cs typeface="Sorts Mill Goudy" pitchFamily="34" charset="-120"/>
              </a:rPr>
              <a:t> When AI makes financial decisions affecting individuals, transparency and fairness become not just ethical imperatives but regulatory requirements.</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4.1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Education: Transforming Learning Through Intelligence</a:t>
            </a:r>
            <a:endParaRPr lang="en-US" sz="1600" dirty="0"/>
          </a:p>
        </p:txBody>
      </p:sp>
      <p:pic>
        <p:nvPicPr>
          <p:cNvPr id="4" name="Image 0" descr="https://kimi-web-img.moonshot.cn/img/onlinedegrees.sandiego.edu/9af73366116f8a3909a3bfddffc631706563f298.jpg">    </p:cNvPr>
          <p:cNvPicPr>
            <a:picLocks noChangeAspect="1"/>
          </p:cNvPicPr>
          <p:nvPr/>
        </p:nvPicPr>
        <p:blipFill>
          <a:blip r:embed="rId1"/>
          <a:srcRect l="31089" r="31089" t="0" b="0"/>
          <a:stretch/>
        </p:blipFill>
        <p:spPr>
          <a:xfrm>
            <a:off x="381000" y="1181100"/>
            <a:ext cx="3810000" cy="5314950"/>
          </a:xfrm>
          <a:prstGeom prst="roundRect">
            <a:avLst>
              <a:gd name="adj" fmla="val 1000"/>
            </a:avLst>
          </a:prstGeom>
        </p:spPr>
      </p:pic>
      <p:sp>
        <p:nvSpPr>
          <p:cNvPr id="5" name="Text 2"/>
          <p:cNvSpPr/>
          <p:nvPr/>
        </p:nvSpPr>
        <p:spPr>
          <a:xfrm>
            <a:off x="347663" y="6568441"/>
            <a:ext cx="387667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Figure 4: Digital learning environments</a:t>
            </a:r>
            <a:endParaRPr lang="en-US" sz="1600" dirty="0"/>
          </a:p>
        </p:txBody>
      </p:sp>
      <p:sp>
        <p:nvSpPr>
          <p:cNvPr id="6" name="Shape 3"/>
          <p:cNvSpPr/>
          <p:nvPr/>
        </p:nvSpPr>
        <p:spPr>
          <a:xfrm>
            <a:off x="4438650" y="1181100"/>
            <a:ext cx="7372350" cy="1847850"/>
          </a:xfrm>
          <a:custGeom>
            <a:avLst/>
            <a:gdLst/>
            <a:ahLst/>
            <a:cxnLst/>
            <a:rect l="l" t="t" r="r" b="b"/>
            <a:pathLst>
              <a:path w="7372350" h="1847850">
                <a:moveTo>
                  <a:pt x="0" y="0"/>
                </a:moveTo>
                <a:lnTo>
                  <a:pt x="7372350" y="0"/>
                </a:lnTo>
                <a:lnTo>
                  <a:pt x="7372350" y="1847850"/>
                </a:lnTo>
                <a:lnTo>
                  <a:pt x="0" y="1847850"/>
                </a:lnTo>
                <a:lnTo>
                  <a:pt x="0" y="0"/>
                </a:lnTo>
                <a:close/>
              </a:path>
            </a:pathLst>
          </a:custGeom>
          <a:solidFill>
            <a:srgbClr val="F9FAFB"/>
          </a:solidFill>
          <a:ln/>
        </p:spPr>
      </p:sp>
      <p:sp>
        <p:nvSpPr>
          <p:cNvPr id="7" name="Shape 4"/>
          <p:cNvSpPr/>
          <p:nvPr/>
        </p:nvSpPr>
        <p:spPr>
          <a:xfrm>
            <a:off x="4438650" y="1181100"/>
            <a:ext cx="38100" cy="1847850"/>
          </a:xfrm>
          <a:custGeom>
            <a:avLst/>
            <a:gdLst/>
            <a:ahLst/>
            <a:cxnLst/>
            <a:rect l="l" t="t" r="r" b="b"/>
            <a:pathLst>
              <a:path w="38100" h="1847850">
                <a:moveTo>
                  <a:pt x="0" y="0"/>
                </a:moveTo>
                <a:lnTo>
                  <a:pt x="38100" y="0"/>
                </a:lnTo>
                <a:lnTo>
                  <a:pt x="38100" y="1847850"/>
                </a:lnTo>
                <a:lnTo>
                  <a:pt x="0" y="1847850"/>
                </a:lnTo>
                <a:lnTo>
                  <a:pt x="0" y="0"/>
                </a:lnTo>
                <a:close/>
              </a:path>
            </a:pathLst>
          </a:custGeom>
          <a:solidFill>
            <a:srgbClr val="8B0000"/>
          </a:solidFill>
          <a:ln/>
        </p:spPr>
      </p:sp>
      <p:sp>
        <p:nvSpPr>
          <p:cNvPr id="8" name="Text 5"/>
          <p:cNvSpPr/>
          <p:nvPr/>
        </p:nvSpPr>
        <p:spPr>
          <a:xfrm>
            <a:off x="4648200" y="1371600"/>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4.1.1 AI Applications in Education</a:t>
            </a:r>
            <a:endParaRPr lang="en-US" sz="1600" dirty="0"/>
          </a:p>
        </p:txBody>
      </p:sp>
      <p:sp>
        <p:nvSpPr>
          <p:cNvPr id="9" name="Shape 6"/>
          <p:cNvSpPr/>
          <p:nvPr/>
        </p:nvSpPr>
        <p:spPr>
          <a:xfrm>
            <a:off x="4652010" y="1756410"/>
            <a:ext cx="2236470" cy="1074420"/>
          </a:xfrm>
          <a:custGeom>
            <a:avLst/>
            <a:gdLst/>
            <a:ahLst/>
            <a:cxnLst/>
            <a:rect l="l" t="t" r="r" b="b"/>
            <a:pathLst>
              <a:path w="2236470" h="1074420">
                <a:moveTo>
                  <a:pt x="0" y="0"/>
                </a:moveTo>
                <a:lnTo>
                  <a:pt x="2236470" y="0"/>
                </a:lnTo>
                <a:lnTo>
                  <a:pt x="2236470" y="1074420"/>
                </a:lnTo>
                <a:lnTo>
                  <a:pt x="0" y="1074420"/>
                </a:lnTo>
                <a:lnTo>
                  <a:pt x="0" y="0"/>
                </a:lnTo>
                <a:close/>
              </a:path>
            </a:pathLst>
          </a:custGeom>
          <a:solidFill>
            <a:srgbClr val="FFFFFF"/>
          </a:solidFill>
          <a:ln w="10160">
            <a:solidFill>
              <a:srgbClr val="E5E7EB"/>
            </a:solidFill>
            <a:prstDash val="solid"/>
          </a:ln>
        </p:spPr>
      </p:sp>
      <p:sp>
        <p:nvSpPr>
          <p:cNvPr id="10" name="Text 7"/>
          <p:cNvSpPr/>
          <p:nvPr/>
        </p:nvSpPr>
        <p:spPr>
          <a:xfrm>
            <a:off x="4770120" y="1874520"/>
            <a:ext cx="20764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Adaptive Learning</a:t>
            </a:r>
            <a:endParaRPr lang="en-US" sz="1600" dirty="0"/>
          </a:p>
        </p:txBody>
      </p:sp>
      <p:sp>
        <p:nvSpPr>
          <p:cNvPr id="11" name="Text 8"/>
          <p:cNvSpPr/>
          <p:nvPr/>
        </p:nvSpPr>
        <p:spPr>
          <a:xfrm>
            <a:off x="4770120" y="2141220"/>
            <a:ext cx="2066925" cy="571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Personalized content delivery based on student performance and learning pace</a:t>
            </a:r>
            <a:endParaRPr lang="en-US" sz="1600" dirty="0"/>
          </a:p>
        </p:txBody>
      </p:sp>
      <p:sp>
        <p:nvSpPr>
          <p:cNvPr id="12" name="Shape 9"/>
          <p:cNvSpPr/>
          <p:nvPr/>
        </p:nvSpPr>
        <p:spPr>
          <a:xfrm>
            <a:off x="7014210" y="1756410"/>
            <a:ext cx="2236470" cy="1074420"/>
          </a:xfrm>
          <a:custGeom>
            <a:avLst/>
            <a:gdLst/>
            <a:ahLst/>
            <a:cxnLst/>
            <a:rect l="l" t="t" r="r" b="b"/>
            <a:pathLst>
              <a:path w="2236470" h="1074420">
                <a:moveTo>
                  <a:pt x="0" y="0"/>
                </a:moveTo>
                <a:lnTo>
                  <a:pt x="2236470" y="0"/>
                </a:lnTo>
                <a:lnTo>
                  <a:pt x="2236470" y="1074420"/>
                </a:lnTo>
                <a:lnTo>
                  <a:pt x="0" y="1074420"/>
                </a:lnTo>
                <a:lnTo>
                  <a:pt x="0" y="0"/>
                </a:lnTo>
                <a:close/>
              </a:path>
            </a:pathLst>
          </a:custGeom>
          <a:solidFill>
            <a:srgbClr val="FFFFFF"/>
          </a:solidFill>
          <a:ln w="10160">
            <a:solidFill>
              <a:srgbClr val="E5E7EB"/>
            </a:solidFill>
            <a:prstDash val="solid"/>
          </a:ln>
        </p:spPr>
      </p:sp>
      <p:sp>
        <p:nvSpPr>
          <p:cNvPr id="13" name="Text 10"/>
          <p:cNvSpPr/>
          <p:nvPr/>
        </p:nvSpPr>
        <p:spPr>
          <a:xfrm>
            <a:off x="7132320" y="1874520"/>
            <a:ext cx="20764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Automated Grading</a:t>
            </a:r>
            <a:endParaRPr lang="en-US" sz="1600" dirty="0"/>
          </a:p>
        </p:txBody>
      </p:sp>
      <p:sp>
        <p:nvSpPr>
          <p:cNvPr id="14" name="Text 11"/>
          <p:cNvSpPr/>
          <p:nvPr/>
        </p:nvSpPr>
        <p:spPr>
          <a:xfrm>
            <a:off x="7132320" y="2141220"/>
            <a:ext cx="2066925" cy="571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Essay scoring, assessment automation, immediate feedback systems</a:t>
            </a:r>
            <a:endParaRPr lang="en-US" sz="1600" dirty="0"/>
          </a:p>
        </p:txBody>
      </p:sp>
      <p:sp>
        <p:nvSpPr>
          <p:cNvPr id="15" name="Shape 12"/>
          <p:cNvSpPr/>
          <p:nvPr/>
        </p:nvSpPr>
        <p:spPr>
          <a:xfrm>
            <a:off x="9376410" y="1756410"/>
            <a:ext cx="2236470" cy="1074420"/>
          </a:xfrm>
          <a:custGeom>
            <a:avLst/>
            <a:gdLst/>
            <a:ahLst/>
            <a:cxnLst/>
            <a:rect l="l" t="t" r="r" b="b"/>
            <a:pathLst>
              <a:path w="2236470" h="1074420">
                <a:moveTo>
                  <a:pt x="0" y="0"/>
                </a:moveTo>
                <a:lnTo>
                  <a:pt x="2236470" y="0"/>
                </a:lnTo>
                <a:lnTo>
                  <a:pt x="2236470" y="1074420"/>
                </a:lnTo>
                <a:lnTo>
                  <a:pt x="0" y="1074420"/>
                </a:lnTo>
                <a:lnTo>
                  <a:pt x="0" y="0"/>
                </a:lnTo>
                <a:close/>
              </a:path>
            </a:pathLst>
          </a:custGeom>
          <a:solidFill>
            <a:srgbClr val="FFFFFF"/>
          </a:solidFill>
          <a:ln w="10160">
            <a:solidFill>
              <a:srgbClr val="E5E7EB"/>
            </a:solidFill>
            <a:prstDash val="solid"/>
          </a:ln>
        </p:spPr>
      </p:sp>
      <p:sp>
        <p:nvSpPr>
          <p:cNvPr id="16" name="Text 13"/>
          <p:cNvSpPr/>
          <p:nvPr/>
        </p:nvSpPr>
        <p:spPr>
          <a:xfrm>
            <a:off x="9494520" y="1874520"/>
            <a:ext cx="20764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Intelligent Tutoring</a:t>
            </a:r>
            <a:endParaRPr lang="en-US" sz="1600" dirty="0"/>
          </a:p>
        </p:txBody>
      </p:sp>
      <p:sp>
        <p:nvSpPr>
          <p:cNvPr id="17" name="Text 14"/>
          <p:cNvSpPr/>
          <p:nvPr/>
        </p:nvSpPr>
        <p:spPr>
          <a:xfrm>
            <a:off x="9494520" y="2141220"/>
            <a:ext cx="2066925" cy="3810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AI-powered tutoring systems providing personalized guidance</a:t>
            </a:r>
            <a:endParaRPr lang="en-US" sz="1600" dirty="0"/>
          </a:p>
        </p:txBody>
      </p:sp>
      <p:sp>
        <p:nvSpPr>
          <p:cNvPr id="18" name="Shape 15"/>
          <p:cNvSpPr/>
          <p:nvPr/>
        </p:nvSpPr>
        <p:spPr>
          <a:xfrm>
            <a:off x="4438650" y="3177541"/>
            <a:ext cx="7372350" cy="2362200"/>
          </a:xfrm>
          <a:custGeom>
            <a:avLst/>
            <a:gdLst/>
            <a:ahLst/>
            <a:cxnLst/>
            <a:rect l="l" t="t" r="r" b="b"/>
            <a:pathLst>
              <a:path w="7372350" h="2362200">
                <a:moveTo>
                  <a:pt x="0" y="0"/>
                </a:moveTo>
                <a:lnTo>
                  <a:pt x="7372350" y="0"/>
                </a:lnTo>
                <a:lnTo>
                  <a:pt x="7372350" y="2362200"/>
                </a:lnTo>
                <a:lnTo>
                  <a:pt x="0" y="2362200"/>
                </a:lnTo>
                <a:lnTo>
                  <a:pt x="0" y="0"/>
                </a:lnTo>
                <a:close/>
              </a:path>
            </a:pathLst>
          </a:custGeom>
          <a:solidFill>
            <a:srgbClr val="F9FAFB"/>
          </a:solidFill>
          <a:ln/>
        </p:spPr>
      </p:sp>
      <p:sp>
        <p:nvSpPr>
          <p:cNvPr id="19" name="Shape 16"/>
          <p:cNvSpPr/>
          <p:nvPr/>
        </p:nvSpPr>
        <p:spPr>
          <a:xfrm>
            <a:off x="4438650" y="3177541"/>
            <a:ext cx="38100" cy="2362200"/>
          </a:xfrm>
          <a:custGeom>
            <a:avLst/>
            <a:gdLst/>
            <a:ahLst/>
            <a:cxnLst/>
            <a:rect l="l" t="t" r="r" b="b"/>
            <a:pathLst>
              <a:path w="38100" h="2362200">
                <a:moveTo>
                  <a:pt x="0" y="0"/>
                </a:moveTo>
                <a:lnTo>
                  <a:pt x="38100" y="0"/>
                </a:lnTo>
                <a:lnTo>
                  <a:pt x="38100" y="2362200"/>
                </a:lnTo>
                <a:lnTo>
                  <a:pt x="0" y="2362200"/>
                </a:lnTo>
                <a:lnTo>
                  <a:pt x="0" y="0"/>
                </a:lnTo>
                <a:close/>
              </a:path>
            </a:pathLst>
          </a:custGeom>
          <a:solidFill>
            <a:srgbClr val="6B7280"/>
          </a:solidFill>
          <a:ln/>
        </p:spPr>
      </p:sp>
      <p:sp>
        <p:nvSpPr>
          <p:cNvPr id="20" name="Text 17"/>
          <p:cNvSpPr/>
          <p:nvPr/>
        </p:nvSpPr>
        <p:spPr>
          <a:xfrm>
            <a:off x="4648200" y="3368041"/>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4.1.2 Implementation Challenges</a:t>
            </a:r>
            <a:endParaRPr lang="en-US" sz="1600" dirty="0"/>
          </a:p>
        </p:txBody>
      </p:sp>
      <p:sp>
        <p:nvSpPr>
          <p:cNvPr id="21" name="Shape 18"/>
          <p:cNvSpPr/>
          <p:nvPr/>
        </p:nvSpPr>
        <p:spPr>
          <a:xfrm>
            <a:off x="4657725" y="3787141"/>
            <a:ext cx="171450" cy="152400"/>
          </a:xfrm>
          <a:custGeom>
            <a:avLst/>
            <a:gdLst/>
            <a:ahLst/>
            <a:cxnLst/>
            <a:rect l="l" t="t" r="r" b="b"/>
            <a:pathLst>
              <a:path w="171450" h="152400">
                <a:moveTo>
                  <a:pt x="85725" y="28575"/>
                </a:moveTo>
                <a:cubicBezTo>
                  <a:pt x="58668" y="28575"/>
                  <a:pt x="34171" y="39291"/>
                  <a:pt x="16163" y="56733"/>
                </a:cubicBezTo>
                <a:cubicBezTo>
                  <a:pt x="12383" y="60394"/>
                  <a:pt x="6340" y="60305"/>
                  <a:pt x="2709" y="56525"/>
                </a:cubicBezTo>
                <a:cubicBezTo>
                  <a:pt x="-923" y="52745"/>
                  <a:pt x="-863" y="46702"/>
                  <a:pt x="2917" y="43071"/>
                </a:cubicBezTo>
                <a:cubicBezTo>
                  <a:pt x="24319" y="22294"/>
                  <a:pt x="53548" y="9525"/>
                  <a:pt x="85725" y="9525"/>
                </a:cubicBezTo>
                <a:cubicBezTo>
                  <a:pt x="117902" y="9525"/>
                  <a:pt x="147131" y="22294"/>
                  <a:pt x="168563" y="43071"/>
                </a:cubicBezTo>
                <a:cubicBezTo>
                  <a:pt x="172343" y="46732"/>
                  <a:pt x="172432" y="52774"/>
                  <a:pt x="168771" y="56525"/>
                </a:cubicBezTo>
                <a:cubicBezTo>
                  <a:pt x="165110" y="60275"/>
                  <a:pt x="159068" y="60394"/>
                  <a:pt x="155317" y="56733"/>
                </a:cubicBezTo>
                <a:cubicBezTo>
                  <a:pt x="137279" y="39291"/>
                  <a:pt x="112782" y="28575"/>
                  <a:pt x="85725" y="28575"/>
                </a:cubicBezTo>
                <a:close/>
                <a:moveTo>
                  <a:pt x="71438" y="128588"/>
                </a:moveTo>
                <a:cubicBezTo>
                  <a:pt x="71438" y="120702"/>
                  <a:pt x="77840" y="114300"/>
                  <a:pt x="85725" y="114300"/>
                </a:cubicBezTo>
                <a:cubicBezTo>
                  <a:pt x="93610" y="114300"/>
                  <a:pt x="100013" y="120702"/>
                  <a:pt x="100013" y="128588"/>
                </a:cubicBezTo>
                <a:cubicBezTo>
                  <a:pt x="100013" y="136473"/>
                  <a:pt x="93610" y="142875"/>
                  <a:pt x="85725" y="142875"/>
                </a:cubicBezTo>
                <a:cubicBezTo>
                  <a:pt x="77840" y="142875"/>
                  <a:pt x="71438" y="136473"/>
                  <a:pt x="71438" y="128588"/>
                </a:cubicBezTo>
                <a:close/>
                <a:moveTo>
                  <a:pt x="50006" y="97095"/>
                </a:moveTo>
                <a:cubicBezTo>
                  <a:pt x="46524" y="101054"/>
                  <a:pt x="40511" y="101411"/>
                  <a:pt x="36552" y="97929"/>
                </a:cubicBezTo>
                <a:cubicBezTo>
                  <a:pt x="32593" y="94446"/>
                  <a:pt x="32236" y="88434"/>
                  <a:pt x="35719" y="84475"/>
                </a:cubicBezTo>
                <a:cubicBezTo>
                  <a:pt x="47923" y="70664"/>
                  <a:pt x="65812" y="61912"/>
                  <a:pt x="85725" y="61912"/>
                </a:cubicBezTo>
                <a:cubicBezTo>
                  <a:pt x="105638" y="61912"/>
                  <a:pt x="123527" y="70664"/>
                  <a:pt x="135731" y="84475"/>
                </a:cubicBezTo>
                <a:cubicBezTo>
                  <a:pt x="139214" y="88434"/>
                  <a:pt x="138827" y="94446"/>
                  <a:pt x="134898" y="97929"/>
                </a:cubicBezTo>
                <a:cubicBezTo>
                  <a:pt x="130969" y="101411"/>
                  <a:pt x="124926" y="101025"/>
                  <a:pt x="121444" y="97095"/>
                </a:cubicBezTo>
                <a:cubicBezTo>
                  <a:pt x="112693" y="87184"/>
                  <a:pt x="99953" y="80962"/>
                  <a:pt x="85725" y="80962"/>
                </a:cubicBezTo>
                <a:cubicBezTo>
                  <a:pt x="71497" y="80962"/>
                  <a:pt x="58757" y="87184"/>
                  <a:pt x="50006" y="97095"/>
                </a:cubicBezTo>
                <a:close/>
              </a:path>
            </a:pathLst>
          </a:custGeom>
          <a:solidFill>
            <a:srgbClr val="8B0000"/>
          </a:solidFill>
          <a:ln/>
        </p:spPr>
      </p:sp>
      <p:sp>
        <p:nvSpPr>
          <p:cNvPr id="22" name="Text 19"/>
          <p:cNvSpPr/>
          <p:nvPr/>
        </p:nvSpPr>
        <p:spPr>
          <a:xfrm>
            <a:off x="4953000" y="3749041"/>
            <a:ext cx="481965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Infrastructure Gaps</a:t>
            </a:r>
            <a:endParaRPr lang="en-US" sz="1600" dirty="0"/>
          </a:p>
        </p:txBody>
      </p:sp>
      <p:sp>
        <p:nvSpPr>
          <p:cNvPr id="23" name="Text 20"/>
          <p:cNvSpPr/>
          <p:nvPr/>
        </p:nvSpPr>
        <p:spPr>
          <a:xfrm>
            <a:off x="4953000" y="3977641"/>
            <a:ext cx="4819650"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Insufficient internet connectivity and device access in developing regions</a:t>
            </a:r>
            <a:endParaRPr lang="en-US" sz="1600" dirty="0"/>
          </a:p>
        </p:txBody>
      </p:sp>
      <p:sp>
        <p:nvSpPr>
          <p:cNvPr id="24" name="Shape 21"/>
          <p:cNvSpPr/>
          <p:nvPr/>
        </p:nvSpPr>
        <p:spPr>
          <a:xfrm>
            <a:off x="4648200" y="4358641"/>
            <a:ext cx="190500" cy="152400"/>
          </a:xfrm>
          <a:custGeom>
            <a:avLst/>
            <a:gdLst/>
            <a:ahLst/>
            <a:cxnLst/>
            <a:rect l="l" t="t" r="r" b="b"/>
            <a:pathLst>
              <a:path w="190500" h="152400">
                <a:moveTo>
                  <a:pt x="38100" y="28575"/>
                </a:moveTo>
                <a:cubicBezTo>
                  <a:pt x="38100" y="18068"/>
                  <a:pt x="46643" y="9525"/>
                  <a:pt x="57150" y="9525"/>
                </a:cubicBezTo>
                <a:lnTo>
                  <a:pt x="161925" y="9525"/>
                </a:lnTo>
                <a:cubicBezTo>
                  <a:pt x="172432" y="9525"/>
                  <a:pt x="180975" y="18068"/>
                  <a:pt x="180975" y="28575"/>
                </a:cubicBezTo>
                <a:lnTo>
                  <a:pt x="180975" y="100013"/>
                </a:lnTo>
                <a:lnTo>
                  <a:pt x="152400" y="100013"/>
                </a:lnTo>
                <a:lnTo>
                  <a:pt x="152400" y="95250"/>
                </a:lnTo>
                <a:cubicBezTo>
                  <a:pt x="152400" y="89981"/>
                  <a:pt x="148144" y="85725"/>
                  <a:pt x="142875" y="85725"/>
                </a:cubicBezTo>
                <a:lnTo>
                  <a:pt x="123825" y="85725"/>
                </a:lnTo>
                <a:cubicBezTo>
                  <a:pt x="118556" y="85725"/>
                  <a:pt x="114300" y="89981"/>
                  <a:pt x="114300" y="95250"/>
                </a:cubicBezTo>
                <a:lnTo>
                  <a:pt x="114300" y="100013"/>
                </a:lnTo>
                <a:lnTo>
                  <a:pt x="75873" y="100013"/>
                </a:lnTo>
                <a:cubicBezTo>
                  <a:pt x="79117" y="94417"/>
                  <a:pt x="80962" y="87898"/>
                  <a:pt x="80962" y="80962"/>
                </a:cubicBezTo>
                <a:cubicBezTo>
                  <a:pt x="80962" y="59918"/>
                  <a:pt x="63907" y="42863"/>
                  <a:pt x="42863" y="42863"/>
                </a:cubicBezTo>
                <a:cubicBezTo>
                  <a:pt x="41255" y="42863"/>
                  <a:pt x="39648" y="42952"/>
                  <a:pt x="38100" y="43160"/>
                </a:cubicBezTo>
                <a:lnTo>
                  <a:pt x="38100" y="28575"/>
                </a:lnTo>
                <a:close/>
                <a:moveTo>
                  <a:pt x="99120" y="133350"/>
                </a:moveTo>
                <a:cubicBezTo>
                  <a:pt x="97601" y="126147"/>
                  <a:pt x="94268" y="119628"/>
                  <a:pt x="89565" y="114300"/>
                </a:cubicBezTo>
                <a:lnTo>
                  <a:pt x="180975" y="114300"/>
                </a:lnTo>
                <a:cubicBezTo>
                  <a:pt x="180975" y="124807"/>
                  <a:pt x="172432" y="133350"/>
                  <a:pt x="161925" y="133350"/>
                </a:cubicBezTo>
                <a:lnTo>
                  <a:pt x="99120" y="133350"/>
                </a:lnTo>
                <a:close/>
                <a:moveTo>
                  <a:pt x="19050" y="80962"/>
                </a:moveTo>
                <a:cubicBezTo>
                  <a:pt x="19050" y="67820"/>
                  <a:pt x="29720" y="57150"/>
                  <a:pt x="42862" y="57150"/>
                </a:cubicBezTo>
                <a:cubicBezTo>
                  <a:pt x="56005" y="57150"/>
                  <a:pt x="66675" y="67820"/>
                  <a:pt x="66675" y="80962"/>
                </a:cubicBezTo>
                <a:cubicBezTo>
                  <a:pt x="66675" y="94105"/>
                  <a:pt x="56005" y="104775"/>
                  <a:pt x="42863" y="104775"/>
                </a:cubicBezTo>
                <a:cubicBezTo>
                  <a:pt x="29720" y="104775"/>
                  <a:pt x="19050" y="94105"/>
                  <a:pt x="19050" y="80962"/>
                </a:cubicBezTo>
                <a:close/>
                <a:moveTo>
                  <a:pt x="0" y="142875"/>
                </a:moveTo>
                <a:cubicBezTo>
                  <a:pt x="0" y="127099"/>
                  <a:pt x="12799" y="114300"/>
                  <a:pt x="28575" y="114300"/>
                </a:cubicBezTo>
                <a:lnTo>
                  <a:pt x="57150" y="114300"/>
                </a:lnTo>
                <a:cubicBezTo>
                  <a:pt x="72926" y="114300"/>
                  <a:pt x="85725" y="127099"/>
                  <a:pt x="85725" y="142875"/>
                </a:cubicBezTo>
                <a:cubicBezTo>
                  <a:pt x="85725" y="148144"/>
                  <a:pt x="81469" y="152400"/>
                  <a:pt x="76200" y="152400"/>
                </a:cubicBezTo>
                <a:lnTo>
                  <a:pt x="9525" y="152400"/>
                </a:lnTo>
                <a:cubicBezTo>
                  <a:pt x="4256" y="152400"/>
                  <a:pt x="0" y="148144"/>
                  <a:pt x="0" y="142875"/>
                </a:cubicBezTo>
                <a:close/>
              </a:path>
            </a:pathLst>
          </a:custGeom>
          <a:solidFill>
            <a:srgbClr val="8B0000"/>
          </a:solidFill>
          <a:ln/>
        </p:spPr>
      </p:sp>
      <p:sp>
        <p:nvSpPr>
          <p:cNvPr id="25" name="Text 22"/>
          <p:cNvSpPr/>
          <p:nvPr/>
        </p:nvSpPr>
        <p:spPr>
          <a:xfrm>
            <a:off x="4953000" y="4320541"/>
            <a:ext cx="500062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Teacher Training Needs</a:t>
            </a:r>
            <a:endParaRPr lang="en-US" sz="1600" dirty="0"/>
          </a:p>
        </p:txBody>
      </p:sp>
      <p:sp>
        <p:nvSpPr>
          <p:cNvPr id="26" name="Text 23"/>
          <p:cNvSpPr/>
          <p:nvPr/>
        </p:nvSpPr>
        <p:spPr>
          <a:xfrm>
            <a:off x="4953000" y="4549141"/>
            <a:ext cx="500062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Educators require professional development to effectively integrate AI tools</a:t>
            </a:r>
            <a:endParaRPr lang="en-US" sz="1600" dirty="0"/>
          </a:p>
        </p:txBody>
      </p:sp>
      <p:sp>
        <p:nvSpPr>
          <p:cNvPr id="27" name="Shape 24"/>
          <p:cNvSpPr/>
          <p:nvPr/>
        </p:nvSpPr>
        <p:spPr>
          <a:xfrm>
            <a:off x="4648200" y="4930141"/>
            <a:ext cx="190500" cy="152400"/>
          </a:xfrm>
          <a:custGeom>
            <a:avLst/>
            <a:gdLst/>
            <a:ahLst/>
            <a:cxnLst/>
            <a:rect l="l" t="t" r="r" b="b"/>
            <a:pathLst>
              <a:path w="190500" h="152400">
                <a:moveTo>
                  <a:pt x="114300" y="9525"/>
                </a:moveTo>
                <a:lnTo>
                  <a:pt x="152400" y="9525"/>
                </a:lnTo>
                <a:cubicBezTo>
                  <a:pt x="157669" y="9525"/>
                  <a:pt x="161925" y="13781"/>
                  <a:pt x="161925" y="19050"/>
                </a:cubicBezTo>
                <a:cubicBezTo>
                  <a:pt x="161925" y="24319"/>
                  <a:pt x="157669" y="28575"/>
                  <a:pt x="152400" y="28575"/>
                </a:cubicBezTo>
                <a:lnTo>
                  <a:pt x="118586" y="28575"/>
                </a:lnTo>
                <a:cubicBezTo>
                  <a:pt x="117038" y="36255"/>
                  <a:pt x="111770" y="42595"/>
                  <a:pt x="104775" y="45631"/>
                </a:cubicBezTo>
                <a:lnTo>
                  <a:pt x="104775" y="133350"/>
                </a:lnTo>
                <a:lnTo>
                  <a:pt x="152400" y="133350"/>
                </a:lnTo>
                <a:cubicBezTo>
                  <a:pt x="157669" y="133350"/>
                  <a:pt x="161925" y="137606"/>
                  <a:pt x="161925" y="142875"/>
                </a:cubicBezTo>
                <a:cubicBezTo>
                  <a:pt x="161925" y="148144"/>
                  <a:pt x="157669" y="152400"/>
                  <a:pt x="152400" y="152400"/>
                </a:cubicBezTo>
                <a:lnTo>
                  <a:pt x="38100" y="152400"/>
                </a:lnTo>
                <a:cubicBezTo>
                  <a:pt x="32831" y="152400"/>
                  <a:pt x="28575" y="148144"/>
                  <a:pt x="28575" y="142875"/>
                </a:cubicBezTo>
                <a:cubicBezTo>
                  <a:pt x="28575" y="137606"/>
                  <a:pt x="32831" y="133350"/>
                  <a:pt x="38100" y="133350"/>
                </a:cubicBezTo>
                <a:lnTo>
                  <a:pt x="85725" y="133350"/>
                </a:lnTo>
                <a:lnTo>
                  <a:pt x="85725" y="45631"/>
                </a:lnTo>
                <a:cubicBezTo>
                  <a:pt x="78730" y="42565"/>
                  <a:pt x="73462" y="36225"/>
                  <a:pt x="71914" y="28575"/>
                </a:cubicBezTo>
                <a:lnTo>
                  <a:pt x="38100" y="28575"/>
                </a:lnTo>
                <a:cubicBezTo>
                  <a:pt x="32831" y="28575"/>
                  <a:pt x="28575" y="24319"/>
                  <a:pt x="28575" y="19050"/>
                </a:cubicBezTo>
                <a:cubicBezTo>
                  <a:pt x="28575" y="13781"/>
                  <a:pt x="32831" y="9525"/>
                  <a:pt x="38100" y="9525"/>
                </a:cubicBezTo>
                <a:lnTo>
                  <a:pt x="76200" y="9525"/>
                </a:lnTo>
                <a:cubicBezTo>
                  <a:pt x="80546" y="3750"/>
                  <a:pt x="87451" y="0"/>
                  <a:pt x="95250" y="0"/>
                </a:cubicBezTo>
                <a:cubicBezTo>
                  <a:pt x="103049" y="0"/>
                  <a:pt x="109954" y="3750"/>
                  <a:pt x="114300" y="9525"/>
                </a:cubicBezTo>
                <a:close/>
                <a:moveTo>
                  <a:pt x="130850" y="95250"/>
                </a:moveTo>
                <a:lnTo>
                  <a:pt x="173950" y="95250"/>
                </a:lnTo>
                <a:lnTo>
                  <a:pt x="152400" y="58281"/>
                </a:lnTo>
                <a:lnTo>
                  <a:pt x="130850" y="95250"/>
                </a:lnTo>
                <a:close/>
                <a:moveTo>
                  <a:pt x="152400" y="123825"/>
                </a:moveTo>
                <a:cubicBezTo>
                  <a:pt x="133677" y="123825"/>
                  <a:pt x="118110" y="113705"/>
                  <a:pt x="114895" y="100340"/>
                </a:cubicBezTo>
                <a:cubicBezTo>
                  <a:pt x="114121" y="97066"/>
                  <a:pt x="115193" y="93702"/>
                  <a:pt x="116890" y="90785"/>
                </a:cubicBezTo>
                <a:lnTo>
                  <a:pt x="145226" y="42208"/>
                </a:lnTo>
                <a:cubicBezTo>
                  <a:pt x="146715" y="39648"/>
                  <a:pt x="149453" y="38100"/>
                  <a:pt x="152400" y="38100"/>
                </a:cubicBezTo>
                <a:cubicBezTo>
                  <a:pt x="155347" y="38100"/>
                  <a:pt x="158085" y="39678"/>
                  <a:pt x="159574" y="42208"/>
                </a:cubicBezTo>
                <a:lnTo>
                  <a:pt x="187910" y="90785"/>
                </a:lnTo>
                <a:cubicBezTo>
                  <a:pt x="189607" y="93702"/>
                  <a:pt x="190679" y="97066"/>
                  <a:pt x="189905" y="100340"/>
                </a:cubicBezTo>
                <a:cubicBezTo>
                  <a:pt x="186690" y="113675"/>
                  <a:pt x="171123" y="123825"/>
                  <a:pt x="152400" y="123825"/>
                </a:cubicBezTo>
                <a:close/>
                <a:moveTo>
                  <a:pt x="37743" y="58281"/>
                </a:moveTo>
                <a:lnTo>
                  <a:pt x="16193" y="95250"/>
                </a:lnTo>
                <a:lnTo>
                  <a:pt x="59323" y="95250"/>
                </a:lnTo>
                <a:lnTo>
                  <a:pt x="37743" y="58281"/>
                </a:lnTo>
                <a:close/>
                <a:moveTo>
                  <a:pt x="268" y="100340"/>
                </a:moveTo>
                <a:cubicBezTo>
                  <a:pt x="-506" y="97066"/>
                  <a:pt x="566" y="93702"/>
                  <a:pt x="2262" y="90785"/>
                </a:cubicBezTo>
                <a:lnTo>
                  <a:pt x="30599" y="42208"/>
                </a:lnTo>
                <a:cubicBezTo>
                  <a:pt x="32087" y="39648"/>
                  <a:pt x="34826" y="38100"/>
                  <a:pt x="37773" y="38100"/>
                </a:cubicBezTo>
                <a:cubicBezTo>
                  <a:pt x="40719" y="38100"/>
                  <a:pt x="43458" y="39678"/>
                  <a:pt x="44946" y="42208"/>
                </a:cubicBezTo>
                <a:lnTo>
                  <a:pt x="73283" y="90785"/>
                </a:lnTo>
                <a:cubicBezTo>
                  <a:pt x="74980" y="93702"/>
                  <a:pt x="76051" y="97066"/>
                  <a:pt x="75277" y="100340"/>
                </a:cubicBezTo>
                <a:cubicBezTo>
                  <a:pt x="72063" y="113675"/>
                  <a:pt x="56495" y="123825"/>
                  <a:pt x="37773" y="123825"/>
                </a:cubicBezTo>
                <a:cubicBezTo>
                  <a:pt x="19050" y="123825"/>
                  <a:pt x="3483" y="113705"/>
                  <a:pt x="268" y="100340"/>
                </a:cubicBezTo>
                <a:close/>
              </a:path>
            </a:pathLst>
          </a:custGeom>
          <a:solidFill>
            <a:srgbClr val="8B0000"/>
          </a:solidFill>
          <a:ln/>
        </p:spPr>
      </p:sp>
      <p:sp>
        <p:nvSpPr>
          <p:cNvPr id="28" name="Text 25"/>
          <p:cNvSpPr/>
          <p:nvPr/>
        </p:nvSpPr>
        <p:spPr>
          <a:xfrm>
            <a:off x="4953000" y="4892041"/>
            <a:ext cx="492442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Pedagogical Balance</a:t>
            </a:r>
            <a:endParaRPr lang="en-US" sz="1600" dirty="0"/>
          </a:p>
        </p:txBody>
      </p:sp>
      <p:sp>
        <p:nvSpPr>
          <p:cNvPr id="29" name="Text 26"/>
          <p:cNvSpPr/>
          <p:nvPr/>
        </p:nvSpPr>
        <p:spPr>
          <a:xfrm>
            <a:off x="4953000" y="5120641"/>
            <a:ext cx="4924425" cy="2286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Maintaining human connection while leveraging technological advantages</a:t>
            </a:r>
            <a:endParaRPr lang="en-US" sz="1600" dirty="0"/>
          </a:p>
        </p:txBody>
      </p:sp>
      <p:sp>
        <p:nvSpPr>
          <p:cNvPr id="30" name="Shape 27"/>
          <p:cNvSpPr/>
          <p:nvPr/>
        </p:nvSpPr>
        <p:spPr>
          <a:xfrm>
            <a:off x="4419600" y="5692141"/>
            <a:ext cx="7391400" cy="800100"/>
          </a:xfrm>
          <a:custGeom>
            <a:avLst/>
            <a:gdLst/>
            <a:ahLst/>
            <a:cxnLst/>
            <a:rect l="l" t="t" r="r" b="b"/>
            <a:pathLst>
              <a:path w="7391400" h="800100">
                <a:moveTo>
                  <a:pt x="0" y="0"/>
                </a:moveTo>
                <a:lnTo>
                  <a:pt x="7391400" y="0"/>
                </a:lnTo>
                <a:lnTo>
                  <a:pt x="7391400" y="800100"/>
                </a:lnTo>
                <a:lnTo>
                  <a:pt x="0" y="800100"/>
                </a:lnTo>
                <a:lnTo>
                  <a:pt x="0" y="0"/>
                </a:lnTo>
                <a:close/>
              </a:path>
            </a:pathLst>
          </a:custGeom>
          <a:solidFill>
            <a:srgbClr val="8B0000"/>
          </a:solidFill>
          <a:ln/>
        </p:spPr>
      </p:sp>
      <p:sp>
        <p:nvSpPr>
          <p:cNvPr id="31" name="Text 28"/>
          <p:cNvSpPr/>
          <p:nvPr/>
        </p:nvSpPr>
        <p:spPr>
          <a:xfrm>
            <a:off x="4572000" y="5844541"/>
            <a:ext cx="7162800" cy="495300"/>
          </a:xfrm>
          <a:prstGeom prst="rect">
            <a:avLst/>
          </a:prstGeom>
          <a:noFill/>
          <a:ln/>
        </p:spPr>
        <p:txBody>
          <a:bodyPr wrap="square" lIns="0" tIns="0" rIns="0" bIns="0" rtlCol="0" anchor="ctr"/>
          <a:lstStyle/>
          <a:p>
            <a:pPr>
              <a:lnSpc>
                <a:spcPct val="140000"/>
              </a:lnSpc>
            </a:pPr>
            <a:r>
              <a:rPr lang="en-US" sz="1200" b="1" dirty="0">
                <a:solidFill>
                  <a:srgbClr val="FFFFFF"/>
                </a:solidFill>
                <a:latin typeface="Sorts Mill Goudy" pitchFamily="34" charset="0"/>
                <a:ea typeface="Sorts Mill Goudy" pitchFamily="34" charset="-122"/>
                <a:cs typeface="Sorts Mill Goudy" pitchFamily="34" charset="-120"/>
              </a:rPr>
              <a:t>Educational Imperative:</a:t>
            </a:r>
            <a:pPr>
              <a:lnSpc>
                <a:spcPct val="140000"/>
              </a:lnSpc>
            </a:pPr>
            <a:r>
              <a:rPr lang="en-US" sz="1200" dirty="0">
                <a:solidFill>
                  <a:srgbClr val="FFFFFF"/>
                </a:solidFill>
                <a:latin typeface="Sorts Mill Goudy" pitchFamily="34" charset="0"/>
                <a:ea typeface="Sorts Mill Goudy" pitchFamily="34" charset="-122"/>
                <a:cs typeface="Sorts Mill Goudy" pitchFamily="34" charset="-120"/>
              </a:rPr>
              <a:t> Technology alone cannot transform education; teacher empowerment and equitable access are prerequisites for meaningful impact.</a:t>
            </a:r>
            <a:endParaRPr lang="en-US" sz="1600" dirty="0"/>
          </a:p>
        </p:txBody>
      </p:sp>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5.1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The Digital Divide: Access and Infrastructure Challenges</a:t>
            </a:r>
            <a:endParaRPr lang="en-US" sz="1600" dirty="0"/>
          </a:p>
        </p:txBody>
      </p:sp>
      <p:sp>
        <p:nvSpPr>
          <p:cNvPr id="4" name="Shape 2"/>
          <p:cNvSpPr/>
          <p:nvPr/>
        </p:nvSpPr>
        <p:spPr>
          <a:xfrm>
            <a:off x="400050" y="1181100"/>
            <a:ext cx="6610350" cy="4810125"/>
          </a:xfrm>
          <a:custGeom>
            <a:avLst/>
            <a:gdLst/>
            <a:ahLst/>
            <a:cxnLst/>
            <a:rect l="l" t="t" r="r" b="b"/>
            <a:pathLst>
              <a:path w="6610350" h="4810125">
                <a:moveTo>
                  <a:pt x="0" y="0"/>
                </a:moveTo>
                <a:lnTo>
                  <a:pt x="6610350" y="0"/>
                </a:lnTo>
                <a:lnTo>
                  <a:pt x="6610350" y="4810125"/>
                </a:lnTo>
                <a:lnTo>
                  <a:pt x="0" y="4810125"/>
                </a:lnTo>
                <a:lnTo>
                  <a:pt x="0" y="0"/>
                </a:lnTo>
                <a:close/>
              </a:path>
            </a:pathLst>
          </a:custGeom>
          <a:solidFill>
            <a:srgbClr val="F9FAFB"/>
          </a:solidFill>
          <a:ln/>
        </p:spPr>
      </p:sp>
      <p:sp>
        <p:nvSpPr>
          <p:cNvPr id="5" name="Shape 3"/>
          <p:cNvSpPr/>
          <p:nvPr/>
        </p:nvSpPr>
        <p:spPr>
          <a:xfrm>
            <a:off x="400050" y="1181100"/>
            <a:ext cx="38100" cy="4810125"/>
          </a:xfrm>
          <a:custGeom>
            <a:avLst/>
            <a:gdLst/>
            <a:ahLst/>
            <a:cxnLst/>
            <a:rect l="l" t="t" r="r" b="b"/>
            <a:pathLst>
              <a:path w="38100" h="4810125">
                <a:moveTo>
                  <a:pt x="0" y="0"/>
                </a:moveTo>
                <a:lnTo>
                  <a:pt x="38100" y="0"/>
                </a:lnTo>
                <a:lnTo>
                  <a:pt x="38100" y="4810125"/>
                </a:lnTo>
                <a:lnTo>
                  <a:pt x="0" y="4810125"/>
                </a:lnTo>
                <a:lnTo>
                  <a:pt x="0" y="0"/>
                </a:lnTo>
                <a:close/>
              </a:path>
            </a:pathLst>
          </a:custGeom>
          <a:solidFill>
            <a:srgbClr val="8B0000"/>
          </a:solidFill>
          <a:ln/>
        </p:spPr>
      </p:sp>
      <p:sp>
        <p:nvSpPr>
          <p:cNvPr id="6" name="Text 4"/>
          <p:cNvSpPr/>
          <p:nvPr/>
        </p:nvSpPr>
        <p:spPr>
          <a:xfrm>
            <a:off x="609600" y="1371600"/>
            <a:ext cx="6305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5.1.1 Dimensions of Inequality</a:t>
            </a:r>
            <a:endParaRPr lang="en-US" sz="1600" dirty="0"/>
          </a:p>
        </p:txBody>
      </p:sp>
      <p:sp>
        <p:nvSpPr>
          <p:cNvPr id="7" name="Shape 5"/>
          <p:cNvSpPr/>
          <p:nvPr/>
        </p:nvSpPr>
        <p:spPr>
          <a:xfrm>
            <a:off x="613410" y="1756410"/>
            <a:ext cx="6198870" cy="1341120"/>
          </a:xfrm>
          <a:custGeom>
            <a:avLst/>
            <a:gdLst/>
            <a:ahLst/>
            <a:cxnLst/>
            <a:rect l="l" t="t" r="r" b="b"/>
            <a:pathLst>
              <a:path w="6198870" h="1341120">
                <a:moveTo>
                  <a:pt x="0" y="0"/>
                </a:moveTo>
                <a:lnTo>
                  <a:pt x="6198870" y="0"/>
                </a:lnTo>
                <a:lnTo>
                  <a:pt x="6198870" y="1341120"/>
                </a:lnTo>
                <a:lnTo>
                  <a:pt x="0" y="1341120"/>
                </a:lnTo>
                <a:lnTo>
                  <a:pt x="0" y="0"/>
                </a:lnTo>
                <a:close/>
              </a:path>
            </a:pathLst>
          </a:custGeom>
          <a:solidFill>
            <a:srgbClr val="FFFFFF"/>
          </a:solidFill>
          <a:ln w="10160">
            <a:solidFill>
              <a:srgbClr val="E5E7EB"/>
            </a:solidFill>
            <a:prstDash val="solid"/>
          </a:ln>
        </p:spPr>
      </p:sp>
      <p:sp>
        <p:nvSpPr>
          <p:cNvPr id="8" name="Shape 6"/>
          <p:cNvSpPr/>
          <p:nvPr/>
        </p:nvSpPr>
        <p:spPr>
          <a:xfrm>
            <a:off x="793433" y="1950723"/>
            <a:ext cx="190500" cy="190500"/>
          </a:xfrm>
          <a:custGeom>
            <a:avLst/>
            <a:gdLst/>
            <a:ahLst/>
            <a:cxnLst/>
            <a:rect l="l" t="t" r="r" b="b"/>
            <a:pathLst>
              <a:path w="190500" h="190500">
                <a:moveTo>
                  <a:pt x="130932" y="104180"/>
                </a:moveTo>
                <a:lnTo>
                  <a:pt x="59903" y="104180"/>
                </a:lnTo>
                <a:cubicBezTo>
                  <a:pt x="60982" y="128178"/>
                  <a:pt x="66303" y="150279"/>
                  <a:pt x="73856" y="166464"/>
                </a:cubicBezTo>
                <a:cubicBezTo>
                  <a:pt x="78098" y="175580"/>
                  <a:pt x="82674" y="182017"/>
                  <a:pt x="86916" y="185961"/>
                </a:cubicBezTo>
                <a:cubicBezTo>
                  <a:pt x="91083" y="189867"/>
                  <a:pt x="93948" y="190500"/>
                  <a:pt x="95436" y="190500"/>
                </a:cubicBezTo>
                <a:cubicBezTo>
                  <a:pt x="96924" y="190500"/>
                  <a:pt x="99789" y="189867"/>
                  <a:pt x="103956" y="185961"/>
                </a:cubicBezTo>
                <a:cubicBezTo>
                  <a:pt x="108198" y="182017"/>
                  <a:pt x="112775" y="175543"/>
                  <a:pt x="117016" y="166464"/>
                </a:cubicBezTo>
                <a:cubicBezTo>
                  <a:pt x="124569" y="150279"/>
                  <a:pt x="129890" y="128178"/>
                  <a:pt x="130969" y="104180"/>
                </a:cubicBezTo>
                <a:close/>
                <a:moveTo>
                  <a:pt x="59866" y="86320"/>
                </a:moveTo>
                <a:lnTo>
                  <a:pt x="130894" y="86320"/>
                </a:lnTo>
                <a:cubicBezTo>
                  <a:pt x="129853" y="62322"/>
                  <a:pt x="124532" y="40221"/>
                  <a:pt x="116979" y="24036"/>
                </a:cubicBezTo>
                <a:cubicBezTo>
                  <a:pt x="112737" y="14957"/>
                  <a:pt x="108161" y="8483"/>
                  <a:pt x="103919" y="4539"/>
                </a:cubicBezTo>
                <a:cubicBezTo>
                  <a:pt x="99752" y="633"/>
                  <a:pt x="96887" y="0"/>
                  <a:pt x="95399" y="0"/>
                </a:cubicBezTo>
                <a:cubicBezTo>
                  <a:pt x="93911" y="0"/>
                  <a:pt x="91046" y="633"/>
                  <a:pt x="86878" y="4539"/>
                </a:cubicBezTo>
                <a:cubicBezTo>
                  <a:pt x="82637" y="8483"/>
                  <a:pt x="78060" y="14957"/>
                  <a:pt x="73819" y="24036"/>
                </a:cubicBezTo>
                <a:cubicBezTo>
                  <a:pt x="66266" y="40221"/>
                  <a:pt x="60945" y="62322"/>
                  <a:pt x="59866" y="86320"/>
                </a:cubicBezTo>
                <a:close/>
                <a:moveTo>
                  <a:pt x="42007" y="86320"/>
                </a:moveTo>
                <a:cubicBezTo>
                  <a:pt x="43309" y="54471"/>
                  <a:pt x="51532" y="24892"/>
                  <a:pt x="63550" y="5469"/>
                </a:cubicBezTo>
                <a:cubicBezTo>
                  <a:pt x="29282" y="17599"/>
                  <a:pt x="4056" y="48816"/>
                  <a:pt x="558" y="86320"/>
                </a:cubicBezTo>
                <a:lnTo>
                  <a:pt x="42007" y="86320"/>
                </a:lnTo>
                <a:close/>
                <a:moveTo>
                  <a:pt x="558" y="104180"/>
                </a:moveTo>
                <a:cubicBezTo>
                  <a:pt x="4056" y="141684"/>
                  <a:pt x="29282" y="172901"/>
                  <a:pt x="63550" y="185031"/>
                </a:cubicBezTo>
                <a:cubicBezTo>
                  <a:pt x="51532" y="165608"/>
                  <a:pt x="43309" y="136029"/>
                  <a:pt x="42007" y="104180"/>
                </a:cubicBezTo>
                <a:lnTo>
                  <a:pt x="558" y="104180"/>
                </a:lnTo>
                <a:close/>
                <a:moveTo>
                  <a:pt x="148791" y="104180"/>
                </a:moveTo>
                <a:cubicBezTo>
                  <a:pt x="147489" y="136029"/>
                  <a:pt x="139266" y="165608"/>
                  <a:pt x="127248" y="185031"/>
                </a:cubicBezTo>
                <a:cubicBezTo>
                  <a:pt x="161516" y="172864"/>
                  <a:pt x="186742" y="141684"/>
                  <a:pt x="190240" y="104180"/>
                </a:cubicBezTo>
                <a:lnTo>
                  <a:pt x="148791" y="104180"/>
                </a:lnTo>
                <a:close/>
                <a:moveTo>
                  <a:pt x="190240" y="86320"/>
                </a:moveTo>
                <a:cubicBezTo>
                  <a:pt x="186742" y="48816"/>
                  <a:pt x="161516" y="17599"/>
                  <a:pt x="127248" y="5469"/>
                </a:cubicBezTo>
                <a:cubicBezTo>
                  <a:pt x="139266" y="24892"/>
                  <a:pt x="147489" y="54471"/>
                  <a:pt x="148791" y="86320"/>
                </a:cubicBezTo>
                <a:lnTo>
                  <a:pt x="190240" y="86320"/>
                </a:lnTo>
                <a:close/>
              </a:path>
            </a:pathLst>
          </a:custGeom>
          <a:solidFill>
            <a:srgbClr val="8B0000"/>
          </a:solidFill>
          <a:ln/>
        </p:spPr>
      </p:sp>
      <p:sp>
        <p:nvSpPr>
          <p:cNvPr id="9" name="Text 7"/>
          <p:cNvSpPr/>
          <p:nvPr/>
        </p:nvSpPr>
        <p:spPr>
          <a:xfrm>
            <a:off x="1122045" y="1912623"/>
            <a:ext cx="1781175" cy="266700"/>
          </a:xfrm>
          <a:prstGeom prst="rect">
            <a:avLst/>
          </a:prstGeom>
          <a:noFill/>
          <a:ln/>
        </p:spPr>
        <p:txBody>
          <a:bodyPr wrap="square" lIns="0" tIns="0" rIns="0" bIns="0" rtlCol="0" anchor="ctr"/>
          <a:lstStyle/>
          <a:p>
            <a:pP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Geographic Disparities</a:t>
            </a:r>
            <a:endParaRPr lang="en-US" sz="1600" dirty="0"/>
          </a:p>
        </p:txBody>
      </p:sp>
      <p:sp>
        <p:nvSpPr>
          <p:cNvPr id="10" name="Text 8"/>
          <p:cNvSpPr/>
          <p:nvPr/>
        </p:nvSpPr>
        <p:spPr>
          <a:xfrm>
            <a:off x="769620" y="2255523"/>
            <a:ext cx="5962650" cy="6858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Developing regions face significant infrastructure deficits. Rural areas in Africa, South Asia, and Latin America lack reliable internet connectivity and computing resources necessary for AI deployment.</a:t>
            </a:r>
            <a:endParaRPr lang="en-US" sz="1600" dirty="0"/>
          </a:p>
        </p:txBody>
      </p:sp>
      <p:sp>
        <p:nvSpPr>
          <p:cNvPr id="11" name="Shape 9"/>
          <p:cNvSpPr/>
          <p:nvPr/>
        </p:nvSpPr>
        <p:spPr>
          <a:xfrm>
            <a:off x="613410" y="3219451"/>
            <a:ext cx="6198870" cy="1341120"/>
          </a:xfrm>
          <a:custGeom>
            <a:avLst/>
            <a:gdLst/>
            <a:ahLst/>
            <a:cxnLst/>
            <a:rect l="l" t="t" r="r" b="b"/>
            <a:pathLst>
              <a:path w="6198870" h="1341120">
                <a:moveTo>
                  <a:pt x="0" y="0"/>
                </a:moveTo>
                <a:lnTo>
                  <a:pt x="6198870" y="0"/>
                </a:lnTo>
                <a:lnTo>
                  <a:pt x="6198870" y="1341120"/>
                </a:lnTo>
                <a:lnTo>
                  <a:pt x="0" y="1341120"/>
                </a:lnTo>
                <a:lnTo>
                  <a:pt x="0" y="0"/>
                </a:lnTo>
                <a:close/>
              </a:path>
            </a:pathLst>
          </a:custGeom>
          <a:solidFill>
            <a:srgbClr val="FFFFFF"/>
          </a:solidFill>
          <a:ln w="10160">
            <a:solidFill>
              <a:srgbClr val="E5E7EB"/>
            </a:solidFill>
            <a:prstDash val="solid"/>
          </a:ln>
        </p:spPr>
      </p:sp>
      <p:sp>
        <p:nvSpPr>
          <p:cNvPr id="12" name="Shape 10"/>
          <p:cNvSpPr/>
          <p:nvPr/>
        </p:nvSpPr>
        <p:spPr>
          <a:xfrm>
            <a:off x="829151" y="3413759"/>
            <a:ext cx="119063" cy="190500"/>
          </a:xfrm>
          <a:custGeom>
            <a:avLst/>
            <a:gdLst/>
            <a:ahLst/>
            <a:cxnLst/>
            <a:rect l="l" t="t" r="r" b="b"/>
            <a:pathLst>
              <a:path w="119063" h="190500">
                <a:moveTo>
                  <a:pt x="50602" y="8930"/>
                </a:moveTo>
                <a:cubicBezTo>
                  <a:pt x="50602" y="3981"/>
                  <a:pt x="54583" y="0"/>
                  <a:pt x="59531" y="0"/>
                </a:cubicBezTo>
                <a:cubicBezTo>
                  <a:pt x="64480" y="0"/>
                  <a:pt x="68461" y="3981"/>
                  <a:pt x="68461" y="8930"/>
                </a:cubicBezTo>
                <a:lnTo>
                  <a:pt x="68461" y="23812"/>
                </a:lnTo>
                <a:lnTo>
                  <a:pt x="89297" y="23812"/>
                </a:lnTo>
                <a:cubicBezTo>
                  <a:pt x="95883" y="23812"/>
                  <a:pt x="101203" y="29133"/>
                  <a:pt x="101203" y="35719"/>
                </a:cubicBezTo>
                <a:cubicBezTo>
                  <a:pt x="101203" y="42304"/>
                  <a:pt x="95883" y="47625"/>
                  <a:pt x="89297" y="47625"/>
                </a:cubicBezTo>
                <a:lnTo>
                  <a:pt x="46546" y="47625"/>
                </a:lnTo>
                <a:cubicBezTo>
                  <a:pt x="37281" y="47625"/>
                  <a:pt x="29766" y="55141"/>
                  <a:pt x="29766" y="64405"/>
                </a:cubicBezTo>
                <a:cubicBezTo>
                  <a:pt x="29766" y="72777"/>
                  <a:pt x="35905" y="79846"/>
                  <a:pt x="44165" y="81037"/>
                </a:cubicBezTo>
                <a:lnTo>
                  <a:pt x="78246" y="85911"/>
                </a:lnTo>
                <a:cubicBezTo>
                  <a:pt x="98264" y="88776"/>
                  <a:pt x="113109" y="105891"/>
                  <a:pt x="113109" y="126095"/>
                </a:cubicBezTo>
                <a:cubicBezTo>
                  <a:pt x="113109" y="148530"/>
                  <a:pt x="94915" y="166688"/>
                  <a:pt x="72517" y="166688"/>
                </a:cubicBezTo>
                <a:lnTo>
                  <a:pt x="68461" y="166688"/>
                </a:lnTo>
                <a:lnTo>
                  <a:pt x="68461" y="181570"/>
                </a:lnTo>
                <a:cubicBezTo>
                  <a:pt x="68461" y="186519"/>
                  <a:pt x="64480" y="190500"/>
                  <a:pt x="59531" y="190500"/>
                </a:cubicBezTo>
                <a:cubicBezTo>
                  <a:pt x="54583" y="190500"/>
                  <a:pt x="50602" y="186519"/>
                  <a:pt x="50602" y="181570"/>
                </a:cubicBezTo>
                <a:lnTo>
                  <a:pt x="50602" y="166688"/>
                </a:lnTo>
                <a:lnTo>
                  <a:pt x="23812" y="166688"/>
                </a:lnTo>
                <a:cubicBezTo>
                  <a:pt x="17227" y="166688"/>
                  <a:pt x="11906" y="161367"/>
                  <a:pt x="11906" y="154781"/>
                </a:cubicBezTo>
                <a:cubicBezTo>
                  <a:pt x="11906" y="148196"/>
                  <a:pt x="17227" y="142875"/>
                  <a:pt x="23812" y="142875"/>
                </a:cubicBezTo>
                <a:lnTo>
                  <a:pt x="72517" y="142875"/>
                </a:lnTo>
                <a:cubicBezTo>
                  <a:pt x="81781" y="142875"/>
                  <a:pt x="89297" y="135359"/>
                  <a:pt x="89297" y="126095"/>
                </a:cubicBezTo>
                <a:cubicBezTo>
                  <a:pt x="89297" y="117723"/>
                  <a:pt x="83158" y="110654"/>
                  <a:pt x="74898" y="109463"/>
                </a:cubicBezTo>
                <a:lnTo>
                  <a:pt x="40816" y="104589"/>
                </a:lnTo>
                <a:cubicBezTo>
                  <a:pt x="20799" y="101761"/>
                  <a:pt x="5953" y="84609"/>
                  <a:pt x="5953" y="64405"/>
                </a:cubicBezTo>
                <a:cubicBezTo>
                  <a:pt x="5953" y="42007"/>
                  <a:pt x="24147" y="23812"/>
                  <a:pt x="46546" y="23812"/>
                </a:cubicBezTo>
                <a:lnTo>
                  <a:pt x="50602" y="23812"/>
                </a:lnTo>
                <a:lnTo>
                  <a:pt x="50602" y="8930"/>
                </a:lnTo>
                <a:close/>
              </a:path>
            </a:pathLst>
          </a:custGeom>
          <a:solidFill>
            <a:srgbClr val="8B0000"/>
          </a:solidFill>
          <a:ln/>
        </p:spPr>
      </p:sp>
      <p:sp>
        <p:nvSpPr>
          <p:cNvPr id="13" name="Text 11"/>
          <p:cNvSpPr/>
          <p:nvPr/>
        </p:nvSpPr>
        <p:spPr>
          <a:xfrm>
            <a:off x="1122045" y="3375659"/>
            <a:ext cx="1638300" cy="266700"/>
          </a:xfrm>
          <a:prstGeom prst="rect">
            <a:avLst/>
          </a:prstGeom>
          <a:noFill/>
          <a:ln/>
        </p:spPr>
        <p:txBody>
          <a:bodyPr wrap="square" lIns="0" tIns="0" rIns="0" bIns="0" rtlCol="0" anchor="ctr"/>
          <a:lstStyle/>
          <a:p>
            <a:pP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Socioeconomic Gaps</a:t>
            </a:r>
            <a:endParaRPr lang="en-US" sz="1600" dirty="0"/>
          </a:p>
        </p:txBody>
      </p:sp>
      <p:sp>
        <p:nvSpPr>
          <p:cNvPr id="14" name="Text 12"/>
          <p:cNvSpPr/>
          <p:nvPr/>
        </p:nvSpPr>
        <p:spPr>
          <a:xfrm>
            <a:off x="769620" y="3718559"/>
            <a:ext cx="5962650" cy="6858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High costs of AI technologies, cloud computing services, and specialized hardware create barriers for underfunded institutions, small businesses, and economically disadvantaged communities.</a:t>
            </a:r>
            <a:endParaRPr lang="en-US" sz="1600" dirty="0"/>
          </a:p>
        </p:txBody>
      </p:sp>
      <p:sp>
        <p:nvSpPr>
          <p:cNvPr id="15" name="Shape 13"/>
          <p:cNvSpPr/>
          <p:nvPr/>
        </p:nvSpPr>
        <p:spPr>
          <a:xfrm>
            <a:off x="613410" y="4682492"/>
            <a:ext cx="6198870" cy="1112520"/>
          </a:xfrm>
          <a:custGeom>
            <a:avLst/>
            <a:gdLst/>
            <a:ahLst/>
            <a:cxnLst/>
            <a:rect l="l" t="t" r="r" b="b"/>
            <a:pathLst>
              <a:path w="6198870" h="1112520">
                <a:moveTo>
                  <a:pt x="0" y="0"/>
                </a:moveTo>
                <a:lnTo>
                  <a:pt x="6198870" y="0"/>
                </a:lnTo>
                <a:lnTo>
                  <a:pt x="6198870" y="1112520"/>
                </a:lnTo>
                <a:lnTo>
                  <a:pt x="0" y="1112520"/>
                </a:lnTo>
                <a:lnTo>
                  <a:pt x="0" y="0"/>
                </a:lnTo>
                <a:close/>
              </a:path>
            </a:pathLst>
          </a:custGeom>
          <a:solidFill>
            <a:srgbClr val="FFFFFF"/>
          </a:solidFill>
          <a:ln w="10160">
            <a:solidFill>
              <a:srgbClr val="E5E7EB"/>
            </a:solidFill>
            <a:prstDash val="solid"/>
          </a:ln>
        </p:spPr>
      </p:sp>
      <p:sp>
        <p:nvSpPr>
          <p:cNvPr id="16" name="Shape 14"/>
          <p:cNvSpPr/>
          <p:nvPr/>
        </p:nvSpPr>
        <p:spPr>
          <a:xfrm>
            <a:off x="781526" y="4876800"/>
            <a:ext cx="214313" cy="190500"/>
          </a:xfrm>
          <a:custGeom>
            <a:avLst/>
            <a:gdLst/>
            <a:ahLst/>
            <a:cxnLst/>
            <a:rect l="l" t="t" r="r" b="b"/>
            <a:pathLst>
              <a:path w="214313" h="190500">
                <a:moveTo>
                  <a:pt x="17859" y="72851"/>
                </a:moveTo>
                <a:lnTo>
                  <a:pt x="95696" y="104887"/>
                </a:lnTo>
                <a:cubicBezTo>
                  <a:pt x="99343" y="106375"/>
                  <a:pt x="103212" y="107156"/>
                  <a:pt x="107156" y="107156"/>
                </a:cubicBezTo>
                <a:cubicBezTo>
                  <a:pt x="111100" y="107156"/>
                  <a:pt x="114970" y="106375"/>
                  <a:pt x="118616" y="104887"/>
                </a:cubicBezTo>
                <a:lnTo>
                  <a:pt x="208806" y="67754"/>
                </a:lnTo>
                <a:cubicBezTo>
                  <a:pt x="212154" y="66377"/>
                  <a:pt x="214313" y="63140"/>
                  <a:pt x="214313" y="59531"/>
                </a:cubicBezTo>
                <a:cubicBezTo>
                  <a:pt x="214313" y="55922"/>
                  <a:pt x="212154" y="52685"/>
                  <a:pt x="208806" y="51308"/>
                </a:cubicBezTo>
                <a:lnTo>
                  <a:pt x="118616" y="14176"/>
                </a:lnTo>
                <a:cubicBezTo>
                  <a:pt x="114970" y="12688"/>
                  <a:pt x="111100" y="11906"/>
                  <a:pt x="107156" y="11906"/>
                </a:cubicBezTo>
                <a:cubicBezTo>
                  <a:pt x="103212" y="11906"/>
                  <a:pt x="99343" y="12688"/>
                  <a:pt x="95696" y="14176"/>
                </a:cubicBezTo>
                <a:lnTo>
                  <a:pt x="5507" y="51308"/>
                </a:lnTo>
                <a:cubicBezTo>
                  <a:pt x="2158" y="52685"/>
                  <a:pt x="0" y="55922"/>
                  <a:pt x="0" y="59531"/>
                </a:cubicBezTo>
                <a:lnTo>
                  <a:pt x="0" y="169664"/>
                </a:lnTo>
                <a:cubicBezTo>
                  <a:pt x="0" y="174613"/>
                  <a:pt x="3981" y="178594"/>
                  <a:pt x="8930" y="178594"/>
                </a:cubicBezTo>
                <a:cubicBezTo>
                  <a:pt x="13878" y="178594"/>
                  <a:pt x="17859" y="174613"/>
                  <a:pt x="17859" y="169664"/>
                </a:cubicBezTo>
                <a:lnTo>
                  <a:pt x="17859" y="72851"/>
                </a:lnTo>
                <a:close/>
                <a:moveTo>
                  <a:pt x="35719" y="99529"/>
                </a:moveTo>
                <a:lnTo>
                  <a:pt x="35719" y="142875"/>
                </a:lnTo>
                <a:cubicBezTo>
                  <a:pt x="35719" y="162595"/>
                  <a:pt x="67717" y="178594"/>
                  <a:pt x="107156" y="178594"/>
                </a:cubicBezTo>
                <a:cubicBezTo>
                  <a:pt x="146596" y="178594"/>
                  <a:pt x="178594" y="162595"/>
                  <a:pt x="178594" y="142875"/>
                </a:cubicBezTo>
                <a:lnTo>
                  <a:pt x="178594" y="99492"/>
                </a:lnTo>
                <a:lnTo>
                  <a:pt x="125425" y="121407"/>
                </a:lnTo>
                <a:cubicBezTo>
                  <a:pt x="119621" y="123788"/>
                  <a:pt x="113444" y="125016"/>
                  <a:pt x="107156" y="125016"/>
                </a:cubicBezTo>
                <a:cubicBezTo>
                  <a:pt x="100868" y="125016"/>
                  <a:pt x="94692" y="123788"/>
                  <a:pt x="88888" y="121407"/>
                </a:cubicBezTo>
                <a:lnTo>
                  <a:pt x="35719" y="99492"/>
                </a:lnTo>
                <a:close/>
              </a:path>
            </a:pathLst>
          </a:custGeom>
          <a:solidFill>
            <a:srgbClr val="8B0000"/>
          </a:solidFill>
          <a:ln/>
        </p:spPr>
      </p:sp>
      <p:sp>
        <p:nvSpPr>
          <p:cNvPr id="17" name="Text 15"/>
          <p:cNvSpPr/>
          <p:nvPr/>
        </p:nvSpPr>
        <p:spPr>
          <a:xfrm>
            <a:off x="1122045" y="4838700"/>
            <a:ext cx="1628775" cy="266700"/>
          </a:xfrm>
          <a:prstGeom prst="rect">
            <a:avLst/>
          </a:prstGeom>
          <a:noFill/>
          <a:ln/>
        </p:spPr>
        <p:txBody>
          <a:bodyPr wrap="square" lIns="0" tIns="0" rIns="0" bIns="0" rtlCol="0" anchor="ctr"/>
          <a:lstStyle/>
          <a:p>
            <a:pP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Educational Inequity</a:t>
            </a:r>
            <a:endParaRPr lang="en-US" sz="1600" dirty="0"/>
          </a:p>
        </p:txBody>
      </p:sp>
      <p:sp>
        <p:nvSpPr>
          <p:cNvPr id="18" name="Text 16"/>
          <p:cNvSpPr/>
          <p:nvPr/>
        </p:nvSpPr>
        <p:spPr>
          <a:xfrm>
            <a:off x="769620" y="5181600"/>
            <a:ext cx="5962650" cy="457200"/>
          </a:xfrm>
          <a:prstGeom prst="rect">
            <a:avLst/>
          </a:prstGeom>
          <a:noFill/>
          <a:ln/>
        </p:spPr>
        <p:txBody>
          <a:bodyPr wrap="square" lIns="0" tIns="0" rIns="0" bIns="0" rtlCol="0" anchor="ctr"/>
          <a:lstStyle/>
          <a:p>
            <a:pPr>
              <a:lnSpc>
                <a:spcPct val="130000"/>
              </a:lnSpc>
            </a:pPr>
            <a:r>
              <a:rPr lang="en-US" sz="1200" dirty="0">
                <a:solidFill>
                  <a:srgbClr val="6B7280"/>
                </a:solidFill>
                <a:latin typeface="Sorts Mill Goudy" pitchFamily="34" charset="0"/>
                <a:ea typeface="Sorts Mill Goudy" pitchFamily="34" charset="-122"/>
                <a:cs typeface="Sorts Mill Goudy" pitchFamily="34" charset="-120"/>
              </a:rPr>
              <a:t>Schools in low-income areas cannot afford AI-powered educational tools, widening the achievement gap and limiting future economic opportunities for disadvantaged students.</a:t>
            </a:r>
            <a:endParaRPr lang="en-US" sz="1600" dirty="0"/>
          </a:p>
        </p:txBody>
      </p:sp>
      <p:sp>
        <p:nvSpPr>
          <p:cNvPr id="19" name="Shape 17"/>
          <p:cNvSpPr/>
          <p:nvPr/>
        </p:nvSpPr>
        <p:spPr>
          <a:xfrm>
            <a:off x="7242810" y="1184910"/>
            <a:ext cx="4560570" cy="3741420"/>
          </a:xfrm>
          <a:custGeom>
            <a:avLst/>
            <a:gdLst/>
            <a:ahLst/>
            <a:cxnLst/>
            <a:rect l="l" t="t" r="r" b="b"/>
            <a:pathLst>
              <a:path w="4560570" h="3741420">
                <a:moveTo>
                  <a:pt x="0" y="0"/>
                </a:moveTo>
                <a:lnTo>
                  <a:pt x="4560570" y="0"/>
                </a:lnTo>
                <a:lnTo>
                  <a:pt x="4560570" y="3741420"/>
                </a:lnTo>
                <a:lnTo>
                  <a:pt x="0" y="3741420"/>
                </a:lnTo>
                <a:lnTo>
                  <a:pt x="0" y="0"/>
                </a:lnTo>
                <a:close/>
              </a:path>
            </a:pathLst>
          </a:custGeom>
          <a:solidFill>
            <a:srgbClr val="FFFFFF"/>
          </a:solidFill>
          <a:ln w="10160">
            <a:solidFill>
              <a:srgbClr val="E5E7EB"/>
            </a:solidFill>
            <a:prstDash val="solid"/>
          </a:ln>
        </p:spPr>
      </p:sp>
      <p:sp>
        <p:nvSpPr>
          <p:cNvPr id="20" name="Text 18"/>
          <p:cNvSpPr/>
          <p:nvPr/>
        </p:nvSpPr>
        <p:spPr>
          <a:xfrm>
            <a:off x="7356157" y="1341123"/>
            <a:ext cx="4333875" cy="266700"/>
          </a:xfrm>
          <a:prstGeom prst="rect">
            <a:avLst/>
          </a:prstGeom>
          <a:noFill/>
          <a:ln/>
        </p:spPr>
        <p:txBody>
          <a:bodyPr wrap="square" lIns="0" tIns="0" rIns="0" bIns="0" rtlCol="0" anchor="ctr"/>
          <a:lstStyle/>
          <a:p>
            <a:pPr algn="ct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Figure 5: Global AI Readiness Index</a:t>
            </a:r>
            <a:endParaRPr lang="en-US" sz="1600" dirty="0"/>
          </a:p>
        </p:txBody>
      </p:sp>
      <p:pic>
        <p:nvPicPr>
          <p:cNvPr id="21" name="Image 0" descr="https://kimi-img.moonshot.cn/pub/slides/26-03-31-19:46:39-d75r87p8bjvh6vkpga7g.png">    </p:cNvPr>
          <p:cNvPicPr>
            <a:picLocks noChangeAspect="1"/>
          </p:cNvPicPr>
          <p:nvPr/>
        </p:nvPicPr>
        <p:blipFill>
          <a:blip r:embed="rId1"/>
          <a:srcRect l="0" r="0" t="45" b="45"/>
          <a:stretch/>
        </p:blipFill>
        <p:spPr>
          <a:xfrm>
            <a:off x="7399020" y="1684023"/>
            <a:ext cx="4248150" cy="2667000"/>
          </a:xfrm>
          <a:prstGeom prst="roundRect">
            <a:avLst>
              <a:gd name="adj" fmla="val 0"/>
            </a:avLst>
          </a:prstGeom>
        </p:spPr>
      </p:pic>
      <p:sp>
        <p:nvSpPr>
          <p:cNvPr id="22" name="Text 19"/>
          <p:cNvSpPr/>
          <p:nvPr/>
        </p:nvSpPr>
        <p:spPr>
          <a:xfrm>
            <a:off x="7365682" y="4427223"/>
            <a:ext cx="431482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Source: World Economic Forum, 2026</a:t>
            </a:r>
            <a:endParaRPr lang="en-US" sz="1600" dirty="0"/>
          </a:p>
        </p:txBody>
      </p:sp>
      <p:sp>
        <p:nvSpPr>
          <p:cNvPr id="23" name="Shape 20"/>
          <p:cNvSpPr/>
          <p:nvPr/>
        </p:nvSpPr>
        <p:spPr>
          <a:xfrm>
            <a:off x="7258050" y="5086350"/>
            <a:ext cx="4552950" cy="1390650"/>
          </a:xfrm>
          <a:custGeom>
            <a:avLst/>
            <a:gdLst/>
            <a:ahLst/>
            <a:cxnLst/>
            <a:rect l="l" t="t" r="r" b="b"/>
            <a:pathLst>
              <a:path w="4552950" h="1390650">
                <a:moveTo>
                  <a:pt x="0" y="0"/>
                </a:moveTo>
                <a:lnTo>
                  <a:pt x="4552950" y="0"/>
                </a:lnTo>
                <a:lnTo>
                  <a:pt x="4552950" y="1390650"/>
                </a:lnTo>
                <a:lnTo>
                  <a:pt x="0" y="1390650"/>
                </a:lnTo>
                <a:lnTo>
                  <a:pt x="0" y="0"/>
                </a:lnTo>
                <a:close/>
              </a:path>
            </a:pathLst>
          </a:custGeom>
          <a:solidFill>
            <a:srgbClr val="F9FAFB"/>
          </a:solidFill>
          <a:ln/>
        </p:spPr>
      </p:sp>
      <p:sp>
        <p:nvSpPr>
          <p:cNvPr id="24" name="Shape 21"/>
          <p:cNvSpPr/>
          <p:nvPr/>
        </p:nvSpPr>
        <p:spPr>
          <a:xfrm>
            <a:off x="7258050" y="5086350"/>
            <a:ext cx="38100" cy="1390650"/>
          </a:xfrm>
          <a:custGeom>
            <a:avLst/>
            <a:gdLst/>
            <a:ahLst/>
            <a:cxnLst/>
            <a:rect l="l" t="t" r="r" b="b"/>
            <a:pathLst>
              <a:path w="38100" h="1390650">
                <a:moveTo>
                  <a:pt x="0" y="0"/>
                </a:moveTo>
                <a:lnTo>
                  <a:pt x="38100" y="0"/>
                </a:lnTo>
                <a:lnTo>
                  <a:pt x="38100" y="1390650"/>
                </a:lnTo>
                <a:lnTo>
                  <a:pt x="0" y="1390650"/>
                </a:lnTo>
                <a:lnTo>
                  <a:pt x="0" y="0"/>
                </a:lnTo>
                <a:close/>
              </a:path>
            </a:pathLst>
          </a:custGeom>
          <a:solidFill>
            <a:srgbClr val="6B7280"/>
          </a:solidFill>
          <a:ln/>
        </p:spPr>
      </p:sp>
      <p:sp>
        <p:nvSpPr>
          <p:cNvPr id="25" name="Text 22"/>
          <p:cNvSpPr/>
          <p:nvPr/>
        </p:nvSpPr>
        <p:spPr>
          <a:xfrm>
            <a:off x="7429500" y="5238750"/>
            <a:ext cx="4314825" cy="266700"/>
          </a:xfrm>
          <a:prstGeom prst="rect">
            <a:avLst/>
          </a:prstGeom>
          <a:noFill/>
          <a:ln/>
        </p:spPr>
        <p:txBody>
          <a:bodyPr wrap="square" lIns="0" tIns="0" rIns="0" bIns="0" rtlCol="0" anchor="ctr"/>
          <a:lstStyle/>
          <a:p>
            <a:pPr>
              <a:lnSpc>
                <a:spcPct val="130000"/>
              </a:lnSpc>
            </a:pPr>
            <a:r>
              <a:rPr lang="en-US" sz="1350" b="1" dirty="0">
                <a:solidFill>
                  <a:srgbClr val="1F2937"/>
                </a:solidFill>
                <a:latin typeface="Sorts Mill Goudy" pitchFamily="34" charset="0"/>
                <a:ea typeface="Sorts Mill Goudy" pitchFamily="34" charset="-122"/>
                <a:cs typeface="Sorts Mill Goudy" pitchFamily="34" charset="-120"/>
              </a:rPr>
              <a:t>5.1.2 Implications</a:t>
            </a:r>
            <a:endParaRPr lang="en-US" sz="1600" dirty="0"/>
          </a:p>
        </p:txBody>
      </p:sp>
      <p:sp>
        <p:nvSpPr>
          <p:cNvPr id="26" name="Text 23"/>
          <p:cNvSpPr/>
          <p:nvPr/>
        </p:nvSpPr>
        <p:spPr>
          <a:xfrm>
            <a:off x="7429500" y="5581650"/>
            <a:ext cx="4305300" cy="742950"/>
          </a:xfrm>
          <a:prstGeom prst="rect">
            <a:avLst/>
          </a:prstGeom>
          <a:noFill/>
          <a:ln/>
        </p:spPr>
        <p:txBody>
          <a:bodyPr wrap="square" lIns="0" tIns="0" rIns="0" bIns="0" rtlCol="0" anchor="ctr"/>
          <a:lstStyle/>
          <a:p>
            <a:pPr>
              <a:lnSpc>
                <a:spcPct val="140000"/>
              </a:lnSpc>
            </a:pPr>
            <a:r>
              <a:rPr lang="en-US" sz="1200" dirty="0">
                <a:solidFill>
                  <a:srgbClr val="1F2937"/>
                </a:solidFill>
                <a:latin typeface="Sorts Mill Goudy" pitchFamily="34" charset="0"/>
                <a:ea typeface="Sorts Mill Goudy" pitchFamily="34" charset="-122"/>
                <a:cs typeface="Sorts Mill Goudy" pitchFamily="34" charset="-120"/>
              </a:rPr>
              <a:t>The digital divide threatens to create a two-tiered world where AI benefits concentrate in wealthy nations and elite institutions, perpetuating global inequality and limiting human potential.</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81000" y="381000"/>
            <a:ext cx="11496675" cy="190500"/>
          </a:xfrm>
          <a:prstGeom prst="rect">
            <a:avLst/>
          </a:prstGeom>
          <a:noFill/>
          <a:ln/>
        </p:spPr>
        <p:txBody>
          <a:bodyPr wrap="square" lIns="0" tIns="0" rIns="0" bIns="0" rtlCol="0" anchor="ctr"/>
          <a:lstStyle/>
          <a:p>
            <a:pPr>
              <a:lnSpc>
                <a:spcPct val="120000"/>
              </a:lnSpc>
            </a:pPr>
            <a:r>
              <a:rPr lang="en-US" sz="1050" b="1" spc="53" kern="0" dirty="0">
                <a:solidFill>
                  <a:srgbClr val="8B0000"/>
                </a:solidFill>
                <a:latin typeface="Sorts Mill Goudy" pitchFamily="34" charset="0"/>
                <a:ea typeface="Sorts Mill Goudy" pitchFamily="34" charset="-122"/>
                <a:cs typeface="Sorts Mill Goudy" pitchFamily="34" charset="-120"/>
              </a:rPr>
              <a:t>SECTION 6.1</a:t>
            </a:r>
            <a:endParaRPr lang="en-US" sz="1600" dirty="0"/>
          </a:p>
        </p:txBody>
      </p:sp>
      <p:sp>
        <p:nvSpPr>
          <p:cNvPr id="3" name="Text 1"/>
          <p:cNvSpPr/>
          <p:nvPr/>
        </p:nvSpPr>
        <p:spPr>
          <a:xfrm>
            <a:off x="381000" y="647700"/>
            <a:ext cx="11601450" cy="381000"/>
          </a:xfrm>
          <a:prstGeom prst="rect">
            <a:avLst/>
          </a:prstGeom>
          <a:noFill/>
          <a:ln/>
        </p:spPr>
        <p:txBody>
          <a:bodyPr wrap="square" lIns="0" tIns="0" rIns="0" bIns="0" rtlCol="0" anchor="ctr"/>
          <a:lstStyle/>
          <a:p>
            <a:pPr>
              <a:lnSpc>
                <a:spcPct val="90000"/>
              </a:lnSpc>
            </a:pPr>
            <a:r>
              <a:rPr lang="en-US" sz="2700" b="1" dirty="0">
                <a:solidFill>
                  <a:srgbClr val="1F2937"/>
                </a:solidFill>
                <a:latin typeface="Sorts Mill Goudy" pitchFamily="34" charset="0"/>
                <a:ea typeface="Sorts Mill Goudy" pitchFamily="34" charset="-122"/>
                <a:cs typeface="Sorts Mill Goudy" pitchFamily="34" charset="-120"/>
              </a:rPr>
              <a:t>Ethical AI: Principles for Responsible Innovation</a:t>
            </a:r>
            <a:endParaRPr lang="en-US" sz="1600" dirty="0"/>
          </a:p>
        </p:txBody>
      </p:sp>
      <p:sp>
        <p:nvSpPr>
          <p:cNvPr id="4" name="Shape 2"/>
          <p:cNvSpPr/>
          <p:nvPr/>
        </p:nvSpPr>
        <p:spPr>
          <a:xfrm>
            <a:off x="400050" y="1181100"/>
            <a:ext cx="7372350" cy="2152650"/>
          </a:xfrm>
          <a:custGeom>
            <a:avLst/>
            <a:gdLst/>
            <a:ahLst/>
            <a:cxnLst/>
            <a:rect l="l" t="t" r="r" b="b"/>
            <a:pathLst>
              <a:path w="7372350" h="2152650">
                <a:moveTo>
                  <a:pt x="0" y="0"/>
                </a:moveTo>
                <a:lnTo>
                  <a:pt x="7372350" y="0"/>
                </a:lnTo>
                <a:lnTo>
                  <a:pt x="7372350" y="2152650"/>
                </a:lnTo>
                <a:lnTo>
                  <a:pt x="0" y="2152650"/>
                </a:lnTo>
                <a:lnTo>
                  <a:pt x="0" y="0"/>
                </a:lnTo>
                <a:close/>
              </a:path>
            </a:pathLst>
          </a:custGeom>
          <a:solidFill>
            <a:srgbClr val="F9FAFB"/>
          </a:solidFill>
          <a:ln/>
        </p:spPr>
      </p:sp>
      <p:sp>
        <p:nvSpPr>
          <p:cNvPr id="5" name="Shape 3"/>
          <p:cNvSpPr/>
          <p:nvPr/>
        </p:nvSpPr>
        <p:spPr>
          <a:xfrm>
            <a:off x="400050" y="1181100"/>
            <a:ext cx="38100" cy="2152650"/>
          </a:xfrm>
          <a:custGeom>
            <a:avLst/>
            <a:gdLst/>
            <a:ahLst/>
            <a:cxnLst/>
            <a:rect l="l" t="t" r="r" b="b"/>
            <a:pathLst>
              <a:path w="38100" h="2152650">
                <a:moveTo>
                  <a:pt x="0" y="0"/>
                </a:moveTo>
                <a:lnTo>
                  <a:pt x="38100" y="0"/>
                </a:lnTo>
                <a:lnTo>
                  <a:pt x="38100" y="2152650"/>
                </a:lnTo>
                <a:lnTo>
                  <a:pt x="0" y="2152650"/>
                </a:lnTo>
                <a:lnTo>
                  <a:pt x="0" y="0"/>
                </a:lnTo>
                <a:close/>
              </a:path>
            </a:pathLst>
          </a:custGeom>
          <a:solidFill>
            <a:srgbClr val="8B0000"/>
          </a:solidFill>
          <a:ln/>
        </p:spPr>
      </p:sp>
      <p:sp>
        <p:nvSpPr>
          <p:cNvPr id="6" name="Text 4"/>
          <p:cNvSpPr/>
          <p:nvPr/>
        </p:nvSpPr>
        <p:spPr>
          <a:xfrm>
            <a:off x="609600" y="1371600"/>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6.1.1 Core Ethical Principles</a:t>
            </a:r>
            <a:endParaRPr lang="en-US" sz="1600" dirty="0"/>
          </a:p>
        </p:txBody>
      </p:sp>
      <p:sp>
        <p:nvSpPr>
          <p:cNvPr id="7" name="Shape 5"/>
          <p:cNvSpPr/>
          <p:nvPr/>
        </p:nvSpPr>
        <p:spPr>
          <a:xfrm>
            <a:off x="613410" y="1756410"/>
            <a:ext cx="2236470" cy="1379220"/>
          </a:xfrm>
          <a:custGeom>
            <a:avLst/>
            <a:gdLst/>
            <a:ahLst/>
            <a:cxnLst/>
            <a:rect l="l" t="t" r="r" b="b"/>
            <a:pathLst>
              <a:path w="2236470" h="1379220">
                <a:moveTo>
                  <a:pt x="0" y="0"/>
                </a:moveTo>
                <a:lnTo>
                  <a:pt x="2236470" y="0"/>
                </a:lnTo>
                <a:lnTo>
                  <a:pt x="2236470" y="1379220"/>
                </a:lnTo>
                <a:lnTo>
                  <a:pt x="0" y="1379220"/>
                </a:lnTo>
                <a:lnTo>
                  <a:pt x="0" y="0"/>
                </a:lnTo>
                <a:close/>
              </a:path>
            </a:pathLst>
          </a:custGeom>
          <a:solidFill>
            <a:srgbClr val="FFFFFF"/>
          </a:solidFill>
          <a:ln w="10160">
            <a:solidFill>
              <a:srgbClr val="E5E7EB"/>
            </a:solidFill>
            <a:prstDash val="solid"/>
          </a:ln>
        </p:spPr>
      </p:sp>
      <p:sp>
        <p:nvSpPr>
          <p:cNvPr id="8" name="Shape 6"/>
          <p:cNvSpPr/>
          <p:nvPr/>
        </p:nvSpPr>
        <p:spPr>
          <a:xfrm>
            <a:off x="779145" y="1950723"/>
            <a:ext cx="171450" cy="152400"/>
          </a:xfrm>
          <a:custGeom>
            <a:avLst/>
            <a:gdLst/>
            <a:ahLst/>
            <a:cxnLst/>
            <a:rect l="l" t="t" r="r" b="b"/>
            <a:pathLst>
              <a:path w="171450" h="152400">
                <a:moveTo>
                  <a:pt x="85725" y="9525"/>
                </a:moveTo>
                <a:cubicBezTo>
                  <a:pt x="61674" y="9525"/>
                  <a:pt x="42416" y="20479"/>
                  <a:pt x="28396" y="33516"/>
                </a:cubicBezTo>
                <a:cubicBezTo>
                  <a:pt x="14466" y="46464"/>
                  <a:pt x="5149" y="61912"/>
                  <a:pt x="714" y="72539"/>
                </a:cubicBezTo>
                <a:cubicBezTo>
                  <a:pt x="-268" y="74890"/>
                  <a:pt x="-268" y="77510"/>
                  <a:pt x="714" y="79861"/>
                </a:cubicBezTo>
                <a:cubicBezTo>
                  <a:pt x="5149" y="90488"/>
                  <a:pt x="14466" y="105966"/>
                  <a:pt x="28396" y="118884"/>
                </a:cubicBezTo>
                <a:cubicBezTo>
                  <a:pt x="42416" y="131891"/>
                  <a:pt x="61674" y="142875"/>
                  <a:pt x="85725" y="142875"/>
                </a:cubicBezTo>
                <a:cubicBezTo>
                  <a:pt x="109776" y="142875"/>
                  <a:pt x="129034" y="131921"/>
                  <a:pt x="143054" y="118884"/>
                </a:cubicBezTo>
                <a:cubicBezTo>
                  <a:pt x="156984" y="105936"/>
                  <a:pt x="166301" y="90488"/>
                  <a:pt x="170736" y="79861"/>
                </a:cubicBezTo>
                <a:cubicBezTo>
                  <a:pt x="171718" y="77510"/>
                  <a:pt x="171718" y="74890"/>
                  <a:pt x="170736" y="72539"/>
                </a:cubicBezTo>
                <a:cubicBezTo>
                  <a:pt x="166301" y="61912"/>
                  <a:pt x="156984" y="46434"/>
                  <a:pt x="143054" y="33516"/>
                </a:cubicBezTo>
                <a:cubicBezTo>
                  <a:pt x="129034" y="20509"/>
                  <a:pt x="109776" y="9525"/>
                  <a:pt x="85725" y="9525"/>
                </a:cubicBezTo>
                <a:close/>
                <a:moveTo>
                  <a:pt x="42863" y="76200"/>
                </a:moveTo>
                <a:cubicBezTo>
                  <a:pt x="42863" y="52544"/>
                  <a:pt x="62069" y="33338"/>
                  <a:pt x="85725" y="33338"/>
                </a:cubicBezTo>
                <a:cubicBezTo>
                  <a:pt x="109381" y="33338"/>
                  <a:pt x="128588" y="52544"/>
                  <a:pt x="128588" y="76200"/>
                </a:cubicBezTo>
                <a:cubicBezTo>
                  <a:pt x="128588" y="99856"/>
                  <a:pt x="109381" y="119062"/>
                  <a:pt x="85725" y="119062"/>
                </a:cubicBezTo>
                <a:cubicBezTo>
                  <a:pt x="62069" y="119062"/>
                  <a:pt x="42863" y="99856"/>
                  <a:pt x="42863" y="76200"/>
                </a:cubicBezTo>
                <a:close/>
                <a:moveTo>
                  <a:pt x="85725" y="57150"/>
                </a:moveTo>
                <a:cubicBezTo>
                  <a:pt x="85725" y="67657"/>
                  <a:pt x="77182" y="76200"/>
                  <a:pt x="66675" y="76200"/>
                </a:cubicBezTo>
                <a:cubicBezTo>
                  <a:pt x="63252" y="76200"/>
                  <a:pt x="60037" y="75307"/>
                  <a:pt x="57239" y="73700"/>
                </a:cubicBezTo>
                <a:cubicBezTo>
                  <a:pt x="56942" y="76944"/>
                  <a:pt x="57210" y="80278"/>
                  <a:pt x="58103" y="83582"/>
                </a:cubicBezTo>
                <a:cubicBezTo>
                  <a:pt x="62180" y="98822"/>
                  <a:pt x="77867" y="107871"/>
                  <a:pt x="93107" y="103793"/>
                </a:cubicBezTo>
                <a:cubicBezTo>
                  <a:pt x="108347" y="99715"/>
                  <a:pt x="117396" y="84028"/>
                  <a:pt x="113318" y="68788"/>
                </a:cubicBezTo>
                <a:cubicBezTo>
                  <a:pt x="109686" y="55185"/>
                  <a:pt x="96798" y="46524"/>
                  <a:pt x="83225" y="47714"/>
                </a:cubicBezTo>
                <a:cubicBezTo>
                  <a:pt x="84802" y="50483"/>
                  <a:pt x="85725" y="53697"/>
                  <a:pt x="85725" y="57150"/>
                </a:cubicBezTo>
                <a:close/>
              </a:path>
            </a:pathLst>
          </a:custGeom>
          <a:solidFill>
            <a:srgbClr val="8B0000"/>
          </a:solidFill>
          <a:ln/>
        </p:spPr>
      </p:sp>
      <p:sp>
        <p:nvSpPr>
          <p:cNvPr id="9" name="Text 7"/>
          <p:cNvSpPr/>
          <p:nvPr/>
        </p:nvSpPr>
        <p:spPr>
          <a:xfrm>
            <a:off x="1036320" y="1912623"/>
            <a:ext cx="98107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Transparency</a:t>
            </a:r>
            <a:endParaRPr lang="en-US" sz="1600" dirty="0"/>
          </a:p>
        </p:txBody>
      </p:sp>
      <p:sp>
        <p:nvSpPr>
          <p:cNvPr id="10" name="Text 8"/>
          <p:cNvSpPr/>
          <p:nvPr/>
        </p:nvSpPr>
        <p:spPr>
          <a:xfrm>
            <a:off x="769620" y="2217423"/>
            <a:ext cx="1990725" cy="7620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AI systems must be explainable and interpretable, with clear documentation of decision-making processes</a:t>
            </a:r>
            <a:endParaRPr lang="en-US" sz="1600" dirty="0"/>
          </a:p>
        </p:txBody>
      </p:sp>
      <p:sp>
        <p:nvSpPr>
          <p:cNvPr id="11" name="Shape 9"/>
          <p:cNvSpPr/>
          <p:nvPr/>
        </p:nvSpPr>
        <p:spPr>
          <a:xfrm>
            <a:off x="2975610" y="1756410"/>
            <a:ext cx="2236470" cy="1379220"/>
          </a:xfrm>
          <a:custGeom>
            <a:avLst/>
            <a:gdLst/>
            <a:ahLst/>
            <a:cxnLst/>
            <a:rect l="l" t="t" r="r" b="b"/>
            <a:pathLst>
              <a:path w="2236470" h="1379220">
                <a:moveTo>
                  <a:pt x="0" y="0"/>
                </a:moveTo>
                <a:lnTo>
                  <a:pt x="2236470" y="0"/>
                </a:lnTo>
                <a:lnTo>
                  <a:pt x="2236470" y="1379220"/>
                </a:lnTo>
                <a:lnTo>
                  <a:pt x="0" y="1379220"/>
                </a:lnTo>
                <a:lnTo>
                  <a:pt x="0" y="0"/>
                </a:lnTo>
                <a:close/>
              </a:path>
            </a:pathLst>
          </a:custGeom>
          <a:solidFill>
            <a:srgbClr val="FFFFFF"/>
          </a:solidFill>
          <a:ln w="10160">
            <a:solidFill>
              <a:srgbClr val="E5E7EB"/>
            </a:solidFill>
            <a:prstDash val="solid"/>
          </a:ln>
        </p:spPr>
      </p:sp>
      <p:sp>
        <p:nvSpPr>
          <p:cNvPr id="12" name="Shape 10"/>
          <p:cNvSpPr/>
          <p:nvPr/>
        </p:nvSpPr>
        <p:spPr>
          <a:xfrm>
            <a:off x="3131820" y="1950723"/>
            <a:ext cx="190500" cy="152400"/>
          </a:xfrm>
          <a:custGeom>
            <a:avLst/>
            <a:gdLst/>
            <a:ahLst/>
            <a:cxnLst/>
            <a:rect l="l" t="t" r="r" b="b"/>
            <a:pathLst>
              <a:path w="190500" h="152400">
                <a:moveTo>
                  <a:pt x="114300" y="9525"/>
                </a:moveTo>
                <a:lnTo>
                  <a:pt x="152400" y="9525"/>
                </a:lnTo>
                <a:cubicBezTo>
                  <a:pt x="157669" y="9525"/>
                  <a:pt x="161925" y="13781"/>
                  <a:pt x="161925" y="19050"/>
                </a:cubicBezTo>
                <a:cubicBezTo>
                  <a:pt x="161925" y="24319"/>
                  <a:pt x="157669" y="28575"/>
                  <a:pt x="152400" y="28575"/>
                </a:cubicBezTo>
                <a:lnTo>
                  <a:pt x="118586" y="28575"/>
                </a:lnTo>
                <a:cubicBezTo>
                  <a:pt x="117038" y="36255"/>
                  <a:pt x="111770" y="42595"/>
                  <a:pt x="104775" y="45631"/>
                </a:cubicBezTo>
                <a:lnTo>
                  <a:pt x="104775" y="133350"/>
                </a:lnTo>
                <a:lnTo>
                  <a:pt x="152400" y="133350"/>
                </a:lnTo>
                <a:cubicBezTo>
                  <a:pt x="157669" y="133350"/>
                  <a:pt x="161925" y="137606"/>
                  <a:pt x="161925" y="142875"/>
                </a:cubicBezTo>
                <a:cubicBezTo>
                  <a:pt x="161925" y="148144"/>
                  <a:pt x="157669" y="152400"/>
                  <a:pt x="152400" y="152400"/>
                </a:cubicBezTo>
                <a:lnTo>
                  <a:pt x="38100" y="152400"/>
                </a:lnTo>
                <a:cubicBezTo>
                  <a:pt x="32831" y="152400"/>
                  <a:pt x="28575" y="148144"/>
                  <a:pt x="28575" y="142875"/>
                </a:cubicBezTo>
                <a:cubicBezTo>
                  <a:pt x="28575" y="137606"/>
                  <a:pt x="32831" y="133350"/>
                  <a:pt x="38100" y="133350"/>
                </a:cubicBezTo>
                <a:lnTo>
                  <a:pt x="85725" y="133350"/>
                </a:lnTo>
                <a:lnTo>
                  <a:pt x="85725" y="45631"/>
                </a:lnTo>
                <a:cubicBezTo>
                  <a:pt x="78730" y="42565"/>
                  <a:pt x="73462" y="36225"/>
                  <a:pt x="71914" y="28575"/>
                </a:cubicBezTo>
                <a:lnTo>
                  <a:pt x="38100" y="28575"/>
                </a:lnTo>
                <a:cubicBezTo>
                  <a:pt x="32831" y="28575"/>
                  <a:pt x="28575" y="24319"/>
                  <a:pt x="28575" y="19050"/>
                </a:cubicBezTo>
                <a:cubicBezTo>
                  <a:pt x="28575" y="13781"/>
                  <a:pt x="32831" y="9525"/>
                  <a:pt x="38100" y="9525"/>
                </a:cubicBezTo>
                <a:lnTo>
                  <a:pt x="76200" y="9525"/>
                </a:lnTo>
                <a:cubicBezTo>
                  <a:pt x="80546" y="3750"/>
                  <a:pt x="87451" y="0"/>
                  <a:pt x="95250" y="0"/>
                </a:cubicBezTo>
                <a:cubicBezTo>
                  <a:pt x="103049" y="0"/>
                  <a:pt x="109954" y="3750"/>
                  <a:pt x="114300" y="9525"/>
                </a:cubicBezTo>
                <a:close/>
                <a:moveTo>
                  <a:pt x="130850" y="95250"/>
                </a:moveTo>
                <a:lnTo>
                  <a:pt x="173950" y="95250"/>
                </a:lnTo>
                <a:lnTo>
                  <a:pt x="152400" y="58281"/>
                </a:lnTo>
                <a:lnTo>
                  <a:pt x="130850" y="95250"/>
                </a:lnTo>
                <a:close/>
                <a:moveTo>
                  <a:pt x="152400" y="123825"/>
                </a:moveTo>
                <a:cubicBezTo>
                  <a:pt x="133677" y="123825"/>
                  <a:pt x="118110" y="113705"/>
                  <a:pt x="114895" y="100340"/>
                </a:cubicBezTo>
                <a:cubicBezTo>
                  <a:pt x="114121" y="97066"/>
                  <a:pt x="115193" y="93702"/>
                  <a:pt x="116890" y="90785"/>
                </a:cubicBezTo>
                <a:lnTo>
                  <a:pt x="145226" y="42208"/>
                </a:lnTo>
                <a:cubicBezTo>
                  <a:pt x="146715" y="39648"/>
                  <a:pt x="149453" y="38100"/>
                  <a:pt x="152400" y="38100"/>
                </a:cubicBezTo>
                <a:cubicBezTo>
                  <a:pt x="155347" y="38100"/>
                  <a:pt x="158085" y="39678"/>
                  <a:pt x="159574" y="42208"/>
                </a:cubicBezTo>
                <a:lnTo>
                  <a:pt x="187910" y="90785"/>
                </a:lnTo>
                <a:cubicBezTo>
                  <a:pt x="189607" y="93702"/>
                  <a:pt x="190679" y="97066"/>
                  <a:pt x="189905" y="100340"/>
                </a:cubicBezTo>
                <a:cubicBezTo>
                  <a:pt x="186690" y="113675"/>
                  <a:pt x="171123" y="123825"/>
                  <a:pt x="152400" y="123825"/>
                </a:cubicBezTo>
                <a:close/>
                <a:moveTo>
                  <a:pt x="37743" y="58281"/>
                </a:moveTo>
                <a:lnTo>
                  <a:pt x="16193" y="95250"/>
                </a:lnTo>
                <a:lnTo>
                  <a:pt x="59323" y="95250"/>
                </a:lnTo>
                <a:lnTo>
                  <a:pt x="37743" y="58281"/>
                </a:lnTo>
                <a:close/>
                <a:moveTo>
                  <a:pt x="268" y="100340"/>
                </a:moveTo>
                <a:cubicBezTo>
                  <a:pt x="-506" y="97066"/>
                  <a:pt x="566" y="93702"/>
                  <a:pt x="2262" y="90785"/>
                </a:cubicBezTo>
                <a:lnTo>
                  <a:pt x="30599" y="42208"/>
                </a:lnTo>
                <a:cubicBezTo>
                  <a:pt x="32087" y="39648"/>
                  <a:pt x="34826" y="38100"/>
                  <a:pt x="37773" y="38100"/>
                </a:cubicBezTo>
                <a:cubicBezTo>
                  <a:pt x="40719" y="38100"/>
                  <a:pt x="43458" y="39678"/>
                  <a:pt x="44946" y="42208"/>
                </a:cubicBezTo>
                <a:lnTo>
                  <a:pt x="73283" y="90785"/>
                </a:lnTo>
                <a:cubicBezTo>
                  <a:pt x="74980" y="93702"/>
                  <a:pt x="76051" y="97066"/>
                  <a:pt x="75277" y="100340"/>
                </a:cubicBezTo>
                <a:cubicBezTo>
                  <a:pt x="72063" y="113675"/>
                  <a:pt x="56495" y="123825"/>
                  <a:pt x="37773" y="123825"/>
                </a:cubicBezTo>
                <a:cubicBezTo>
                  <a:pt x="19050" y="123825"/>
                  <a:pt x="3483" y="113705"/>
                  <a:pt x="268" y="100340"/>
                </a:cubicBezTo>
                <a:close/>
              </a:path>
            </a:pathLst>
          </a:custGeom>
          <a:solidFill>
            <a:srgbClr val="8B0000"/>
          </a:solidFill>
          <a:ln/>
        </p:spPr>
      </p:sp>
      <p:sp>
        <p:nvSpPr>
          <p:cNvPr id="13" name="Text 11"/>
          <p:cNvSpPr/>
          <p:nvPr/>
        </p:nvSpPr>
        <p:spPr>
          <a:xfrm>
            <a:off x="3398520" y="1912623"/>
            <a:ext cx="6096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Fairness</a:t>
            </a:r>
            <a:endParaRPr lang="en-US" sz="1600" dirty="0"/>
          </a:p>
        </p:txBody>
      </p:sp>
      <p:sp>
        <p:nvSpPr>
          <p:cNvPr id="14" name="Text 12"/>
          <p:cNvSpPr/>
          <p:nvPr/>
        </p:nvSpPr>
        <p:spPr>
          <a:xfrm>
            <a:off x="3131820" y="2217423"/>
            <a:ext cx="1990725" cy="7620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Algorithms must avoid discrimination and ensure equitable outcomes across demographic groups</a:t>
            </a:r>
            <a:endParaRPr lang="en-US" sz="1600" dirty="0"/>
          </a:p>
        </p:txBody>
      </p:sp>
      <p:sp>
        <p:nvSpPr>
          <p:cNvPr id="15" name="Shape 13"/>
          <p:cNvSpPr/>
          <p:nvPr/>
        </p:nvSpPr>
        <p:spPr>
          <a:xfrm>
            <a:off x="5337810" y="1756410"/>
            <a:ext cx="2236470" cy="1379220"/>
          </a:xfrm>
          <a:custGeom>
            <a:avLst/>
            <a:gdLst/>
            <a:ahLst/>
            <a:cxnLst/>
            <a:rect l="l" t="t" r="r" b="b"/>
            <a:pathLst>
              <a:path w="2236470" h="1379220">
                <a:moveTo>
                  <a:pt x="0" y="0"/>
                </a:moveTo>
                <a:lnTo>
                  <a:pt x="2236470" y="0"/>
                </a:lnTo>
                <a:lnTo>
                  <a:pt x="2236470" y="1379220"/>
                </a:lnTo>
                <a:lnTo>
                  <a:pt x="0" y="1379220"/>
                </a:lnTo>
                <a:lnTo>
                  <a:pt x="0" y="0"/>
                </a:lnTo>
                <a:close/>
              </a:path>
            </a:pathLst>
          </a:custGeom>
          <a:solidFill>
            <a:srgbClr val="FFFFFF"/>
          </a:solidFill>
          <a:ln w="10160">
            <a:solidFill>
              <a:srgbClr val="E5E7EB"/>
            </a:solidFill>
            <a:prstDash val="solid"/>
          </a:ln>
        </p:spPr>
      </p:sp>
      <p:sp>
        <p:nvSpPr>
          <p:cNvPr id="16" name="Shape 14"/>
          <p:cNvSpPr/>
          <p:nvPr/>
        </p:nvSpPr>
        <p:spPr>
          <a:xfrm>
            <a:off x="5503545" y="1950723"/>
            <a:ext cx="171450" cy="152400"/>
          </a:xfrm>
          <a:custGeom>
            <a:avLst/>
            <a:gdLst/>
            <a:ahLst/>
            <a:cxnLst/>
            <a:rect l="l" t="t" r="r" b="b"/>
            <a:pathLst>
              <a:path w="171450" h="152400">
                <a:moveTo>
                  <a:pt x="66675" y="73819"/>
                </a:moveTo>
                <a:cubicBezTo>
                  <a:pt x="86389" y="73819"/>
                  <a:pt x="102394" y="57814"/>
                  <a:pt x="102394" y="38100"/>
                </a:cubicBezTo>
                <a:cubicBezTo>
                  <a:pt x="102394" y="18386"/>
                  <a:pt x="86389" y="2381"/>
                  <a:pt x="66675" y="2381"/>
                </a:cubicBezTo>
                <a:cubicBezTo>
                  <a:pt x="46961" y="2381"/>
                  <a:pt x="30956" y="18386"/>
                  <a:pt x="30956" y="38100"/>
                </a:cubicBezTo>
                <a:cubicBezTo>
                  <a:pt x="30956" y="57814"/>
                  <a:pt x="46961" y="73819"/>
                  <a:pt x="66675" y="73819"/>
                </a:cubicBezTo>
                <a:close/>
                <a:moveTo>
                  <a:pt x="57835" y="90488"/>
                </a:moveTo>
                <a:cubicBezTo>
                  <a:pt x="28515" y="90488"/>
                  <a:pt x="4763" y="114240"/>
                  <a:pt x="4763" y="143560"/>
                </a:cubicBezTo>
                <a:cubicBezTo>
                  <a:pt x="4763" y="148441"/>
                  <a:pt x="8721" y="152400"/>
                  <a:pt x="13603" y="152400"/>
                </a:cubicBezTo>
                <a:lnTo>
                  <a:pt x="88463" y="152400"/>
                </a:lnTo>
                <a:cubicBezTo>
                  <a:pt x="77688" y="139720"/>
                  <a:pt x="71438" y="123379"/>
                  <a:pt x="71438" y="106085"/>
                </a:cubicBezTo>
                <a:lnTo>
                  <a:pt x="71438" y="96828"/>
                </a:lnTo>
                <a:cubicBezTo>
                  <a:pt x="71438" y="94655"/>
                  <a:pt x="71735" y="92512"/>
                  <a:pt x="72301" y="90487"/>
                </a:cubicBezTo>
                <a:lnTo>
                  <a:pt x="57835" y="90487"/>
                </a:lnTo>
                <a:close/>
                <a:moveTo>
                  <a:pt x="132546" y="145405"/>
                </a:moveTo>
                <a:lnTo>
                  <a:pt x="128588" y="147280"/>
                </a:lnTo>
                <a:lnTo>
                  <a:pt x="128588" y="91291"/>
                </a:lnTo>
                <a:lnTo>
                  <a:pt x="157163" y="100816"/>
                </a:lnTo>
                <a:lnTo>
                  <a:pt x="157163" y="106650"/>
                </a:lnTo>
                <a:cubicBezTo>
                  <a:pt x="157163" y="123259"/>
                  <a:pt x="147578" y="138351"/>
                  <a:pt x="132546" y="145435"/>
                </a:cubicBezTo>
                <a:close/>
                <a:moveTo>
                  <a:pt x="125581" y="77242"/>
                </a:moveTo>
                <a:lnTo>
                  <a:pt x="92244" y="88344"/>
                </a:lnTo>
                <a:cubicBezTo>
                  <a:pt x="88344" y="89654"/>
                  <a:pt x="85725" y="93285"/>
                  <a:pt x="85725" y="97393"/>
                </a:cubicBezTo>
                <a:lnTo>
                  <a:pt x="85725" y="106650"/>
                </a:lnTo>
                <a:cubicBezTo>
                  <a:pt x="85725" y="128796"/>
                  <a:pt x="98524" y="148947"/>
                  <a:pt x="118527" y="158353"/>
                </a:cubicBezTo>
                <a:lnTo>
                  <a:pt x="124033" y="160943"/>
                </a:lnTo>
                <a:cubicBezTo>
                  <a:pt x="125462" y="161598"/>
                  <a:pt x="127010" y="161955"/>
                  <a:pt x="128558" y="161955"/>
                </a:cubicBezTo>
                <a:cubicBezTo>
                  <a:pt x="130106" y="161955"/>
                  <a:pt x="131683" y="161598"/>
                  <a:pt x="133082" y="160943"/>
                </a:cubicBezTo>
                <a:lnTo>
                  <a:pt x="138589" y="158353"/>
                </a:lnTo>
                <a:cubicBezTo>
                  <a:pt x="158651" y="148917"/>
                  <a:pt x="171450" y="128766"/>
                  <a:pt x="171450" y="106620"/>
                </a:cubicBezTo>
                <a:lnTo>
                  <a:pt x="171450" y="97363"/>
                </a:lnTo>
                <a:cubicBezTo>
                  <a:pt x="171450" y="93256"/>
                  <a:pt x="168831" y="89624"/>
                  <a:pt x="164931" y="88315"/>
                </a:cubicBezTo>
                <a:lnTo>
                  <a:pt x="131594" y="77212"/>
                </a:lnTo>
                <a:cubicBezTo>
                  <a:pt x="129629" y="76557"/>
                  <a:pt x="127516" y="76557"/>
                  <a:pt x="125581" y="77212"/>
                </a:cubicBezTo>
                <a:close/>
              </a:path>
            </a:pathLst>
          </a:custGeom>
          <a:solidFill>
            <a:srgbClr val="8B0000"/>
          </a:solidFill>
          <a:ln/>
        </p:spPr>
      </p:sp>
      <p:sp>
        <p:nvSpPr>
          <p:cNvPr id="17" name="Text 15"/>
          <p:cNvSpPr/>
          <p:nvPr/>
        </p:nvSpPr>
        <p:spPr>
          <a:xfrm>
            <a:off x="5760720" y="1912623"/>
            <a:ext cx="1057275"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Accountability</a:t>
            </a:r>
            <a:endParaRPr lang="en-US" sz="1600" dirty="0"/>
          </a:p>
        </p:txBody>
      </p:sp>
      <p:sp>
        <p:nvSpPr>
          <p:cNvPr id="18" name="Text 16"/>
          <p:cNvSpPr/>
          <p:nvPr/>
        </p:nvSpPr>
        <p:spPr>
          <a:xfrm>
            <a:off x="5494020" y="2217423"/>
            <a:ext cx="1990725" cy="571500"/>
          </a:xfrm>
          <a:prstGeom prst="rect">
            <a:avLst/>
          </a:prstGeom>
          <a:noFill/>
          <a:ln/>
        </p:spPr>
        <p:txBody>
          <a:bodyPr wrap="square" lIns="0" tIns="0" rIns="0" bIns="0" rtlCol="0" anchor="ctr"/>
          <a:lstStyle/>
          <a:p>
            <a:pP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Clear responsibility chains for AI decisions, with mechanisms for redress and oversight</a:t>
            </a:r>
            <a:endParaRPr lang="en-US" sz="1600" dirty="0"/>
          </a:p>
        </p:txBody>
      </p:sp>
      <p:sp>
        <p:nvSpPr>
          <p:cNvPr id="19" name="Shape 17"/>
          <p:cNvSpPr/>
          <p:nvPr/>
        </p:nvSpPr>
        <p:spPr>
          <a:xfrm>
            <a:off x="400050" y="3482341"/>
            <a:ext cx="7372350" cy="1905000"/>
          </a:xfrm>
          <a:custGeom>
            <a:avLst/>
            <a:gdLst/>
            <a:ahLst/>
            <a:cxnLst/>
            <a:rect l="l" t="t" r="r" b="b"/>
            <a:pathLst>
              <a:path w="7372350" h="1905000">
                <a:moveTo>
                  <a:pt x="0" y="0"/>
                </a:moveTo>
                <a:lnTo>
                  <a:pt x="7372350" y="0"/>
                </a:lnTo>
                <a:lnTo>
                  <a:pt x="7372350" y="1905000"/>
                </a:lnTo>
                <a:lnTo>
                  <a:pt x="0" y="1905000"/>
                </a:lnTo>
                <a:lnTo>
                  <a:pt x="0" y="0"/>
                </a:lnTo>
                <a:close/>
              </a:path>
            </a:pathLst>
          </a:custGeom>
          <a:solidFill>
            <a:srgbClr val="F9FAFB"/>
          </a:solidFill>
          <a:ln/>
        </p:spPr>
      </p:sp>
      <p:sp>
        <p:nvSpPr>
          <p:cNvPr id="20" name="Shape 18"/>
          <p:cNvSpPr/>
          <p:nvPr/>
        </p:nvSpPr>
        <p:spPr>
          <a:xfrm>
            <a:off x="400050" y="3482341"/>
            <a:ext cx="38100" cy="1905000"/>
          </a:xfrm>
          <a:custGeom>
            <a:avLst/>
            <a:gdLst/>
            <a:ahLst/>
            <a:cxnLst/>
            <a:rect l="l" t="t" r="r" b="b"/>
            <a:pathLst>
              <a:path w="38100" h="1905000">
                <a:moveTo>
                  <a:pt x="0" y="0"/>
                </a:moveTo>
                <a:lnTo>
                  <a:pt x="38100" y="0"/>
                </a:lnTo>
                <a:lnTo>
                  <a:pt x="38100" y="1905000"/>
                </a:lnTo>
                <a:lnTo>
                  <a:pt x="0" y="1905000"/>
                </a:lnTo>
                <a:lnTo>
                  <a:pt x="0" y="0"/>
                </a:lnTo>
                <a:close/>
              </a:path>
            </a:pathLst>
          </a:custGeom>
          <a:solidFill>
            <a:srgbClr val="6B7280"/>
          </a:solidFill>
          <a:ln/>
        </p:spPr>
      </p:sp>
      <p:sp>
        <p:nvSpPr>
          <p:cNvPr id="21" name="Text 19"/>
          <p:cNvSpPr/>
          <p:nvPr/>
        </p:nvSpPr>
        <p:spPr>
          <a:xfrm>
            <a:off x="609600" y="3672841"/>
            <a:ext cx="7067550" cy="266700"/>
          </a:xfrm>
          <a:prstGeom prst="rect">
            <a:avLst/>
          </a:prstGeom>
          <a:noFill/>
          <a:ln/>
        </p:spPr>
        <p:txBody>
          <a:bodyPr wrap="square" lIns="0" tIns="0" rIns="0" bIns="0" rtlCol="0" anchor="ctr"/>
          <a:lstStyle/>
          <a:p>
            <a:pPr>
              <a:lnSpc>
                <a:spcPct val="120000"/>
              </a:lnSpc>
            </a:pPr>
            <a:r>
              <a:rPr lang="en-US" sz="1500" b="1" dirty="0">
                <a:solidFill>
                  <a:srgbClr val="1F2937"/>
                </a:solidFill>
                <a:latin typeface="Sorts Mill Goudy" pitchFamily="34" charset="0"/>
                <a:ea typeface="Sorts Mill Goudy" pitchFamily="34" charset="-122"/>
                <a:cs typeface="Sorts Mill Goudy" pitchFamily="34" charset="-120"/>
              </a:rPr>
              <a:t>6.1.2 Global Regulatory Landscape</a:t>
            </a:r>
            <a:endParaRPr lang="en-US" sz="1600" dirty="0"/>
          </a:p>
        </p:txBody>
      </p:sp>
      <p:sp>
        <p:nvSpPr>
          <p:cNvPr id="22" name="Text 20"/>
          <p:cNvSpPr/>
          <p:nvPr/>
        </p:nvSpPr>
        <p:spPr>
          <a:xfrm>
            <a:off x="609600" y="4053841"/>
            <a:ext cx="7048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European Union:</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AI Act establishing risk-based regulatory framework</a:t>
            </a:r>
            <a:endParaRPr lang="en-US" sz="1600" dirty="0"/>
          </a:p>
        </p:txBody>
      </p:sp>
      <p:sp>
        <p:nvSpPr>
          <p:cNvPr id="23" name="Text 21"/>
          <p:cNvSpPr/>
          <p:nvPr/>
        </p:nvSpPr>
        <p:spPr>
          <a:xfrm>
            <a:off x="609600" y="4358641"/>
            <a:ext cx="7048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United States:</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Sector-specific guidelines and executive orders on AI governance</a:t>
            </a:r>
            <a:endParaRPr lang="en-US" sz="1600" dirty="0"/>
          </a:p>
        </p:txBody>
      </p:sp>
      <p:sp>
        <p:nvSpPr>
          <p:cNvPr id="24" name="Text 22"/>
          <p:cNvSpPr/>
          <p:nvPr/>
        </p:nvSpPr>
        <p:spPr>
          <a:xfrm>
            <a:off x="609600" y="4663441"/>
            <a:ext cx="7048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China:</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Algorithmic recommendation regulations and data governance laws</a:t>
            </a:r>
            <a:endParaRPr lang="en-US" sz="1600" dirty="0"/>
          </a:p>
        </p:txBody>
      </p:sp>
      <p:sp>
        <p:nvSpPr>
          <p:cNvPr id="25" name="Text 23"/>
          <p:cNvSpPr/>
          <p:nvPr/>
        </p:nvSpPr>
        <p:spPr>
          <a:xfrm>
            <a:off x="609600" y="4968241"/>
            <a:ext cx="7048500" cy="228600"/>
          </a:xfrm>
          <a:prstGeom prst="rect">
            <a:avLst/>
          </a:prstGeom>
          <a:noFill/>
          <a:ln/>
        </p:spPr>
        <p:txBody>
          <a:bodyPr wrap="square" lIns="0" tIns="0" rIns="0" bIns="0" rtlCol="0" anchor="ctr"/>
          <a:lstStyle/>
          <a:p>
            <a:pPr>
              <a:lnSpc>
                <a:spcPct val="130000"/>
              </a:lnSpc>
            </a:pPr>
            <a:r>
              <a:rPr lang="en-US" sz="1200" b="1" dirty="0">
                <a:solidFill>
                  <a:srgbClr val="1F2937"/>
                </a:solidFill>
                <a:latin typeface="Sorts Mill Goudy" pitchFamily="34" charset="0"/>
                <a:ea typeface="Sorts Mill Goudy" pitchFamily="34" charset="-122"/>
                <a:cs typeface="Sorts Mill Goudy" pitchFamily="34" charset="-120"/>
              </a:rPr>
              <a:t>Global Challenge:</a:t>
            </a:r>
            <a:pPr>
              <a:lnSpc>
                <a:spcPct val="130000"/>
              </a:lnSpc>
            </a:pPr>
            <a:r>
              <a:rPr lang="en-US" sz="1200" dirty="0">
                <a:solidFill>
                  <a:srgbClr val="1F2937"/>
                </a:solidFill>
                <a:latin typeface="Sorts Mill Goudy" pitchFamily="34" charset="0"/>
                <a:ea typeface="Sorts Mill Goudy" pitchFamily="34" charset="-122"/>
                <a:cs typeface="Sorts Mill Goudy" pitchFamily="34" charset="-120"/>
              </a:rPr>
              <a:t> No unified international standards create regulatory fragmentation</a:t>
            </a:r>
            <a:endParaRPr lang="en-US" sz="1600" dirty="0"/>
          </a:p>
        </p:txBody>
      </p:sp>
      <p:sp>
        <p:nvSpPr>
          <p:cNvPr id="26" name="Shape 24"/>
          <p:cNvSpPr/>
          <p:nvPr/>
        </p:nvSpPr>
        <p:spPr>
          <a:xfrm>
            <a:off x="381000" y="5539741"/>
            <a:ext cx="7391400" cy="800100"/>
          </a:xfrm>
          <a:custGeom>
            <a:avLst/>
            <a:gdLst/>
            <a:ahLst/>
            <a:cxnLst/>
            <a:rect l="l" t="t" r="r" b="b"/>
            <a:pathLst>
              <a:path w="7391400" h="800100">
                <a:moveTo>
                  <a:pt x="0" y="0"/>
                </a:moveTo>
                <a:lnTo>
                  <a:pt x="7391400" y="0"/>
                </a:lnTo>
                <a:lnTo>
                  <a:pt x="7391400" y="800100"/>
                </a:lnTo>
                <a:lnTo>
                  <a:pt x="0" y="800100"/>
                </a:lnTo>
                <a:lnTo>
                  <a:pt x="0" y="0"/>
                </a:lnTo>
                <a:close/>
              </a:path>
            </a:pathLst>
          </a:custGeom>
          <a:solidFill>
            <a:srgbClr val="8B0000"/>
          </a:solidFill>
          <a:ln/>
        </p:spPr>
      </p:sp>
      <p:sp>
        <p:nvSpPr>
          <p:cNvPr id="27" name="Text 25"/>
          <p:cNvSpPr/>
          <p:nvPr/>
        </p:nvSpPr>
        <p:spPr>
          <a:xfrm>
            <a:off x="533400" y="5692141"/>
            <a:ext cx="7162800" cy="495300"/>
          </a:xfrm>
          <a:prstGeom prst="rect">
            <a:avLst/>
          </a:prstGeom>
          <a:noFill/>
          <a:ln/>
        </p:spPr>
        <p:txBody>
          <a:bodyPr wrap="square" lIns="0" tIns="0" rIns="0" bIns="0" rtlCol="0" anchor="ctr"/>
          <a:lstStyle/>
          <a:p>
            <a:pPr>
              <a:lnSpc>
                <a:spcPct val="140000"/>
              </a:lnSpc>
            </a:pPr>
            <a:r>
              <a:rPr lang="en-US" sz="1200" b="1" dirty="0">
                <a:solidFill>
                  <a:srgbClr val="FFFFFF"/>
                </a:solidFill>
                <a:latin typeface="Sorts Mill Goudy" pitchFamily="34" charset="0"/>
                <a:ea typeface="Sorts Mill Goudy" pitchFamily="34" charset="-122"/>
                <a:cs typeface="Sorts Mill Goudy" pitchFamily="34" charset="-120"/>
              </a:rPr>
              <a:t>Organizational Responsibility:</a:t>
            </a:r>
            <a:pPr>
              <a:lnSpc>
                <a:spcPct val="140000"/>
              </a:lnSpc>
            </a:pPr>
            <a:r>
              <a:rPr lang="en-US" sz="1200" dirty="0">
                <a:solidFill>
                  <a:srgbClr val="FFFFFF"/>
                </a:solidFill>
                <a:latin typeface="Sorts Mill Goudy" pitchFamily="34" charset="0"/>
                <a:ea typeface="Sorts Mill Goudy" pitchFamily="34" charset="-122"/>
                <a:cs typeface="Sorts Mill Goudy" pitchFamily="34" charset="-120"/>
              </a:rPr>
              <a:t> Companies must proactively implement ethical frameworks, conduct bias audits, and establish governance structures before regulatory mandates.</a:t>
            </a:r>
            <a:endParaRPr lang="en-US" sz="1600" dirty="0"/>
          </a:p>
        </p:txBody>
      </p:sp>
      <p:pic>
        <p:nvPicPr>
          <p:cNvPr id="28" name="Image 0" descr="https://kimi-web-img.moonshot.cn/img/ethicsunwrapped.utexas.edu/0b079578a55bab5d040e8040c47aafd2b8e2a481.png">    </p:cNvPr>
          <p:cNvPicPr>
            <a:picLocks noChangeAspect="1"/>
          </p:cNvPicPr>
          <p:nvPr/>
        </p:nvPicPr>
        <p:blipFill>
          <a:blip r:embed="rId1"/>
          <a:srcRect l="29766" r="29766" t="0" b="0"/>
          <a:stretch/>
        </p:blipFill>
        <p:spPr>
          <a:xfrm>
            <a:off x="8001000" y="1181100"/>
            <a:ext cx="3810000" cy="5295900"/>
          </a:xfrm>
          <a:prstGeom prst="roundRect">
            <a:avLst>
              <a:gd name="adj" fmla="val 1000"/>
            </a:avLst>
          </a:prstGeom>
        </p:spPr>
      </p:pic>
      <p:sp>
        <p:nvSpPr>
          <p:cNvPr id="29" name="Text 26"/>
          <p:cNvSpPr/>
          <p:nvPr/>
        </p:nvSpPr>
        <p:spPr>
          <a:xfrm>
            <a:off x="7967662" y="6553200"/>
            <a:ext cx="3876675" cy="190500"/>
          </a:xfrm>
          <a:prstGeom prst="rect">
            <a:avLst/>
          </a:prstGeom>
          <a:noFill/>
          <a:ln/>
        </p:spPr>
        <p:txBody>
          <a:bodyPr wrap="square" lIns="0" tIns="0" rIns="0" bIns="0" rtlCol="0" anchor="ctr"/>
          <a:lstStyle/>
          <a:p>
            <a:pPr algn="ctr">
              <a:lnSpc>
                <a:spcPct val="120000"/>
              </a:lnSpc>
            </a:pPr>
            <a:r>
              <a:rPr lang="en-US" sz="1050" dirty="0">
                <a:solidFill>
                  <a:srgbClr val="6B7280"/>
                </a:solidFill>
                <a:latin typeface="Sorts Mill Goudy" pitchFamily="34" charset="0"/>
                <a:ea typeface="Sorts Mill Goudy" pitchFamily="34" charset="-122"/>
                <a:cs typeface="Sorts Mill Goudy" pitchFamily="34" charset="-120"/>
              </a:rPr>
              <a:t>Figure 6: Ethical AI principles framework</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361780" y="361780"/>
            <a:ext cx="11531751" cy="180890"/>
          </a:xfrm>
          <a:prstGeom prst="rect">
            <a:avLst/>
          </a:prstGeom>
          <a:noFill/>
          <a:ln/>
        </p:spPr>
        <p:txBody>
          <a:bodyPr wrap="square" lIns="0" tIns="0" rIns="0" bIns="0" rtlCol="0" anchor="ctr"/>
          <a:lstStyle/>
          <a:p>
            <a:pPr>
              <a:lnSpc>
                <a:spcPct val="120000"/>
              </a:lnSpc>
            </a:pPr>
            <a:r>
              <a:rPr lang="en-US" sz="997" b="1" spc="50" kern="0" dirty="0">
                <a:solidFill>
                  <a:srgbClr val="8B0000"/>
                </a:solidFill>
                <a:latin typeface="Sorts Mill Goudy" pitchFamily="34" charset="0"/>
                <a:ea typeface="Sorts Mill Goudy" pitchFamily="34" charset="-122"/>
                <a:cs typeface="Sorts Mill Goudy" pitchFamily="34" charset="-120"/>
              </a:rPr>
              <a:t>SECTION 7.1</a:t>
            </a:r>
            <a:endParaRPr lang="en-US" sz="1600" dirty="0"/>
          </a:p>
        </p:txBody>
      </p:sp>
      <p:sp>
        <p:nvSpPr>
          <p:cNvPr id="3" name="Text 1"/>
          <p:cNvSpPr/>
          <p:nvPr/>
        </p:nvSpPr>
        <p:spPr>
          <a:xfrm>
            <a:off x="361780" y="615027"/>
            <a:ext cx="11631240" cy="361780"/>
          </a:xfrm>
          <a:prstGeom prst="rect">
            <a:avLst/>
          </a:prstGeom>
          <a:noFill/>
          <a:ln/>
        </p:spPr>
        <p:txBody>
          <a:bodyPr wrap="square" lIns="0" tIns="0" rIns="0" bIns="0" rtlCol="0" anchor="ctr"/>
          <a:lstStyle/>
          <a:p>
            <a:pPr>
              <a:lnSpc>
                <a:spcPct val="90000"/>
              </a:lnSpc>
            </a:pPr>
            <a:r>
              <a:rPr lang="en-US" sz="2564" b="1" dirty="0">
                <a:solidFill>
                  <a:srgbClr val="1F2937"/>
                </a:solidFill>
                <a:latin typeface="Sorts Mill Goudy" pitchFamily="34" charset="0"/>
                <a:ea typeface="Sorts Mill Goudy" pitchFamily="34" charset="-122"/>
                <a:cs typeface="Sorts Mill Goudy" pitchFamily="34" charset="-120"/>
              </a:rPr>
              <a:t>Business Value: Efficiency, Cost Reduction, and Experience</a:t>
            </a:r>
            <a:endParaRPr lang="en-US" sz="1600" dirty="0"/>
          </a:p>
        </p:txBody>
      </p:sp>
      <p:sp>
        <p:nvSpPr>
          <p:cNvPr id="4" name="Shape 2"/>
          <p:cNvSpPr/>
          <p:nvPr/>
        </p:nvSpPr>
        <p:spPr>
          <a:xfrm>
            <a:off x="365398" y="1125137"/>
            <a:ext cx="4330512" cy="3552684"/>
          </a:xfrm>
          <a:custGeom>
            <a:avLst/>
            <a:gdLst/>
            <a:ahLst/>
            <a:cxnLst/>
            <a:rect l="l" t="t" r="r" b="b"/>
            <a:pathLst>
              <a:path w="4330512" h="3552684">
                <a:moveTo>
                  <a:pt x="0" y="0"/>
                </a:moveTo>
                <a:lnTo>
                  <a:pt x="4330512" y="0"/>
                </a:lnTo>
                <a:lnTo>
                  <a:pt x="4330512" y="3552684"/>
                </a:lnTo>
                <a:lnTo>
                  <a:pt x="0" y="3552684"/>
                </a:lnTo>
                <a:lnTo>
                  <a:pt x="0" y="0"/>
                </a:lnTo>
                <a:close/>
              </a:path>
            </a:pathLst>
          </a:custGeom>
          <a:solidFill>
            <a:srgbClr val="FFFFFF"/>
          </a:solidFill>
          <a:ln w="10160">
            <a:solidFill>
              <a:srgbClr val="E5E7EB"/>
            </a:solidFill>
            <a:prstDash val="solid"/>
          </a:ln>
        </p:spPr>
      </p:sp>
      <p:sp>
        <p:nvSpPr>
          <p:cNvPr id="5" name="Text 3"/>
          <p:cNvSpPr/>
          <p:nvPr/>
        </p:nvSpPr>
        <p:spPr>
          <a:xfrm>
            <a:off x="473028" y="1273470"/>
            <a:ext cx="4115252" cy="253246"/>
          </a:xfrm>
          <a:prstGeom prst="rect">
            <a:avLst/>
          </a:prstGeom>
          <a:noFill/>
          <a:ln/>
        </p:spPr>
        <p:txBody>
          <a:bodyPr wrap="square" lIns="0" tIns="0" rIns="0" bIns="0" rtlCol="0" anchor="ctr"/>
          <a:lstStyle/>
          <a:p>
            <a:pPr algn="ctr">
              <a:lnSpc>
                <a:spcPct val="130000"/>
              </a:lnSpc>
            </a:pPr>
            <a:r>
              <a:rPr lang="en-US" sz="1282" b="1" dirty="0">
                <a:solidFill>
                  <a:srgbClr val="1F2937"/>
                </a:solidFill>
                <a:latin typeface="Sorts Mill Goudy" pitchFamily="34" charset="0"/>
                <a:ea typeface="Sorts Mill Goudy" pitchFamily="34" charset="-122"/>
                <a:cs typeface="Sorts Mill Goudy" pitchFamily="34" charset="-120"/>
              </a:rPr>
              <a:t>Figure 7: Business Impact Metrics</a:t>
            </a:r>
            <a:endParaRPr lang="en-US" sz="1600" dirty="0"/>
          </a:p>
        </p:txBody>
      </p:sp>
      <p:pic>
        <p:nvPicPr>
          <p:cNvPr id="6" name="Image 0" descr="https://kimi-img.moonshot.cn/pub/slides/26-03-31-19:46:39-d75r87pl88bjjgnolklg.png">    </p:cNvPr>
          <p:cNvPicPr>
            <a:picLocks noChangeAspect="1"/>
          </p:cNvPicPr>
          <p:nvPr/>
        </p:nvPicPr>
        <p:blipFill>
          <a:blip r:embed="rId1"/>
          <a:srcRect l="0" r="0" t="45" b="45"/>
          <a:stretch/>
        </p:blipFill>
        <p:spPr>
          <a:xfrm>
            <a:off x="513728" y="1599072"/>
            <a:ext cx="4033852" cy="2532463"/>
          </a:xfrm>
          <a:prstGeom prst="roundRect">
            <a:avLst>
              <a:gd name="adj" fmla="val 0"/>
            </a:avLst>
          </a:prstGeom>
        </p:spPr>
      </p:pic>
      <p:sp>
        <p:nvSpPr>
          <p:cNvPr id="7" name="Text 4"/>
          <p:cNvSpPr/>
          <p:nvPr/>
        </p:nvSpPr>
        <p:spPr>
          <a:xfrm>
            <a:off x="482072" y="4203891"/>
            <a:ext cx="4097163" cy="180890"/>
          </a:xfrm>
          <a:prstGeom prst="rect">
            <a:avLst/>
          </a:prstGeom>
          <a:noFill/>
          <a:ln/>
        </p:spPr>
        <p:txBody>
          <a:bodyPr wrap="square" lIns="0" tIns="0" rIns="0" bIns="0" rtlCol="0" anchor="ctr"/>
          <a:lstStyle/>
          <a:p>
            <a:pPr algn="ctr">
              <a:lnSpc>
                <a:spcPct val="120000"/>
              </a:lnSpc>
            </a:pPr>
            <a:r>
              <a:rPr lang="en-US" sz="997" dirty="0">
                <a:solidFill>
                  <a:srgbClr val="6B7280"/>
                </a:solidFill>
                <a:latin typeface="Sorts Mill Goudy" pitchFamily="34" charset="0"/>
                <a:ea typeface="Sorts Mill Goudy" pitchFamily="34" charset="-122"/>
                <a:cs typeface="Sorts Mill Goudy" pitchFamily="34" charset="-120"/>
              </a:rPr>
              <a:t>Source: Enterprise AI adoption survey, 2026</a:t>
            </a:r>
            <a:endParaRPr lang="en-US" sz="1600" dirty="0"/>
          </a:p>
        </p:txBody>
      </p:sp>
      <p:sp>
        <p:nvSpPr>
          <p:cNvPr id="8" name="Shape 5"/>
          <p:cNvSpPr/>
          <p:nvPr/>
        </p:nvSpPr>
        <p:spPr>
          <a:xfrm>
            <a:off x="379869" y="4829769"/>
            <a:ext cx="4323276" cy="1664190"/>
          </a:xfrm>
          <a:custGeom>
            <a:avLst/>
            <a:gdLst/>
            <a:ahLst/>
            <a:cxnLst/>
            <a:rect l="l" t="t" r="r" b="b"/>
            <a:pathLst>
              <a:path w="4323276" h="1664190">
                <a:moveTo>
                  <a:pt x="0" y="0"/>
                </a:moveTo>
                <a:lnTo>
                  <a:pt x="4323276" y="0"/>
                </a:lnTo>
                <a:lnTo>
                  <a:pt x="4323276" y="1664190"/>
                </a:lnTo>
                <a:lnTo>
                  <a:pt x="0" y="1664190"/>
                </a:lnTo>
                <a:lnTo>
                  <a:pt x="0" y="0"/>
                </a:lnTo>
                <a:close/>
              </a:path>
            </a:pathLst>
          </a:custGeom>
          <a:solidFill>
            <a:srgbClr val="F9FAFB"/>
          </a:solidFill>
          <a:ln/>
        </p:spPr>
      </p:sp>
      <p:sp>
        <p:nvSpPr>
          <p:cNvPr id="9" name="Shape 6"/>
          <p:cNvSpPr/>
          <p:nvPr/>
        </p:nvSpPr>
        <p:spPr>
          <a:xfrm>
            <a:off x="379869" y="4829769"/>
            <a:ext cx="36178" cy="1664190"/>
          </a:xfrm>
          <a:custGeom>
            <a:avLst/>
            <a:gdLst/>
            <a:ahLst/>
            <a:cxnLst/>
            <a:rect l="l" t="t" r="r" b="b"/>
            <a:pathLst>
              <a:path w="36178" h="1664190">
                <a:moveTo>
                  <a:pt x="0" y="0"/>
                </a:moveTo>
                <a:lnTo>
                  <a:pt x="36178" y="0"/>
                </a:lnTo>
                <a:lnTo>
                  <a:pt x="36178" y="1664190"/>
                </a:lnTo>
                <a:lnTo>
                  <a:pt x="0" y="1664190"/>
                </a:lnTo>
                <a:lnTo>
                  <a:pt x="0" y="0"/>
                </a:lnTo>
                <a:close/>
              </a:path>
            </a:pathLst>
          </a:custGeom>
          <a:solidFill>
            <a:srgbClr val="6B7280"/>
          </a:solidFill>
          <a:ln/>
        </p:spPr>
      </p:sp>
      <p:sp>
        <p:nvSpPr>
          <p:cNvPr id="10" name="Text 7"/>
          <p:cNvSpPr/>
          <p:nvPr/>
        </p:nvSpPr>
        <p:spPr>
          <a:xfrm>
            <a:off x="542671" y="4974481"/>
            <a:ext cx="4097163" cy="253246"/>
          </a:xfrm>
          <a:prstGeom prst="rect">
            <a:avLst/>
          </a:prstGeom>
          <a:noFill/>
          <a:ln/>
        </p:spPr>
        <p:txBody>
          <a:bodyPr wrap="square" lIns="0" tIns="0" rIns="0" bIns="0" rtlCol="0" anchor="ctr"/>
          <a:lstStyle/>
          <a:p>
            <a:pPr>
              <a:lnSpc>
                <a:spcPct val="130000"/>
              </a:lnSpc>
            </a:pPr>
            <a:r>
              <a:rPr lang="en-US" sz="1282" b="1" dirty="0">
                <a:solidFill>
                  <a:srgbClr val="1F2937"/>
                </a:solidFill>
                <a:latin typeface="Sorts Mill Goudy" pitchFamily="34" charset="0"/>
                <a:ea typeface="Sorts Mill Goudy" pitchFamily="34" charset="-122"/>
                <a:cs typeface="Sorts Mill Goudy" pitchFamily="34" charset="-120"/>
              </a:rPr>
              <a:t>7.1.3 Risk Management Requirements</a:t>
            </a:r>
            <a:endParaRPr lang="en-US" sz="1600" dirty="0"/>
          </a:p>
        </p:txBody>
      </p:sp>
      <p:sp>
        <p:nvSpPr>
          <p:cNvPr id="11" name="Text 8"/>
          <p:cNvSpPr/>
          <p:nvPr/>
        </p:nvSpPr>
        <p:spPr>
          <a:xfrm>
            <a:off x="542671" y="5300083"/>
            <a:ext cx="4079074" cy="361780"/>
          </a:xfrm>
          <a:prstGeom prst="rect">
            <a:avLst/>
          </a:prstGeom>
          <a:noFill/>
          <a:ln/>
        </p:spPr>
        <p:txBody>
          <a:bodyPr wrap="square" lIns="0" tIns="0" rIns="0" bIns="0" rtlCol="0" anchor="ctr"/>
          <a:lstStyle/>
          <a:p>
            <a:pPr>
              <a:lnSpc>
                <a:spcPct val="120000"/>
              </a:lnSpc>
            </a:pPr>
            <a:r>
              <a:rPr lang="en-US" sz="997" b="1" dirty="0">
                <a:solidFill>
                  <a:srgbClr val="1F2937"/>
                </a:solidFill>
                <a:latin typeface="Sorts Mill Goudy" pitchFamily="34" charset="0"/>
                <a:ea typeface="Sorts Mill Goudy" pitchFamily="34" charset="-122"/>
                <a:cs typeface="Sorts Mill Goudy" pitchFamily="34" charset="-120"/>
              </a:rPr>
              <a:t>Data Security:</a:t>
            </a:r>
            <a:pPr>
              <a:lnSpc>
                <a:spcPct val="120000"/>
              </a:lnSpc>
            </a:pPr>
            <a:r>
              <a:rPr lang="en-US" sz="997" dirty="0">
                <a:solidFill>
                  <a:srgbClr val="1F2937"/>
                </a:solidFill>
                <a:latin typeface="Sorts Mill Goudy" pitchFamily="34" charset="0"/>
                <a:ea typeface="Sorts Mill Goudy" pitchFamily="34" charset="-122"/>
                <a:cs typeface="Sorts Mill Goudy" pitchFamily="34" charset="-120"/>
              </a:rPr>
              <a:t> Protecting sensitive information from breaches and unauthorized access</a:t>
            </a:r>
            <a:endParaRPr lang="en-US" sz="1600" dirty="0"/>
          </a:p>
        </p:txBody>
      </p:sp>
      <p:sp>
        <p:nvSpPr>
          <p:cNvPr id="12" name="Text 9"/>
          <p:cNvSpPr/>
          <p:nvPr/>
        </p:nvSpPr>
        <p:spPr>
          <a:xfrm>
            <a:off x="542671" y="5734220"/>
            <a:ext cx="4079074" cy="361780"/>
          </a:xfrm>
          <a:prstGeom prst="rect">
            <a:avLst/>
          </a:prstGeom>
          <a:noFill/>
          <a:ln/>
        </p:spPr>
        <p:txBody>
          <a:bodyPr wrap="square" lIns="0" tIns="0" rIns="0" bIns="0" rtlCol="0" anchor="ctr"/>
          <a:lstStyle/>
          <a:p>
            <a:pPr>
              <a:lnSpc>
                <a:spcPct val="120000"/>
              </a:lnSpc>
            </a:pPr>
            <a:r>
              <a:rPr lang="en-US" sz="997" b="1" dirty="0">
                <a:solidFill>
                  <a:srgbClr val="1F2937"/>
                </a:solidFill>
                <a:latin typeface="Sorts Mill Goudy" pitchFamily="34" charset="0"/>
                <a:ea typeface="Sorts Mill Goudy" pitchFamily="34" charset="-122"/>
                <a:cs typeface="Sorts Mill Goudy" pitchFamily="34" charset="-120"/>
              </a:rPr>
              <a:t>System Reliability:</a:t>
            </a:r>
            <a:pPr>
              <a:lnSpc>
                <a:spcPct val="120000"/>
              </a:lnSpc>
            </a:pPr>
            <a:r>
              <a:rPr lang="en-US" sz="997" dirty="0">
                <a:solidFill>
                  <a:srgbClr val="1F2937"/>
                </a:solidFill>
                <a:latin typeface="Sorts Mill Goudy" pitchFamily="34" charset="0"/>
                <a:ea typeface="Sorts Mill Goudy" pitchFamily="34" charset="-122"/>
                <a:cs typeface="Sorts Mill Goudy" pitchFamily="34" charset="-120"/>
              </a:rPr>
              <a:t> Ensuring AI systems operate consistently and predictably</a:t>
            </a:r>
            <a:endParaRPr lang="en-US" sz="1600" dirty="0"/>
          </a:p>
        </p:txBody>
      </p:sp>
      <p:sp>
        <p:nvSpPr>
          <p:cNvPr id="13" name="Text 10"/>
          <p:cNvSpPr/>
          <p:nvPr/>
        </p:nvSpPr>
        <p:spPr>
          <a:xfrm>
            <a:off x="542671" y="6168356"/>
            <a:ext cx="4079074" cy="180890"/>
          </a:xfrm>
          <a:prstGeom prst="rect">
            <a:avLst/>
          </a:prstGeom>
          <a:noFill/>
          <a:ln/>
        </p:spPr>
        <p:txBody>
          <a:bodyPr wrap="square" lIns="0" tIns="0" rIns="0" bIns="0" rtlCol="0" anchor="ctr"/>
          <a:lstStyle/>
          <a:p>
            <a:pPr>
              <a:lnSpc>
                <a:spcPct val="120000"/>
              </a:lnSpc>
            </a:pPr>
            <a:r>
              <a:rPr lang="en-US" sz="997" b="1" dirty="0">
                <a:solidFill>
                  <a:srgbClr val="1F2937"/>
                </a:solidFill>
                <a:latin typeface="Sorts Mill Goudy" pitchFamily="34" charset="0"/>
                <a:ea typeface="Sorts Mill Goudy" pitchFamily="34" charset="-122"/>
                <a:cs typeface="Sorts Mill Goudy" pitchFamily="34" charset="-120"/>
              </a:rPr>
              <a:t>Compliance:</a:t>
            </a:r>
            <a:pPr>
              <a:lnSpc>
                <a:spcPct val="120000"/>
              </a:lnSpc>
            </a:pPr>
            <a:r>
              <a:rPr lang="en-US" sz="997" dirty="0">
                <a:solidFill>
                  <a:srgbClr val="1F2937"/>
                </a:solidFill>
                <a:latin typeface="Sorts Mill Goudy" pitchFamily="34" charset="0"/>
                <a:ea typeface="Sorts Mill Goudy" pitchFamily="34" charset="-122"/>
                <a:cs typeface="Sorts Mill Goudy" pitchFamily="34" charset="-120"/>
              </a:rPr>
              <a:t> Meeting regulatory requirements for AI deployment</a:t>
            </a:r>
            <a:endParaRPr lang="en-US" sz="1600" dirty="0"/>
          </a:p>
        </p:txBody>
      </p:sp>
      <p:sp>
        <p:nvSpPr>
          <p:cNvPr id="14" name="Shape 11"/>
          <p:cNvSpPr/>
          <p:nvPr/>
        </p:nvSpPr>
        <p:spPr>
          <a:xfrm>
            <a:off x="4938303" y="1121519"/>
            <a:ext cx="6891917" cy="3590671"/>
          </a:xfrm>
          <a:custGeom>
            <a:avLst/>
            <a:gdLst/>
            <a:ahLst/>
            <a:cxnLst/>
            <a:rect l="l" t="t" r="r" b="b"/>
            <a:pathLst>
              <a:path w="6891917" h="3590671">
                <a:moveTo>
                  <a:pt x="0" y="0"/>
                </a:moveTo>
                <a:lnTo>
                  <a:pt x="6891917" y="0"/>
                </a:lnTo>
                <a:lnTo>
                  <a:pt x="6891917" y="3590671"/>
                </a:lnTo>
                <a:lnTo>
                  <a:pt x="0" y="3590671"/>
                </a:lnTo>
                <a:lnTo>
                  <a:pt x="0" y="0"/>
                </a:lnTo>
                <a:close/>
              </a:path>
            </a:pathLst>
          </a:custGeom>
          <a:solidFill>
            <a:srgbClr val="F9FAFB"/>
          </a:solidFill>
          <a:ln/>
        </p:spPr>
      </p:sp>
      <p:sp>
        <p:nvSpPr>
          <p:cNvPr id="15" name="Shape 12"/>
          <p:cNvSpPr/>
          <p:nvPr/>
        </p:nvSpPr>
        <p:spPr>
          <a:xfrm>
            <a:off x="4938303" y="1121519"/>
            <a:ext cx="36178" cy="3590671"/>
          </a:xfrm>
          <a:custGeom>
            <a:avLst/>
            <a:gdLst/>
            <a:ahLst/>
            <a:cxnLst/>
            <a:rect l="l" t="t" r="r" b="b"/>
            <a:pathLst>
              <a:path w="36178" h="3590671">
                <a:moveTo>
                  <a:pt x="0" y="0"/>
                </a:moveTo>
                <a:lnTo>
                  <a:pt x="36178" y="0"/>
                </a:lnTo>
                <a:lnTo>
                  <a:pt x="36178" y="3590671"/>
                </a:lnTo>
                <a:lnTo>
                  <a:pt x="0" y="3590671"/>
                </a:lnTo>
                <a:lnTo>
                  <a:pt x="0" y="0"/>
                </a:lnTo>
                <a:close/>
              </a:path>
            </a:pathLst>
          </a:custGeom>
          <a:solidFill>
            <a:srgbClr val="8B0000"/>
          </a:solidFill>
          <a:ln/>
        </p:spPr>
      </p:sp>
      <p:sp>
        <p:nvSpPr>
          <p:cNvPr id="16" name="Text 13"/>
          <p:cNvSpPr/>
          <p:nvPr/>
        </p:nvSpPr>
        <p:spPr>
          <a:xfrm>
            <a:off x="5137282" y="1302409"/>
            <a:ext cx="6602493" cy="253246"/>
          </a:xfrm>
          <a:prstGeom prst="rect">
            <a:avLst/>
          </a:prstGeom>
          <a:noFill/>
          <a:ln/>
        </p:spPr>
        <p:txBody>
          <a:bodyPr wrap="square" lIns="0" tIns="0" rIns="0" bIns="0" rtlCol="0" anchor="ctr"/>
          <a:lstStyle/>
          <a:p>
            <a:pPr>
              <a:lnSpc>
                <a:spcPct val="120000"/>
              </a:lnSpc>
            </a:pPr>
            <a:r>
              <a:rPr lang="en-US" sz="1424" b="1" dirty="0">
                <a:solidFill>
                  <a:srgbClr val="1F2937"/>
                </a:solidFill>
                <a:latin typeface="Sorts Mill Goudy" pitchFamily="34" charset="0"/>
                <a:ea typeface="Sorts Mill Goudy" pitchFamily="34" charset="-122"/>
                <a:cs typeface="Sorts Mill Goudy" pitchFamily="34" charset="-120"/>
              </a:rPr>
              <a:t>7.1.1 Quantifiable Benefits</a:t>
            </a:r>
            <a:endParaRPr lang="en-US" sz="1600" dirty="0"/>
          </a:p>
        </p:txBody>
      </p:sp>
      <p:sp>
        <p:nvSpPr>
          <p:cNvPr id="17" name="Shape 14"/>
          <p:cNvSpPr/>
          <p:nvPr/>
        </p:nvSpPr>
        <p:spPr>
          <a:xfrm>
            <a:off x="5140900" y="1667808"/>
            <a:ext cx="6501194" cy="875509"/>
          </a:xfrm>
          <a:custGeom>
            <a:avLst/>
            <a:gdLst/>
            <a:ahLst/>
            <a:cxnLst/>
            <a:rect l="l" t="t" r="r" b="b"/>
            <a:pathLst>
              <a:path w="6501194" h="875509">
                <a:moveTo>
                  <a:pt x="0" y="0"/>
                </a:moveTo>
                <a:lnTo>
                  <a:pt x="6501194" y="0"/>
                </a:lnTo>
                <a:lnTo>
                  <a:pt x="6501194" y="875509"/>
                </a:lnTo>
                <a:lnTo>
                  <a:pt x="0" y="875509"/>
                </a:lnTo>
                <a:lnTo>
                  <a:pt x="0" y="0"/>
                </a:lnTo>
                <a:close/>
              </a:path>
            </a:pathLst>
          </a:custGeom>
          <a:solidFill>
            <a:srgbClr val="FFFFFF"/>
          </a:solidFill>
          <a:ln w="10160">
            <a:solidFill>
              <a:srgbClr val="E5E7EB"/>
            </a:solidFill>
            <a:prstDash val="solid"/>
          </a:ln>
        </p:spPr>
      </p:sp>
      <p:sp>
        <p:nvSpPr>
          <p:cNvPr id="18" name="Text 15"/>
          <p:cNvSpPr/>
          <p:nvPr/>
        </p:nvSpPr>
        <p:spPr>
          <a:xfrm>
            <a:off x="5289230" y="1852204"/>
            <a:ext cx="1456166" cy="217068"/>
          </a:xfrm>
          <a:prstGeom prst="rect">
            <a:avLst/>
          </a:prstGeom>
          <a:noFill/>
          <a:ln/>
        </p:spPr>
        <p:txBody>
          <a:bodyPr wrap="square" lIns="0" tIns="0" rIns="0" bIns="0" rtlCol="0" anchor="ctr"/>
          <a:lstStyle/>
          <a:p>
            <a:pPr>
              <a:lnSpc>
                <a:spcPct val="130000"/>
              </a:lnSpc>
            </a:pPr>
            <a:r>
              <a:rPr lang="en-US" sz="1139" b="1" dirty="0">
                <a:solidFill>
                  <a:srgbClr val="1F2937"/>
                </a:solidFill>
                <a:latin typeface="Sorts Mill Goudy" pitchFamily="34" charset="0"/>
                <a:ea typeface="Sorts Mill Goudy" pitchFamily="34" charset="-122"/>
                <a:cs typeface="Sorts Mill Goudy" pitchFamily="34" charset="-120"/>
              </a:rPr>
              <a:t>Operational Efficiency</a:t>
            </a:r>
            <a:endParaRPr lang="en-US" sz="1600" dirty="0"/>
          </a:p>
        </p:txBody>
      </p:sp>
      <p:sp>
        <p:nvSpPr>
          <p:cNvPr id="19" name="Text 16"/>
          <p:cNvSpPr/>
          <p:nvPr/>
        </p:nvSpPr>
        <p:spPr>
          <a:xfrm>
            <a:off x="10901122" y="1816140"/>
            <a:ext cx="696427" cy="289424"/>
          </a:xfrm>
          <a:prstGeom prst="rect">
            <a:avLst/>
          </a:prstGeom>
          <a:noFill/>
          <a:ln/>
        </p:spPr>
        <p:txBody>
          <a:bodyPr wrap="square" lIns="0" tIns="0" rIns="0" bIns="0" rtlCol="0" anchor="ctr"/>
          <a:lstStyle/>
          <a:p>
            <a:pPr>
              <a:lnSpc>
                <a:spcPct val="110000"/>
              </a:lnSpc>
            </a:pPr>
            <a:r>
              <a:rPr lang="en-US" sz="1709" b="1" dirty="0">
                <a:solidFill>
                  <a:srgbClr val="8B0000"/>
                </a:solidFill>
                <a:latin typeface="Sorts Mill Goudy" pitchFamily="34" charset="0"/>
                <a:ea typeface="Sorts Mill Goudy" pitchFamily="34" charset="-122"/>
                <a:cs typeface="Sorts Mill Goudy" pitchFamily="34" charset="-120"/>
              </a:rPr>
              <a:t>35-50%</a:t>
            </a:r>
            <a:endParaRPr lang="en-US" sz="1600" dirty="0"/>
          </a:p>
        </p:txBody>
      </p:sp>
      <p:sp>
        <p:nvSpPr>
          <p:cNvPr id="20" name="Text 17"/>
          <p:cNvSpPr/>
          <p:nvPr/>
        </p:nvSpPr>
        <p:spPr>
          <a:xfrm>
            <a:off x="5289230" y="2177806"/>
            <a:ext cx="6276890" cy="217068"/>
          </a:xfrm>
          <a:prstGeom prst="rect">
            <a:avLst/>
          </a:prstGeom>
          <a:noFill/>
          <a:ln/>
        </p:spPr>
        <p:txBody>
          <a:bodyPr wrap="square" lIns="0" tIns="0" rIns="0" bIns="0" rtlCol="0" anchor="ctr"/>
          <a:lstStyle/>
          <a:p>
            <a:pPr>
              <a:lnSpc>
                <a:spcPct val="130000"/>
              </a:lnSpc>
            </a:pPr>
            <a:r>
              <a:rPr lang="en-US" sz="1139" dirty="0">
                <a:solidFill>
                  <a:srgbClr val="6B7280"/>
                </a:solidFill>
                <a:latin typeface="Sorts Mill Goudy" pitchFamily="34" charset="0"/>
                <a:ea typeface="Sorts Mill Goudy" pitchFamily="34" charset="-122"/>
                <a:cs typeface="Sorts Mill Goudy" pitchFamily="34" charset="-120"/>
              </a:rPr>
              <a:t>Reduction in processing time through automation of routine tasks and workflows</a:t>
            </a:r>
            <a:endParaRPr lang="en-US" sz="1600" dirty="0"/>
          </a:p>
        </p:txBody>
      </p:sp>
      <p:sp>
        <p:nvSpPr>
          <p:cNvPr id="21" name="Shape 18"/>
          <p:cNvSpPr/>
          <p:nvPr/>
        </p:nvSpPr>
        <p:spPr>
          <a:xfrm>
            <a:off x="5140900" y="2658972"/>
            <a:ext cx="6501194" cy="875509"/>
          </a:xfrm>
          <a:custGeom>
            <a:avLst/>
            <a:gdLst/>
            <a:ahLst/>
            <a:cxnLst/>
            <a:rect l="l" t="t" r="r" b="b"/>
            <a:pathLst>
              <a:path w="6501194" h="875509">
                <a:moveTo>
                  <a:pt x="0" y="0"/>
                </a:moveTo>
                <a:lnTo>
                  <a:pt x="6501194" y="0"/>
                </a:lnTo>
                <a:lnTo>
                  <a:pt x="6501194" y="875509"/>
                </a:lnTo>
                <a:lnTo>
                  <a:pt x="0" y="875509"/>
                </a:lnTo>
                <a:lnTo>
                  <a:pt x="0" y="0"/>
                </a:lnTo>
                <a:close/>
              </a:path>
            </a:pathLst>
          </a:custGeom>
          <a:solidFill>
            <a:srgbClr val="FFFFFF"/>
          </a:solidFill>
          <a:ln w="10160">
            <a:solidFill>
              <a:srgbClr val="E5E7EB"/>
            </a:solidFill>
            <a:prstDash val="solid"/>
          </a:ln>
        </p:spPr>
      </p:sp>
      <p:sp>
        <p:nvSpPr>
          <p:cNvPr id="22" name="Text 19"/>
          <p:cNvSpPr/>
          <p:nvPr/>
        </p:nvSpPr>
        <p:spPr>
          <a:xfrm>
            <a:off x="5289230" y="2843368"/>
            <a:ext cx="1067252" cy="217068"/>
          </a:xfrm>
          <a:prstGeom prst="rect">
            <a:avLst/>
          </a:prstGeom>
          <a:noFill/>
          <a:ln/>
        </p:spPr>
        <p:txBody>
          <a:bodyPr wrap="square" lIns="0" tIns="0" rIns="0" bIns="0" rtlCol="0" anchor="ctr"/>
          <a:lstStyle/>
          <a:p>
            <a:pPr>
              <a:lnSpc>
                <a:spcPct val="130000"/>
              </a:lnSpc>
            </a:pPr>
            <a:r>
              <a:rPr lang="en-US" sz="1139" b="1" dirty="0">
                <a:solidFill>
                  <a:srgbClr val="1F2937"/>
                </a:solidFill>
                <a:latin typeface="Sorts Mill Goudy" pitchFamily="34" charset="0"/>
                <a:ea typeface="Sorts Mill Goudy" pitchFamily="34" charset="-122"/>
                <a:cs typeface="Sorts Mill Goudy" pitchFamily="34" charset="-120"/>
              </a:rPr>
              <a:t>Cost Reduction</a:t>
            </a:r>
            <a:endParaRPr lang="en-US" sz="1600" dirty="0"/>
          </a:p>
        </p:txBody>
      </p:sp>
      <p:sp>
        <p:nvSpPr>
          <p:cNvPr id="23" name="Text 20"/>
          <p:cNvSpPr/>
          <p:nvPr/>
        </p:nvSpPr>
        <p:spPr>
          <a:xfrm>
            <a:off x="10811469" y="2807305"/>
            <a:ext cx="786872" cy="289424"/>
          </a:xfrm>
          <a:prstGeom prst="rect">
            <a:avLst/>
          </a:prstGeom>
          <a:noFill/>
          <a:ln/>
        </p:spPr>
        <p:txBody>
          <a:bodyPr wrap="square" lIns="0" tIns="0" rIns="0" bIns="0" rtlCol="0" anchor="ctr"/>
          <a:lstStyle/>
          <a:p>
            <a:pPr>
              <a:lnSpc>
                <a:spcPct val="110000"/>
              </a:lnSpc>
            </a:pPr>
            <a:r>
              <a:rPr lang="en-US" sz="1709" b="1" dirty="0">
                <a:solidFill>
                  <a:srgbClr val="8B0000"/>
                </a:solidFill>
                <a:latin typeface="Sorts Mill Goudy" pitchFamily="34" charset="0"/>
                <a:ea typeface="Sorts Mill Goudy" pitchFamily="34" charset="-122"/>
                <a:cs typeface="Sorts Mill Goudy" pitchFamily="34" charset="-120"/>
              </a:rPr>
              <a:t>20-40%</a:t>
            </a:r>
            <a:endParaRPr lang="en-US" sz="1600" dirty="0"/>
          </a:p>
        </p:txBody>
      </p:sp>
      <p:sp>
        <p:nvSpPr>
          <p:cNvPr id="24" name="Text 21"/>
          <p:cNvSpPr/>
          <p:nvPr/>
        </p:nvSpPr>
        <p:spPr>
          <a:xfrm>
            <a:off x="5289230" y="3168970"/>
            <a:ext cx="6276890" cy="217068"/>
          </a:xfrm>
          <a:prstGeom prst="rect">
            <a:avLst/>
          </a:prstGeom>
          <a:noFill/>
          <a:ln/>
        </p:spPr>
        <p:txBody>
          <a:bodyPr wrap="square" lIns="0" tIns="0" rIns="0" bIns="0" rtlCol="0" anchor="ctr"/>
          <a:lstStyle/>
          <a:p>
            <a:pPr>
              <a:lnSpc>
                <a:spcPct val="130000"/>
              </a:lnSpc>
            </a:pPr>
            <a:r>
              <a:rPr lang="en-US" sz="1139" dirty="0">
                <a:solidFill>
                  <a:srgbClr val="6B7280"/>
                </a:solidFill>
                <a:latin typeface="Sorts Mill Goudy" pitchFamily="34" charset="0"/>
                <a:ea typeface="Sorts Mill Goudy" pitchFamily="34" charset="-122"/>
                <a:cs typeface="Sorts Mill Goudy" pitchFamily="34" charset="-120"/>
              </a:rPr>
              <a:t>Decreased operational costs through optimized resource allocation and reduced manual labor</a:t>
            </a:r>
            <a:endParaRPr lang="en-US" sz="1600" dirty="0"/>
          </a:p>
        </p:txBody>
      </p:sp>
      <p:sp>
        <p:nvSpPr>
          <p:cNvPr id="25" name="Shape 22"/>
          <p:cNvSpPr/>
          <p:nvPr/>
        </p:nvSpPr>
        <p:spPr>
          <a:xfrm>
            <a:off x="5140900" y="3650141"/>
            <a:ext cx="6501194" cy="875509"/>
          </a:xfrm>
          <a:custGeom>
            <a:avLst/>
            <a:gdLst/>
            <a:ahLst/>
            <a:cxnLst/>
            <a:rect l="l" t="t" r="r" b="b"/>
            <a:pathLst>
              <a:path w="6501194" h="875509">
                <a:moveTo>
                  <a:pt x="0" y="0"/>
                </a:moveTo>
                <a:lnTo>
                  <a:pt x="6501194" y="0"/>
                </a:lnTo>
                <a:lnTo>
                  <a:pt x="6501194" y="875509"/>
                </a:lnTo>
                <a:lnTo>
                  <a:pt x="0" y="875509"/>
                </a:lnTo>
                <a:lnTo>
                  <a:pt x="0" y="0"/>
                </a:lnTo>
                <a:close/>
              </a:path>
            </a:pathLst>
          </a:custGeom>
          <a:solidFill>
            <a:srgbClr val="FFFFFF"/>
          </a:solidFill>
          <a:ln w="10160">
            <a:solidFill>
              <a:srgbClr val="E5E7EB"/>
            </a:solidFill>
            <a:prstDash val="solid"/>
          </a:ln>
        </p:spPr>
      </p:sp>
      <p:sp>
        <p:nvSpPr>
          <p:cNvPr id="26" name="Text 23"/>
          <p:cNvSpPr/>
          <p:nvPr/>
        </p:nvSpPr>
        <p:spPr>
          <a:xfrm>
            <a:off x="5289230" y="3834532"/>
            <a:ext cx="1429033" cy="217068"/>
          </a:xfrm>
          <a:prstGeom prst="rect">
            <a:avLst/>
          </a:prstGeom>
          <a:noFill/>
          <a:ln/>
        </p:spPr>
        <p:txBody>
          <a:bodyPr wrap="square" lIns="0" tIns="0" rIns="0" bIns="0" rtlCol="0" anchor="ctr"/>
          <a:lstStyle/>
          <a:p>
            <a:pPr>
              <a:lnSpc>
                <a:spcPct val="130000"/>
              </a:lnSpc>
            </a:pPr>
            <a:r>
              <a:rPr lang="en-US" sz="1139" b="1" dirty="0">
                <a:solidFill>
                  <a:srgbClr val="1F2937"/>
                </a:solidFill>
                <a:latin typeface="Sorts Mill Goudy" pitchFamily="34" charset="0"/>
                <a:ea typeface="Sorts Mill Goudy" pitchFamily="34" charset="-122"/>
                <a:cs typeface="Sorts Mill Goudy" pitchFamily="34" charset="-120"/>
              </a:rPr>
              <a:t>Customer Experience</a:t>
            </a:r>
            <a:endParaRPr lang="en-US" sz="1600" dirty="0"/>
          </a:p>
        </p:txBody>
      </p:sp>
      <p:sp>
        <p:nvSpPr>
          <p:cNvPr id="27" name="Text 24"/>
          <p:cNvSpPr/>
          <p:nvPr/>
        </p:nvSpPr>
        <p:spPr>
          <a:xfrm>
            <a:off x="11027858" y="3798469"/>
            <a:ext cx="569804" cy="289424"/>
          </a:xfrm>
          <a:prstGeom prst="rect">
            <a:avLst/>
          </a:prstGeom>
          <a:noFill/>
          <a:ln/>
        </p:spPr>
        <p:txBody>
          <a:bodyPr wrap="square" lIns="0" tIns="0" rIns="0" bIns="0" rtlCol="0" anchor="ctr"/>
          <a:lstStyle/>
          <a:p>
            <a:pPr>
              <a:lnSpc>
                <a:spcPct val="110000"/>
              </a:lnSpc>
            </a:pPr>
            <a:r>
              <a:rPr lang="en-US" sz="1709" b="1" dirty="0">
                <a:solidFill>
                  <a:srgbClr val="8B0000"/>
                </a:solidFill>
                <a:latin typeface="Sorts Mill Goudy" pitchFamily="34" charset="0"/>
                <a:ea typeface="Sorts Mill Goudy" pitchFamily="34" charset="-122"/>
                <a:cs typeface="Sorts Mill Goudy" pitchFamily="34" charset="-120"/>
              </a:rPr>
              <a:t>+45%</a:t>
            </a:r>
            <a:endParaRPr lang="en-US" sz="1600" dirty="0"/>
          </a:p>
        </p:txBody>
      </p:sp>
      <p:sp>
        <p:nvSpPr>
          <p:cNvPr id="28" name="Text 25"/>
          <p:cNvSpPr/>
          <p:nvPr/>
        </p:nvSpPr>
        <p:spPr>
          <a:xfrm>
            <a:off x="5289230" y="4160135"/>
            <a:ext cx="6276890" cy="217068"/>
          </a:xfrm>
          <a:prstGeom prst="rect">
            <a:avLst/>
          </a:prstGeom>
          <a:noFill/>
          <a:ln/>
        </p:spPr>
        <p:txBody>
          <a:bodyPr wrap="square" lIns="0" tIns="0" rIns="0" bIns="0" rtlCol="0" anchor="ctr"/>
          <a:lstStyle/>
          <a:p>
            <a:pPr>
              <a:lnSpc>
                <a:spcPct val="130000"/>
              </a:lnSpc>
            </a:pPr>
            <a:r>
              <a:rPr lang="en-US" sz="1139" dirty="0">
                <a:solidFill>
                  <a:srgbClr val="6B7280"/>
                </a:solidFill>
                <a:latin typeface="Sorts Mill Goudy" pitchFamily="34" charset="0"/>
                <a:ea typeface="Sorts Mill Goudy" pitchFamily="34" charset="-122"/>
                <a:cs typeface="Sorts Mill Goudy" pitchFamily="34" charset="-120"/>
              </a:rPr>
              <a:t>Improvement in satisfaction scores through personalized interactions and faster response times</a:t>
            </a:r>
            <a:endParaRPr lang="en-US" sz="1600" dirty="0"/>
          </a:p>
        </p:txBody>
      </p:sp>
      <p:sp>
        <p:nvSpPr>
          <p:cNvPr id="29" name="Shape 26"/>
          <p:cNvSpPr/>
          <p:nvPr/>
        </p:nvSpPr>
        <p:spPr>
          <a:xfrm>
            <a:off x="4938303" y="4854756"/>
            <a:ext cx="6891917" cy="1573745"/>
          </a:xfrm>
          <a:custGeom>
            <a:avLst/>
            <a:gdLst/>
            <a:ahLst/>
            <a:cxnLst/>
            <a:rect l="l" t="t" r="r" b="b"/>
            <a:pathLst>
              <a:path w="6891917" h="1573745">
                <a:moveTo>
                  <a:pt x="0" y="0"/>
                </a:moveTo>
                <a:lnTo>
                  <a:pt x="6891917" y="0"/>
                </a:lnTo>
                <a:lnTo>
                  <a:pt x="6891917" y="1573745"/>
                </a:lnTo>
                <a:lnTo>
                  <a:pt x="0" y="1573745"/>
                </a:lnTo>
                <a:lnTo>
                  <a:pt x="0" y="0"/>
                </a:lnTo>
                <a:close/>
              </a:path>
            </a:pathLst>
          </a:custGeom>
          <a:solidFill>
            <a:srgbClr val="F9FAFB"/>
          </a:solidFill>
          <a:ln/>
        </p:spPr>
      </p:sp>
      <p:sp>
        <p:nvSpPr>
          <p:cNvPr id="30" name="Shape 27"/>
          <p:cNvSpPr/>
          <p:nvPr/>
        </p:nvSpPr>
        <p:spPr>
          <a:xfrm>
            <a:off x="4938303" y="4854756"/>
            <a:ext cx="36178" cy="1573745"/>
          </a:xfrm>
          <a:custGeom>
            <a:avLst/>
            <a:gdLst/>
            <a:ahLst/>
            <a:cxnLst/>
            <a:rect l="l" t="t" r="r" b="b"/>
            <a:pathLst>
              <a:path w="36178" h="1573745">
                <a:moveTo>
                  <a:pt x="0" y="0"/>
                </a:moveTo>
                <a:lnTo>
                  <a:pt x="36178" y="0"/>
                </a:lnTo>
                <a:lnTo>
                  <a:pt x="36178" y="1573745"/>
                </a:lnTo>
                <a:lnTo>
                  <a:pt x="0" y="1573745"/>
                </a:lnTo>
                <a:lnTo>
                  <a:pt x="0" y="0"/>
                </a:lnTo>
                <a:close/>
              </a:path>
            </a:pathLst>
          </a:custGeom>
          <a:solidFill>
            <a:srgbClr val="8B0000"/>
          </a:solidFill>
          <a:ln/>
        </p:spPr>
      </p:sp>
      <p:sp>
        <p:nvSpPr>
          <p:cNvPr id="31" name="Text 28"/>
          <p:cNvSpPr/>
          <p:nvPr/>
        </p:nvSpPr>
        <p:spPr>
          <a:xfrm>
            <a:off x="5137282" y="5035646"/>
            <a:ext cx="6602493" cy="253246"/>
          </a:xfrm>
          <a:prstGeom prst="rect">
            <a:avLst/>
          </a:prstGeom>
          <a:noFill/>
          <a:ln/>
        </p:spPr>
        <p:txBody>
          <a:bodyPr wrap="square" lIns="0" tIns="0" rIns="0" bIns="0" rtlCol="0" anchor="ctr"/>
          <a:lstStyle/>
          <a:p>
            <a:pPr>
              <a:lnSpc>
                <a:spcPct val="120000"/>
              </a:lnSpc>
            </a:pPr>
            <a:r>
              <a:rPr lang="en-US" sz="1424" b="1" dirty="0">
                <a:solidFill>
                  <a:srgbClr val="1F2937"/>
                </a:solidFill>
                <a:latin typeface="Sorts Mill Goudy" pitchFamily="34" charset="0"/>
                <a:ea typeface="Sorts Mill Goudy" pitchFamily="34" charset="-122"/>
                <a:cs typeface="Sorts Mill Goudy" pitchFamily="34" charset="-120"/>
              </a:rPr>
              <a:t>7.1.2 Common AI Applications</a:t>
            </a:r>
            <a:endParaRPr lang="en-US" sz="1600" dirty="0"/>
          </a:p>
        </p:txBody>
      </p:sp>
      <p:sp>
        <p:nvSpPr>
          <p:cNvPr id="32" name="Shape 29"/>
          <p:cNvSpPr/>
          <p:nvPr/>
        </p:nvSpPr>
        <p:spPr>
          <a:xfrm>
            <a:off x="5140900" y="5401044"/>
            <a:ext cx="2087473" cy="839331"/>
          </a:xfrm>
          <a:custGeom>
            <a:avLst/>
            <a:gdLst/>
            <a:ahLst/>
            <a:cxnLst/>
            <a:rect l="l" t="t" r="r" b="b"/>
            <a:pathLst>
              <a:path w="2087473" h="839331">
                <a:moveTo>
                  <a:pt x="0" y="0"/>
                </a:moveTo>
                <a:lnTo>
                  <a:pt x="2087473" y="0"/>
                </a:lnTo>
                <a:lnTo>
                  <a:pt x="2087473" y="839331"/>
                </a:lnTo>
                <a:lnTo>
                  <a:pt x="0" y="839331"/>
                </a:lnTo>
                <a:lnTo>
                  <a:pt x="0" y="0"/>
                </a:lnTo>
                <a:close/>
              </a:path>
            </a:pathLst>
          </a:custGeom>
          <a:solidFill>
            <a:srgbClr val="FFFFFF"/>
          </a:solidFill>
          <a:ln w="10160">
            <a:solidFill>
              <a:srgbClr val="E5E7EB"/>
            </a:solidFill>
            <a:prstDash val="solid"/>
          </a:ln>
        </p:spPr>
      </p:sp>
      <p:sp>
        <p:nvSpPr>
          <p:cNvPr id="33" name="Shape 30"/>
          <p:cNvSpPr/>
          <p:nvPr/>
        </p:nvSpPr>
        <p:spPr>
          <a:xfrm>
            <a:off x="6063666" y="5513194"/>
            <a:ext cx="244202" cy="217068"/>
          </a:xfrm>
          <a:custGeom>
            <a:avLst/>
            <a:gdLst/>
            <a:ahLst/>
            <a:cxnLst/>
            <a:rect l="l" t="t" r="r" b="b"/>
            <a:pathLst>
              <a:path w="244202" h="217068">
                <a:moveTo>
                  <a:pt x="162801" y="61050"/>
                </a:moveTo>
                <a:cubicBezTo>
                  <a:pt x="162801" y="102259"/>
                  <a:pt x="126341" y="135668"/>
                  <a:pt x="81401" y="135668"/>
                </a:cubicBezTo>
                <a:cubicBezTo>
                  <a:pt x="70081" y="135668"/>
                  <a:pt x="59312" y="133548"/>
                  <a:pt x="49519" y="129732"/>
                </a:cubicBezTo>
                <a:lnTo>
                  <a:pt x="14923" y="148047"/>
                </a:lnTo>
                <a:cubicBezTo>
                  <a:pt x="10981" y="150125"/>
                  <a:pt x="6147" y="149404"/>
                  <a:pt x="2968" y="146267"/>
                </a:cubicBezTo>
                <a:cubicBezTo>
                  <a:pt x="-212" y="143129"/>
                  <a:pt x="-933" y="138254"/>
                  <a:pt x="1187" y="134311"/>
                </a:cubicBezTo>
                <a:lnTo>
                  <a:pt x="16280" y="105821"/>
                </a:lnTo>
                <a:cubicBezTo>
                  <a:pt x="6063" y="93356"/>
                  <a:pt x="0" y="77839"/>
                  <a:pt x="0" y="61050"/>
                </a:cubicBezTo>
                <a:cubicBezTo>
                  <a:pt x="0" y="19841"/>
                  <a:pt x="36461" y="-13567"/>
                  <a:pt x="81401" y="-13567"/>
                </a:cubicBezTo>
                <a:cubicBezTo>
                  <a:pt x="126341" y="-13567"/>
                  <a:pt x="162801" y="19841"/>
                  <a:pt x="162801" y="61050"/>
                </a:cubicBezTo>
                <a:close/>
                <a:moveTo>
                  <a:pt x="162801" y="217068"/>
                </a:moveTo>
                <a:cubicBezTo>
                  <a:pt x="122906" y="217068"/>
                  <a:pt x="89710" y="190740"/>
                  <a:pt x="82757" y="156018"/>
                </a:cubicBezTo>
                <a:cubicBezTo>
                  <a:pt x="133633" y="155382"/>
                  <a:pt x="177852" y="119176"/>
                  <a:pt x="182727" y="70081"/>
                </a:cubicBezTo>
                <a:cubicBezTo>
                  <a:pt x="218043" y="78221"/>
                  <a:pt x="244202" y="107517"/>
                  <a:pt x="244202" y="142451"/>
                </a:cubicBezTo>
                <a:cubicBezTo>
                  <a:pt x="244202" y="159240"/>
                  <a:pt x="238139" y="174757"/>
                  <a:pt x="227922" y="187221"/>
                </a:cubicBezTo>
                <a:lnTo>
                  <a:pt x="243015" y="215712"/>
                </a:lnTo>
                <a:cubicBezTo>
                  <a:pt x="245092" y="219654"/>
                  <a:pt x="244371" y="224488"/>
                  <a:pt x="241234" y="227667"/>
                </a:cubicBezTo>
                <a:cubicBezTo>
                  <a:pt x="238097" y="230847"/>
                  <a:pt x="233221" y="231568"/>
                  <a:pt x="229278" y="229448"/>
                </a:cubicBezTo>
                <a:lnTo>
                  <a:pt x="194683" y="211133"/>
                </a:lnTo>
                <a:cubicBezTo>
                  <a:pt x="184890" y="214948"/>
                  <a:pt x="174121" y="217068"/>
                  <a:pt x="162801" y="217068"/>
                </a:cubicBezTo>
                <a:close/>
              </a:path>
            </a:pathLst>
          </a:custGeom>
          <a:solidFill>
            <a:srgbClr val="8B0000"/>
          </a:solidFill>
          <a:ln/>
        </p:spPr>
      </p:sp>
      <p:sp>
        <p:nvSpPr>
          <p:cNvPr id="34" name="Text 31"/>
          <p:cNvSpPr/>
          <p:nvPr/>
        </p:nvSpPr>
        <p:spPr>
          <a:xfrm>
            <a:off x="5221396" y="5802619"/>
            <a:ext cx="1926481" cy="180890"/>
          </a:xfrm>
          <a:prstGeom prst="rect">
            <a:avLst/>
          </a:prstGeom>
          <a:noFill/>
          <a:ln/>
        </p:spPr>
        <p:txBody>
          <a:bodyPr wrap="square" lIns="0" tIns="0" rIns="0" bIns="0" rtlCol="0" anchor="ctr"/>
          <a:lstStyle/>
          <a:p>
            <a:pPr algn="ctr">
              <a:lnSpc>
                <a:spcPct val="120000"/>
              </a:lnSpc>
            </a:pPr>
            <a:r>
              <a:rPr lang="en-US" sz="997" b="1" dirty="0">
                <a:solidFill>
                  <a:srgbClr val="1F2937"/>
                </a:solidFill>
                <a:latin typeface="Sorts Mill Goudy" pitchFamily="34" charset="0"/>
                <a:ea typeface="Sorts Mill Goudy" pitchFamily="34" charset="-122"/>
                <a:cs typeface="Sorts Mill Goudy" pitchFamily="34" charset="-120"/>
              </a:rPr>
              <a:t>Chatbots</a:t>
            </a:r>
            <a:endParaRPr lang="en-US" sz="1600" dirty="0"/>
          </a:p>
        </p:txBody>
      </p:sp>
      <p:sp>
        <p:nvSpPr>
          <p:cNvPr id="35" name="Text 32"/>
          <p:cNvSpPr/>
          <p:nvPr/>
        </p:nvSpPr>
        <p:spPr>
          <a:xfrm>
            <a:off x="5225918" y="5983509"/>
            <a:ext cx="1917436" cy="144712"/>
          </a:xfrm>
          <a:prstGeom prst="rect">
            <a:avLst/>
          </a:prstGeom>
          <a:noFill/>
          <a:ln/>
        </p:spPr>
        <p:txBody>
          <a:bodyPr wrap="square" lIns="0" tIns="0" rIns="0" bIns="0" rtlCol="0" anchor="ctr"/>
          <a:lstStyle/>
          <a:p>
            <a:pPr algn="ctr">
              <a:lnSpc>
                <a:spcPct val="110000"/>
              </a:lnSpc>
            </a:pPr>
            <a:r>
              <a:rPr lang="en-US" sz="855" dirty="0">
                <a:solidFill>
                  <a:srgbClr val="6B7280"/>
                </a:solidFill>
                <a:latin typeface="Sorts Mill Goudy" pitchFamily="34" charset="0"/>
                <a:ea typeface="Sorts Mill Goudy" pitchFamily="34" charset="-122"/>
                <a:cs typeface="Sorts Mill Goudy" pitchFamily="34" charset="-120"/>
              </a:rPr>
              <a:t>24/7 customer support</a:t>
            </a:r>
            <a:endParaRPr lang="en-US" sz="1600" dirty="0"/>
          </a:p>
        </p:txBody>
      </p:sp>
      <p:sp>
        <p:nvSpPr>
          <p:cNvPr id="36" name="Shape 33"/>
          <p:cNvSpPr/>
          <p:nvPr/>
        </p:nvSpPr>
        <p:spPr>
          <a:xfrm>
            <a:off x="7346404" y="5401044"/>
            <a:ext cx="2087473" cy="839331"/>
          </a:xfrm>
          <a:custGeom>
            <a:avLst/>
            <a:gdLst/>
            <a:ahLst/>
            <a:cxnLst/>
            <a:rect l="l" t="t" r="r" b="b"/>
            <a:pathLst>
              <a:path w="2087473" h="839331">
                <a:moveTo>
                  <a:pt x="0" y="0"/>
                </a:moveTo>
                <a:lnTo>
                  <a:pt x="2087473" y="0"/>
                </a:lnTo>
                <a:lnTo>
                  <a:pt x="2087473" y="839331"/>
                </a:lnTo>
                <a:lnTo>
                  <a:pt x="0" y="839331"/>
                </a:lnTo>
                <a:lnTo>
                  <a:pt x="0" y="0"/>
                </a:lnTo>
                <a:close/>
              </a:path>
            </a:pathLst>
          </a:custGeom>
          <a:solidFill>
            <a:srgbClr val="FFFFFF"/>
          </a:solidFill>
          <a:ln w="10160">
            <a:solidFill>
              <a:srgbClr val="E5E7EB"/>
            </a:solidFill>
            <a:prstDash val="solid"/>
          </a:ln>
        </p:spPr>
      </p:sp>
      <p:sp>
        <p:nvSpPr>
          <p:cNvPr id="37" name="Shape 34"/>
          <p:cNvSpPr/>
          <p:nvPr/>
        </p:nvSpPr>
        <p:spPr>
          <a:xfrm>
            <a:off x="8282737" y="5513194"/>
            <a:ext cx="217068" cy="217068"/>
          </a:xfrm>
          <a:custGeom>
            <a:avLst/>
            <a:gdLst/>
            <a:ahLst/>
            <a:cxnLst/>
            <a:rect l="l" t="t" r="r" b="b"/>
            <a:pathLst>
              <a:path w="217068" h="217068">
                <a:moveTo>
                  <a:pt x="33917" y="67834"/>
                </a:moveTo>
                <a:cubicBezTo>
                  <a:pt x="41421" y="67834"/>
                  <a:pt x="47484" y="73896"/>
                  <a:pt x="47484" y="81401"/>
                </a:cubicBezTo>
                <a:lnTo>
                  <a:pt x="47484" y="189935"/>
                </a:lnTo>
                <a:cubicBezTo>
                  <a:pt x="47484" y="197439"/>
                  <a:pt x="41421" y="203501"/>
                  <a:pt x="33917" y="203501"/>
                </a:cubicBezTo>
                <a:lnTo>
                  <a:pt x="13567" y="203501"/>
                </a:lnTo>
                <a:cubicBezTo>
                  <a:pt x="6063" y="203501"/>
                  <a:pt x="0" y="197439"/>
                  <a:pt x="0" y="189935"/>
                </a:cubicBezTo>
                <a:lnTo>
                  <a:pt x="0" y="81401"/>
                </a:lnTo>
                <a:cubicBezTo>
                  <a:pt x="0" y="73896"/>
                  <a:pt x="6063" y="67834"/>
                  <a:pt x="13567" y="67834"/>
                </a:cubicBezTo>
                <a:lnTo>
                  <a:pt x="33917" y="67834"/>
                </a:lnTo>
                <a:close/>
                <a:moveTo>
                  <a:pt x="114724" y="6783"/>
                </a:moveTo>
                <a:cubicBezTo>
                  <a:pt x="126298" y="6783"/>
                  <a:pt x="135668" y="16153"/>
                  <a:pt x="135668" y="27727"/>
                </a:cubicBezTo>
                <a:lnTo>
                  <a:pt x="135668" y="29508"/>
                </a:lnTo>
                <a:cubicBezTo>
                  <a:pt x="135668" y="32391"/>
                  <a:pt x="135117" y="35274"/>
                  <a:pt x="134057" y="37945"/>
                </a:cubicBezTo>
                <a:lnTo>
                  <a:pt x="122101" y="67834"/>
                </a:lnTo>
                <a:lnTo>
                  <a:pt x="189935" y="67834"/>
                </a:lnTo>
                <a:cubicBezTo>
                  <a:pt x="201170" y="67834"/>
                  <a:pt x="210285" y="76949"/>
                  <a:pt x="210285" y="88184"/>
                </a:cubicBezTo>
                <a:cubicBezTo>
                  <a:pt x="210285" y="96536"/>
                  <a:pt x="205240" y="103701"/>
                  <a:pt x="198032" y="106838"/>
                </a:cubicBezTo>
                <a:cubicBezTo>
                  <a:pt x="205240" y="109976"/>
                  <a:pt x="210285" y="117141"/>
                  <a:pt x="210285" y="125493"/>
                </a:cubicBezTo>
                <a:cubicBezTo>
                  <a:pt x="210285" y="135413"/>
                  <a:pt x="203162" y="143681"/>
                  <a:pt x="193750" y="145461"/>
                </a:cubicBezTo>
                <a:cubicBezTo>
                  <a:pt x="195616" y="148556"/>
                  <a:pt x="196718" y="152160"/>
                  <a:pt x="196718" y="156018"/>
                </a:cubicBezTo>
                <a:cubicBezTo>
                  <a:pt x="196718" y="165430"/>
                  <a:pt x="190359" y="173315"/>
                  <a:pt x="181710" y="175647"/>
                </a:cubicBezTo>
                <a:cubicBezTo>
                  <a:pt x="182643" y="177979"/>
                  <a:pt x="183151" y="180523"/>
                  <a:pt x="183151" y="183151"/>
                </a:cubicBezTo>
                <a:cubicBezTo>
                  <a:pt x="183151" y="194386"/>
                  <a:pt x="174036" y="203501"/>
                  <a:pt x="162801" y="203501"/>
                </a:cubicBezTo>
                <a:lnTo>
                  <a:pt x="125535" y="203501"/>
                </a:lnTo>
                <a:cubicBezTo>
                  <a:pt x="110145" y="203501"/>
                  <a:pt x="95179" y="198244"/>
                  <a:pt x="83181" y="188620"/>
                </a:cubicBezTo>
                <a:lnTo>
                  <a:pt x="78009" y="184508"/>
                </a:lnTo>
                <a:cubicBezTo>
                  <a:pt x="71565" y="179378"/>
                  <a:pt x="67834" y="171577"/>
                  <a:pt x="67834" y="163310"/>
                </a:cubicBezTo>
                <a:lnTo>
                  <a:pt x="67834" y="84199"/>
                </a:lnTo>
                <a:cubicBezTo>
                  <a:pt x="67834" y="77882"/>
                  <a:pt x="69318" y="71649"/>
                  <a:pt x="72116" y="66011"/>
                </a:cubicBezTo>
                <a:lnTo>
                  <a:pt x="95942" y="18358"/>
                </a:lnTo>
                <a:cubicBezTo>
                  <a:pt x="99504" y="11277"/>
                  <a:pt x="106753" y="6783"/>
                  <a:pt x="114724" y="6783"/>
                </a:cubicBezTo>
                <a:close/>
              </a:path>
            </a:pathLst>
          </a:custGeom>
          <a:solidFill>
            <a:srgbClr val="8B0000"/>
          </a:solidFill>
          <a:ln/>
        </p:spPr>
      </p:sp>
      <p:sp>
        <p:nvSpPr>
          <p:cNvPr id="38" name="Text 35"/>
          <p:cNvSpPr/>
          <p:nvPr/>
        </p:nvSpPr>
        <p:spPr>
          <a:xfrm>
            <a:off x="7426900" y="5802619"/>
            <a:ext cx="1926481" cy="180890"/>
          </a:xfrm>
          <a:prstGeom prst="rect">
            <a:avLst/>
          </a:prstGeom>
          <a:noFill/>
          <a:ln/>
        </p:spPr>
        <p:txBody>
          <a:bodyPr wrap="square" lIns="0" tIns="0" rIns="0" bIns="0" rtlCol="0" anchor="ctr"/>
          <a:lstStyle/>
          <a:p>
            <a:pPr algn="ctr">
              <a:lnSpc>
                <a:spcPct val="120000"/>
              </a:lnSpc>
            </a:pPr>
            <a:r>
              <a:rPr lang="en-US" sz="997" b="1" dirty="0">
                <a:solidFill>
                  <a:srgbClr val="1F2937"/>
                </a:solidFill>
                <a:latin typeface="Sorts Mill Goudy" pitchFamily="34" charset="0"/>
                <a:ea typeface="Sorts Mill Goudy" pitchFamily="34" charset="-122"/>
                <a:cs typeface="Sorts Mill Goudy" pitchFamily="34" charset="-120"/>
              </a:rPr>
              <a:t>Recommendations</a:t>
            </a:r>
            <a:endParaRPr lang="en-US" sz="1600" dirty="0"/>
          </a:p>
        </p:txBody>
      </p:sp>
      <p:sp>
        <p:nvSpPr>
          <p:cNvPr id="39" name="Text 36"/>
          <p:cNvSpPr/>
          <p:nvPr/>
        </p:nvSpPr>
        <p:spPr>
          <a:xfrm>
            <a:off x="7431422" y="5983509"/>
            <a:ext cx="1917436" cy="144712"/>
          </a:xfrm>
          <a:prstGeom prst="rect">
            <a:avLst/>
          </a:prstGeom>
          <a:noFill/>
          <a:ln/>
        </p:spPr>
        <p:txBody>
          <a:bodyPr wrap="square" lIns="0" tIns="0" rIns="0" bIns="0" rtlCol="0" anchor="ctr"/>
          <a:lstStyle/>
          <a:p>
            <a:pPr algn="ctr">
              <a:lnSpc>
                <a:spcPct val="110000"/>
              </a:lnSpc>
            </a:pPr>
            <a:r>
              <a:rPr lang="en-US" sz="855" dirty="0">
                <a:solidFill>
                  <a:srgbClr val="6B7280"/>
                </a:solidFill>
                <a:latin typeface="Sorts Mill Goudy" pitchFamily="34" charset="0"/>
                <a:ea typeface="Sorts Mill Goudy" pitchFamily="34" charset="-122"/>
                <a:cs typeface="Sorts Mill Goudy" pitchFamily="34" charset="-120"/>
              </a:rPr>
              <a:t>Personalized suggestions</a:t>
            </a:r>
            <a:endParaRPr lang="en-US" sz="1600" dirty="0"/>
          </a:p>
        </p:txBody>
      </p:sp>
      <p:sp>
        <p:nvSpPr>
          <p:cNvPr id="40" name="Shape 37"/>
          <p:cNvSpPr/>
          <p:nvPr/>
        </p:nvSpPr>
        <p:spPr>
          <a:xfrm>
            <a:off x="9551908" y="5401044"/>
            <a:ext cx="2087473" cy="839331"/>
          </a:xfrm>
          <a:custGeom>
            <a:avLst/>
            <a:gdLst/>
            <a:ahLst/>
            <a:cxnLst/>
            <a:rect l="l" t="t" r="r" b="b"/>
            <a:pathLst>
              <a:path w="2087473" h="839331">
                <a:moveTo>
                  <a:pt x="0" y="0"/>
                </a:moveTo>
                <a:lnTo>
                  <a:pt x="2087473" y="0"/>
                </a:lnTo>
                <a:lnTo>
                  <a:pt x="2087473" y="839331"/>
                </a:lnTo>
                <a:lnTo>
                  <a:pt x="0" y="839331"/>
                </a:lnTo>
                <a:lnTo>
                  <a:pt x="0" y="0"/>
                </a:lnTo>
                <a:close/>
              </a:path>
            </a:pathLst>
          </a:custGeom>
          <a:solidFill>
            <a:srgbClr val="FFFFFF"/>
          </a:solidFill>
          <a:ln w="10160">
            <a:solidFill>
              <a:srgbClr val="E5E7EB"/>
            </a:solidFill>
            <a:prstDash val="solid"/>
          </a:ln>
        </p:spPr>
      </p:sp>
      <p:sp>
        <p:nvSpPr>
          <p:cNvPr id="41" name="Shape 38"/>
          <p:cNvSpPr/>
          <p:nvPr/>
        </p:nvSpPr>
        <p:spPr>
          <a:xfrm>
            <a:off x="10488240" y="5513194"/>
            <a:ext cx="217068" cy="217068"/>
          </a:xfrm>
          <a:custGeom>
            <a:avLst/>
            <a:gdLst/>
            <a:ahLst/>
            <a:cxnLst/>
            <a:rect l="l" t="t" r="r" b="b"/>
            <a:pathLst>
              <a:path w="217068" h="217068">
                <a:moveTo>
                  <a:pt x="27134" y="27134"/>
                </a:moveTo>
                <a:cubicBezTo>
                  <a:pt x="27134" y="19629"/>
                  <a:pt x="21071" y="13567"/>
                  <a:pt x="13567" y="13567"/>
                </a:cubicBezTo>
                <a:cubicBezTo>
                  <a:pt x="6063" y="13567"/>
                  <a:pt x="0" y="19629"/>
                  <a:pt x="0" y="27134"/>
                </a:cubicBezTo>
                <a:lnTo>
                  <a:pt x="0" y="169585"/>
                </a:lnTo>
                <a:cubicBezTo>
                  <a:pt x="0" y="188324"/>
                  <a:pt x="15178" y="203501"/>
                  <a:pt x="33917" y="203501"/>
                </a:cubicBezTo>
                <a:lnTo>
                  <a:pt x="203501" y="203501"/>
                </a:lnTo>
                <a:cubicBezTo>
                  <a:pt x="211006" y="203501"/>
                  <a:pt x="217068" y="197439"/>
                  <a:pt x="217068" y="189935"/>
                </a:cubicBezTo>
                <a:cubicBezTo>
                  <a:pt x="217068" y="182431"/>
                  <a:pt x="211006" y="176368"/>
                  <a:pt x="203501" y="176368"/>
                </a:cubicBezTo>
                <a:lnTo>
                  <a:pt x="33917" y="176368"/>
                </a:lnTo>
                <a:cubicBezTo>
                  <a:pt x="30186" y="176368"/>
                  <a:pt x="27134" y="173315"/>
                  <a:pt x="27134" y="169585"/>
                </a:cubicBezTo>
                <a:lnTo>
                  <a:pt x="27134" y="27134"/>
                </a:lnTo>
                <a:close/>
                <a:moveTo>
                  <a:pt x="199516" y="63849"/>
                </a:moveTo>
                <a:cubicBezTo>
                  <a:pt x="204816" y="58549"/>
                  <a:pt x="204816" y="49943"/>
                  <a:pt x="199516" y="44643"/>
                </a:cubicBezTo>
                <a:cubicBezTo>
                  <a:pt x="194217" y="39344"/>
                  <a:pt x="185610" y="39344"/>
                  <a:pt x="180311" y="44643"/>
                </a:cubicBezTo>
                <a:lnTo>
                  <a:pt x="135668" y="89329"/>
                </a:lnTo>
                <a:lnTo>
                  <a:pt x="111332" y="65036"/>
                </a:lnTo>
                <a:cubicBezTo>
                  <a:pt x="106033" y="59736"/>
                  <a:pt x="97426" y="59736"/>
                  <a:pt x="92127" y="65036"/>
                </a:cubicBezTo>
                <a:lnTo>
                  <a:pt x="51427" y="105736"/>
                </a:lnTo>
                <a:cubicBezTo>
                  <a:pt x="46127" y="111035"/>
                  <a:pt x="46127" y="119642"/>
                  <a:pt x="51427" y="124941"/>
                </a:cubicBezTo>
                <a:cubicBezTo>
                  <a:pt x="56726" y="130241"/>
                  <a:pt x="65332" y="130241"/>
                  <a:pt x="70632" y="124941"/>
                </a:cubicBezTo>
                <a:lnTo>
                  <a:pt x="101751" y="93823"/>
                </a:lnTo>
                <a:lnTo>
                  <a:pt x="126086" y="118158"/>
                </a:lnTo>
                <a:cubicBezTo>
                  <a:pt x="131386" y="123458"/>
                  <a:pt x="139992" y="123458"/>
                  <a:pt x="145292" y="118158"/>
                </a:cubicBezTo>
                <a:lnTo>
                  <a:pt x="199559" y="63891"/>
                </a:lnTo>
                <a:close/>
              </a:path>
            </a:pathLst>
          </a:custGeom>
          <a:solidFill>
            <a:srgbClr val="8B0000"/>
          </a:solidFill>
          <a:ln/>
        </p:spPr>
      </p:sp>
      <p:sp>
        <p:nvSpPr>
          <p:cNvPr id="42" name="Text 39"/>
          <p:cNvSpPr/>
          <p:nvPr/>
        </p:nvSpPr>
        <p:spPr>
          <a:xfrm>
            <a:off x="9632404" y="5802619"/>
            <a:ext cx="1926481" cy="180890"/>
          </a:xfrm>
          <a:prstGeom prst="rect">
            <a:avLst/>
          </a:prstGeom>
          <a:noFill/>
          <a:ln/>
        </p:spPr>
        <p:txBody>
          <a:bodyPr wrap="square" lIns="0" tIns="0" rIns="0" bIns="0" rtlCol="0" anchor="ctr"/>
          <a:lstStyle/>
          <a:p>
            <a:pPr algn="ctr">
              <a:lnSpc>
                <a:spcPct val="120000"/>
              </a:lnSpc>
            </a:pPr>
            <a:r>
              <a:rPr lang="en-US" sz="997" b="1" dirty="0">
                <a:solidFill>
                  <a:srgbClr val="1F2937"/>
                </a:solidFill>
                <a:latin typeface="Sorts Mill Goudy" pitchFamily="34" charset="0"/>
                <a:ea typeface="Sorts Mill Goudy" pitchFamily="34" charset="-122"/>
                <a:cs typeface="Sorts Mill Goudy" pitchFamily="34" charset="-120"/>
              </a:rPr>
              <a:t>Predictive Analytics</a:t>
            </a:r>
            <a:endParaRPr lang="en-US" sz="1600" dirty="0"/>
          </a:p>
        </p:txBody>
      </p:sp>
      <p:sp>
        <p:nvSpPr>
          <p:cNvPr id="43" name="Text 40"/>
          <p:cNvSpPr/>
          <p:nvPr/>
        </p:nvSpPr>
        <p:spPr>
          <a:xfrm>
            <a:off x="9636926" y="5983509"/>
            <a:ext cx="1917436" cy="144712"/>
          </a:xfrm>
          <a:prstGeom prst="rect">
            <a:avLst/>
          </a:prstGeom>
          <a:noFill/>
          <a:ln/>
        </p:spPr>
        <p:txBody>
          <a:bodyPr wrap="square" lIns="0" tIns="0" rIns="0" bIns="0" rtlCol="0" anchor="ctr"/>
          <a:lstStyle/>
          <a:p>
            <a:pPr algn="ctr">
              <a:lnSpc>
                <a:spcPct val="110000"/>
              </a:lnSpc>
            </a:pPr>
            <a:r>
              <a:rPr lang="en-US" sz="855" dirty="0">
                <a:solidFill>
                  <a:srgbClr val="6B7280"/>
                </a:solidFill>
                <a:latin typeface="Sorts Mill Goudy" pitchFamily="34" charset="0"/>
                <a:ea typeface="Sorts Mill Goudy" pitchFamily="34" charset="-122"/>
                <a:cs typeface="Sorts Mill Goudy" pitchFamily="34" charset="-120"/>
              </a:rPr>
              <a:t>Demand forecasting</a:t>
            </a:r>
            <a:endParaRPr lang="en-US" sz="1600" dirty="0"/>
          </a:p>
        </p:txBody>
      </p:sp>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Adoption Across Industries</dc:title>
  <dc:subject>Artificial Intelligence Adoption Across Industries</dc:subject>
  <dc:creator>Kimi</dc:creator>
  <cp:lastModifiedBy>Kimi</cp:lastModifiedBy>
  <cp:revision>1</cp:revision>
  <dcterms:created xsi:type="dcterms:W3CDTF">2026-03-31T11:46:44Z</dcterms:created>
  <dcterms:modified xsi:type="dcterms:W3CDTF">2026-03-31T11:46:44Z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{"Label":"Artificial Intelligence Adoption Across Industries","ContentProducer":"001191110108MACG2KBH8F10000","ProduceID":"19d43b48-2162-86dd-8000-000069e43ea8","ReservedCode1":"","ContentPropagator":"001191110108MACG2KBH8F20000","PropagateID":"19d43b48-2162-86dd-8000-000069e43ea8","ReservedCode2":""}</vt:lpwstr>
  </property>
</Properties>
</file>